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MOV" ContentType="video/quicktime"/>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0"/>
  </p:notesMasterIdLst>
  <p:sldIdLst>
    <p:sldId id="263" r:id="rId2"/>
    <p:sldId id="265" r:id="rId3"/>
    <p:sldId id="266" r:id="rId4"/>
    <p:sldId id="267" r:id="rId5"/>
    <p:sldId id="268" r:id="rId6"/>
    <p:sldId id="259" r:id="rId7"/>
    <p:sldId id="269" r:id="rId8"/>
    <p:sldId id="275" r:id="rId9"/>
    <p:sldId id="276" r:id="rId10"/>
    <p:sldId id="278" r:id="rId11"/>
    <p:sldId id="279" r:id="rId12"/>
    <p:sldId id="277" r:id="rId13"/>
    <p:sldId id="262" r:id="rId14"/>
    <p:sldId id="257" r:id="rId15"/>
    <p:sldId id="258" r:id="rId16"/>
    <p:sldId id="271" r:id="rId17"/>
    <p:sldId id="273" r:id="rId18"/>
    <p:sldId id="274" r:id="rId19"/>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81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89"/>
    <p:restoredTop sz="94851"/>
  </p:normalViewPr>
  <p:slideViewPr>
    <p:cSldViewPr snapToGrid="0" snapToObjects="1">
      <p:cViewPr varScale="1">
        <p:scale>
          <a:sx n="122" d="100"/>
          <a:sy n="122" d="100"/>
        </p:scale>
        <p:origin x="1040"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436122-C40B-BD4F-A9D4-1E11472ABEF4}" type="datetimeFigureOut">
              <a:rPr lang="fr-FR" smtClean="0"/>
              <a:t>28/08/2019</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E7E199-CAC6-3947-A9A7-5AFAC8BEDA61}" type="slidenum">
              <a:rPr lang="fr-FR" smtClean="0"/>
              <a:t>‹N°›</a:t>
            </a:fld>
            <a:endParaRPr lang="fr-FR"/>
          </a:p>
        </p:txBody>
      </p:sp>
    </p:spTree>
    <p:extLst>
      <p:ext uri="{BB962C8B-B14F-4D97-AF65-F5344CB8AC3E}">
        <p14:creationId xmlns:p14="http://schemas.microsoft.com/office/powerpoint/2010/main" val="2799274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E05E9883-1041-5F41-BEEC-1FCBFC91058F}"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pic>
        <p:nvPicPr>
          <p:cNvPr id="27" name="Picture 2" descr="Résultat de recherche d'images pour &quot;glacier antarctique&quot;">
            <a:extLst>
              <a:ext uri="{FF2B5EF4-FFF2-40B4-BE49-F238E27FC236}">
                <a16:creationId xmlns:a16="http://schemas.microsoft.com/office/drawing/2014/main" id="{5638ABF1-B850-9142-A562-AB194D9090FF}"/>
              </a:ext>
            </a:extLst>
          </p:cNvPr>
          <p:cNvPicPr>
            <a:picLocks noChangeAspect="1" noChangeArrowheads="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bwMode="auto">
          <a:xfrm>
            <a:off x="0" y="16936"/>
            <a:ext cx="9169804"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795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36F2D9FA-9479-7249-A9D2-3767F4859DB6}"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3666998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1EE3ACD-97B9-F548-A2A7-8793DC644A49}"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2336700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fr-FR"/>
              <a:t>Modifiez le style du titre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2166189F-54F5-2C43-9826-D3CAD28426E6}"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3693132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09599" y="2737246"/>
            <a:ext cx="3090672"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12775489-19BC-E647-8E57-6E76931E073E}" type="datetime1">
              <a:rPr lang="fr-FR" smtClean="0"/>
              <a:t>28/08/2019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2564399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864BF788-0DB5-6548-9F3B-BE6B2B7B6E7A}" type="datetime1">
              <a:rPr lang="fr-FR" smtClean="0"/>
              <a:t>28/08/2019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2314597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B67FCB-8906-0C40-9F56-0E4E43051661}" type="datetime1">
              <a:rPr lang="fr-FR" smtClean="0"/>
              <a:t>28/08/2019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1557587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8EA445F9-71ED-4246-BDA9-E2CDD7C3E197}"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960226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9B4926C9-AAF4-944D-95FF-050677B083B0}"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1521197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FF84DAB6-BA68-8543-BFA8-C562D9EE9B4E}"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2747177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7AFCC27-2DA6-304A-BD0E-9DE323076142}"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515887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D9641453-081D-304C-8D6E-C911F38CE5E4}"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9151598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5FD7DD59-DE82-7E4A-BBDC-2A28B51F0541}"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899324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BB76C26-A2AB-BE4F-9F03-CBD1D6A78D84}"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26331960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A6D967CF-A52C-B44D-82C5-0185CDAEA137}"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10322573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BF198CC8-2911-ED4B-9C1F-42BD5D9C3512}"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BE16B6-740F-8343-B1BE-F75109A039F1}" type="slidenum">
              <a:rPr lang="fr-FR" smtClean="0"/>
              <a:t>‹N°›</a:t>
            </a:fld>
            <a:endParaRPr lang="fr-FR"/>
          </a:p>
        </p:txBody>
      </p:sp>
    </p:spTree>
    <p:extLst>
      <p:ext uri="{BB962C8B-B14F-4D97-AF65-F5344CB8AC3E}">
        <p14:creationId xmlns:p14="http://schemas.microsoft.com/office/powerpoint/2010/main" val="3063263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D87B283-93D0-F041-BC85-52B910897B5C}" type="datetime1">
              <a:rPr lang="fr-FR" smtClean="0"/>
              <a:t>28/08/2019</a:t>
            </a:fld>
            <a:endParaRPr lang="fr-F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EBE16B6-740F-8343-B1BE-F75109A039F1}" type="slidenum">
              <a:rPr lang="fr-FR" smtClean="0"/>
              <a:t>‹N°›</a:t>
            </a:fld>
            <a:endParaRPr lang="fr-FR"/>
          </a:p>
        </p:txBody>
      </p:sp>
      <p:pic>
        <p:nvPicPr>
          <p:cNvPr id="19" name="Picture 2" descr="Résultat de recherche d'images pour &quot;glacier antarctique&quot;">
            <a:extLst>
              <a:ext uri="{FF2B5EF4-FFF2-40B4-BE49-F238E27FC236}">
                <a16:creationId xmlns:a16="http://schemas.microsoft.com/office/drawing/2014/main" id="{2D729D8E-1514-2546-ACAA-A2550524AA9C}"/>
              </a:ext>
            </a:extLst>
          </p:cNvPr>
          <p:cNvPicPr>
            <a:picLocks noChangeAspect="1" noChangeArrowheads="1"/>
          </p:cNvPicPr>
          <p:nvPr userDrawn="1"/>
        </p:nvPicPr>
        <p:blipFill rotWithShape="1">
          <a:blip r:embed="rId18" cstate="screen">
            <a:alphaModFix amt="35000"/>
            <a:extLst>
              <a:ext uri="{28A0092B-C50C-407E-A947-70E740481C1C}">
                <a14:useLocalDpi xmlns:a14="http://schemas.microsoft.com/office/drawing/2010/main"/>
              </a:ext>
            </a:extLst>
          </a:blip>
          <a:srcRect/>
          <a:stretch/>
        </p:blipFill>
        <p:spPr bwMode="auto">
          <a:xfrm>
            <a:off x="0" y="16936"/>
            <a:ext cx="9169804"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88275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planet-terre.ens-lyon.fr/planetterre/objets/Images/stromatolithes/stromato-01.jpg" TargetMode="External"/><Relationship Id="rId1" Type="http://schemas.openxmlformats.org/officeDocument/2006/relationships/slideLayout" Target="../slideLayouts/slideLayout2.xml"/><Relationship Id="rId5" Type="http://schemas.openxmlformats.org/officeDocument/2006/relationships/hyperlink" Target="http://planet-terre.ens-lyon.fr/planetterre/objets/Images/stromatolithes/stromato-03.jpg" TargetMode="Externa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planet-terre.ens-lyon.fr/planetterre/objets/Images/stromatolithes/stromato-07.jpg"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7.png"/><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gif"/></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9B40B52E-EDB8-C044-AE8F-AE23B42F98B6}"/>
              </a:ext>
            </a:extLst>
          </p:cNvPr>
          <p:cNvSpPr>
            <a:spLocks noGrp="1"/>
          </p:cNvSpPr>
          <p:nvPr>
            <p:ph type="ctrTitle"/>
          </p:nvPr>
        </p:nvSpPr>
        <p:spPr/>
        <p:txBody>
          <a:bodyPr/>
          <a:lstStyle/>
          <a:p>
            <a:r>
              <a:rPr lang="fr-FR" sz="3200" dirty="0"/>
              <a:t>TP3: d’une atmosphère réductrice à une atmosphère oxydante, le rôle de la biosphère et de la lithosphère dans la présence d’O</a:t>
            </a:r>
            <a:r>
              <a:rPr lang="fr-FR" sz="3200" baseline="-25000" dirty="0"/>
              <a:t>2</a:t>
            </a:r>
            <a:r>
              <a:rPr lang="fr-FR" sz="3200" dirty="0"/>
              <a:t> dans l’atmosphère</a:t>
            </a:r>
          </a:p>
        </p:txBody>
      </p:sp>
      <p:sp>
        <p:nvSpPr>
          <p:cNvPr id="5" name="Sous-titre 4">
            <a:extLst>
              <a:ext uri="{FF2B5EF4-FFF2-40B4-BE49-F238E27FC236}">
                <a16:creationId xmlns:a16="http://schemas.microsoft.com/office/drawing/2014/main" id="{8F340D80-F12A-9546-A6D0-5B8D4EA34ADE}"/>
              </a:ext>
            </a:extLst>
          </p:cNvPr>
          <p:cNvSpPr>
            <a:spLocks noGrp="1"/>
          </p:cNvSpPr>
          <p:nvPr>
            <p:ph type="subTitle" idx="1"/>
          </p:nvPr>
        </p:nvSpPr>
        <p:spPr>
          <a:xfrm>
            <a:off x="874276" y="4335842"/>
            <a:ext cx="5826719" cy="1096899"/>
          </a:xfrm>
        </p:spPr>
        <p:txBody>
          <a:bodyPr>
            <a:noAutofit/>
          </a:bodyPr>
          <a:lstStyle/>
          <a:p>
            <a:r>
              <a:rPr lang="fr-FR" sz="2000" dirty="0"/>
              <a:t>Déplacement du sens d’une réaction chimique, photosynthèse, précipitation des carbonates, calcite, </a:t>
            </a:r>
            <a:r>
              <a:rPr lang="fr-FR" sz="2000" dirty="0" err="1"/>
              <a:t>HCl</a:t>
            </a:r>
            <a:r>
              <a:rPr lang="fr-FR" sz="2000" dirty="0"/>
              <a:t>, cyanobactérie, stromatolithe, évolution du taux d’O</a:t>
            </a:r>
            <a:r>
              <a:rPr lang="fr-FR" sz="2000" baseline="-25000" dirty="0"/>
              <a:t>2</a:t>
            </a:r>
            <a:r>
              <a:rPr lang="fr-FR" sz="2000" dirty="0"/>
              <a:t> atmosphérique échelle des temps géologiques, principe d’actualisme, fers rubanés vs couches rouges ou </a:t>
            </a:r>
            <a:r>
              <a:rPr lang="fr-FR" sz="2000" dirty="0" err="1"/>
              <a:t>red</a:t>
            </a:r>
            <a:r>
              <a:rPr lang="fr-FR" sz="2000" dirty="0"/>
              <a:t> </a:t>
            </a:r>
            <a:r>
              <a:rPr lang="fr-FR" sz="2000" dirty="0" err="1"/>
              <a:t>beds</a:t>
            </a:r>
            <a:endParaRPr lang="fr-FR" sz="2000" dirty="0"/>
          </a:p>
        </p:txBody>
      </p:sp>
      <p:graphicFrame>
        <p:nvGraphicFramePr>
          <p:cNvPr id="6" name="Objet 5">
            <a:extLst>
              <a:ext uri="{FF2B5EF4-FFF2-40B4-BE49-F238E27FC236}">
                <a16:creationId xmlns:a16="http://schemas.microsoft.com/office/drawing/2014/main" id="{39471EEA-CDD3-9840-8F05-EAFBA3BF5A5E}"/>
              </a:ext>
            </a:extLst>
          </p:cNvPr>
          <p:cNvGraphicFramePr>
            <a:graphicFrameLocks noChangeAspect="1"/>
          </p:cNvGraphicFramePr>
          <p:nvPr>
            <p:extLst>
              <p:ext uri="{D42A27DB-BD31-4B8C-83A1-F6EECF244321}">
                <p14:modId xmlns:p14="http://schemas.microsoft.com/office/powerpoint/2010/main" val="328577377"/>
              </p:ext>
            </p:extLst>
          </p:nvPr>
        </p:nvGraphicFramePr>
        <p:xfrm>
          <a:off x="6957314" y="5021608"/>
          <a:ext cx="1958975" cy="1698222"/>
        </p:xfrm>
        <a:graphic>
          <a:graphicData uri="http://schemas.openxmlformats.org/presentationml/2006/ole">
            <mc:AlternateContent xmlns:mc="http://schemas.openxmlformats.org/markup-compatibility/2006">
              <mc:Choice xmlns:v="urn:schemas-microsoft-com:vml" Requires="v">
                <p:oleObj spid="_x0000_s2078" r:id="rId3" imgW="1752600" imgH="1409700" progId="PBrush">
                  <p:embed/>
                </p:oleObj>
              </mc:Choice>
              <mc:Fallback>
                <p:oleObj r:id="rId3" imgW="1752600" imgH="1409700" progId="PBrush">
                  <p:embed/>
                  <p:pic>
                    <p:nvPicPr>
                      <p:cNvPr id="5" name="Objet 4">
                        <a:extLst>
                          <a:ext uri="{FF2B5EF4-FFF2-40B4-BE49-F238E27FC236}">
                            <a16:creationId xmlns:a16="http://schemas.microsoft.com/office/drawing/2014/main" id="{9F1363F2-8511-2D41-AC7F-9F8D4A334C09}"/>
                          </a:ext>
                        </a:extLst>
                      </p:cNvPr>
                      <p:cNvPicPr>
                        <a:picLocks noChangeAspect="1" noChangeArrowheads="1"/>
                      </p:cNvPicPr>
                      <p:nvPr/>
                    </p:nvPicPr>
                    <p:blipFill>
                      <a:blip r:embed="rId4">
                        <a:alphaModFix amt="43000"/>
                        <a:extLst>
                          <a:ext uri="{28A0092B-C50C-407E-A947-70E740481C1C}">
                            <a14:useLocalDpi xmlns:a14="http://schemas.microsoft.com/office/drawing/2010/main" val="0"/>
                          </a:ext>
                        </a:extLst>
                      </a:blip>
                      <a:srcRect/>
                      <a:stretch>
                        <a:fillRect/>
                      </a:stretch>
                    </p:blipFill>
                    <p:spPr bwMode="auto">
                      <a:xfrm>
                        <a:off x="6957314" y="5021608"/>
                        <a:ext cx="1958975" cy="1698222"/>
                      </a:xfrm>
                      <a:prstGeom prst="rect">
                        <a:avLst/>
                      </a:prstGeom>
                      <a:noFill/>
                    </p:spPr>
                  </p:pic>
                </p:oleObj>
              </mc:Fallback>
            </mc:AlternateContent>
          </a:graphicData>
        </a:graphic>
      </p:graphicFrame>
      <p:sp>
        <p:nvSpPr>
          <p:cNvPr id="2" name="Espace réservé du numéro de diapositive 1">
            <a:extLst>
              <a:ext uri="{FF2B5EF4-FFF2-40B4-BE49-F238E27FC236}">
                <a16:creationId xmlns:a16="http://schemas.microsoft.com/office/drawing/2014/main" id="{C42D2ADC-27A3-4947-8E9B-98EA862C1529}"/>
              </a:ext>
            </a:extLst>
          </p:cNvPr>
          <p:cNvSpPr>
            <a:spLocks noGrp="1"/>
          </p:cNvSpPr>
          <p:nvPr>
            <p:ph type="sldNum" sz="quarter" idx="12"/>
          </p:nvPr>
        </p:nvSpPr>
        <p:spPr/>
        <p:txBody>
          <a:bodyPr/>
          <a:lstStyle/>
          <a:p>
            <a:fld id="{BEBE16B6-740F-8343-B1BE-F75109A039F1}" type="slidenum">
              <a:rPr lang="fr-FR" smtClean="0"/>
              <a:t>1</a:t>
            </a:fld>
            <a:endParaRPr lang="fr-FR"/>
          </a:p>
        </p:txBody>
      </p:sp>
    </p:spTree>
    <p:extLst>
      <p:ext uri="{BB962C8B-B14F-4D97-AF65-F5344CB8AC3E}">
        <p14:creationId xmlns:p14="http://schemas.microsoft.com/office/powerpoint/2010/main" val="2089940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FDE2C19A-0A5F-E64A-AED4-0E2C5FDF5A6C}"/>
              </a:ext>
            </a:extLst>
          </p:cNvPr>
          <p:cNvSpPr>
            <a:spLocks noGrp="1"/>
          </p:cNvSpPr>
          <p:nvPr>
            <p:ph type="title"/>
          </p:nvPr>
        </p:nvSpPr>
        <p:spPr>
          <a:xfrm>
            <a:off x="205839" y="277090"/>
            <a:ext cx="4330535" cy="1320800"/>
          </a:xfrm>
        </p:spPr>
        <p:txBody>
          <a:bodyPr>
            <a:normAutofit/>
          </a:bodyPr>
          <a:lstStyle/>
          <a:p>
            <a:r>
              <a:rPr lang="fr-FR" sz="2800" dirty="0"/>
              <a:t>Les stromatolithes actuels et fossiles</a:t>
            </a:r>
          </a:p>
        </p:txBody>
      </p:sp>
      <p:sp>
        <p:nvSpPr>
          <p:cNvPr id="5" name="Espace réservé du contenu 4">
            <a:extLst>
              <a:ext uri="{FF2B5EF4-FFF2-40B4-BE49-F238E27FC236}">
                <a16:creationId xmlns:a16="http://schemas.microsoft.com/office/drawing/2014/main" id="{F380BB67-BCAF-B74B-870D-E7CF6115518F}"/>
              </a:ext>
            </a:extLst>
          </p:cNvPr>
          <p:cNvSpPr>
            <a:spLocks noGrp="1"/>
          </p:cNvSpPr>
          <p:nvPr>
            <p:ph idx="1"/>
          </p:nvPr>
        </p:nvSpPr>
        <p:spPr>
          <a:xfrm>
            <a:off x="239485" y="3583673"/>
            <a:ext cx="8593778" cy="2380344"/>
          </a:xfrm>
        </p:spPr>
        <p:txBody>
          <a:bodyPr>
            <a:normAutofit/>
          </a:bodyPr>
          <a:lstStyle/>
          <a:p>
            <a:pPr marL="0" indent="0">
              <a:buNone/>
            </a:pPr>
            <a:r>
              <a:rPr lang="fr-FR" dirty="0"/>
              <a:t>(2) leur existence de façon si précoce dans les enregistrements fossilifères démontre (a) que les cyanobactéries sont un groupe qui s'est différencié très tôt dans l'histoire de la vie ; (b) que la photosynthèse est apparue de façon très précoce sur Terre (3,5 Ga, peut-être même avant). En particulier, les cyanobactéries semblent représenter les seuls êtres photosynthétiques présents entre 2,5 et 2,0 Ga, au moment où l'atmosphère est devenue oxydante ; ce sont donc ces êtres vivants qui sont responsables de la dissociation du CO</a:t>
            </a:r>
            <a:r>
              <a:rPr lang="fr-FR" baseline="-25000" dirty="0"/>
              <a:t>2</a:t>
            </a:r>
            <a:r>
              <a:rPr lang="fr-FR" dirty="0"/>
              <a:t> et de l'évolution vers une atmosphère moderne, à O</a:t>
            </a:r>
            <a:r>
              <a:rPr lang="fr-FR" baseline="-25000" dirty="0"/>
              <a:t>2</a:t>
            </a:r>
            <a:r>
              <a:rPr lang="fr-FR" dirty="0"/>
              <a:t> .</a:t>
            </a:r>
          </a:p>
        </p:txBody>
      </p:sp>
      <p:sp>
        <p:nvSpPr>
          <p:cNvPr id="6" name="Rectangle 5">
            <a:extLst>
              <a:ext uri="{FF2B5EF4-FFF2-40B4-BE49-F238E27FC236}">
                <a16:creationId xmlns:a16="http://schemas.microsoft.com/office/drawing/2014/main" id="{926C5740-A456-F544-A9DD-D1EC32A3DB37}"/>
              </a:ext>
            </a:extLst>
          </p:cNvPr>
          <p:cNvSpPr/>
          <p:nvPr/>
        </p:nvSpPr>
        <p:spPr>
          <a:xfrm>
            <a:off x="609599" y="6445124"/>
            <a:ext cx="4572000" cy="261610"/>
          </a:xfrm>
          <a:prstGeom prst="rect">
            <a:avLst/>
          </a:prstGeom>
        </p:spPr>
        <p:txBody>
          <a:bodyPr>
            <a:spAutoFit/>
          </a:bodyPr>
          <a:lstStyle/>
          <a:p>
            <a:r>
              <a:rPr lang="fr-FR" sz="1100" i="1" dirty="0"/>
              <a:t>http://</a:t>
            </a:r>
            <a:r>
              <a:rPr lang="fr-FR" sz="1100" i="1" dirty="0" err="1"/>
              <a:t>planet-terre.ens-lyon.fr</a:t>
            </a:r>
            <a:r>
              <a:rPr lang="fr-FR" sz="1100" i="1" dirty="0"/>
              <a:t>/article/</a:t>
            </a:r>
            <a:r>
              <a:rPr lang="fr-FR" sz="1100" i="1" dirty="0" err="1"/>
              <a:t>stromatolithes.xml</a:t>
            </a:r>
            <a:endParaRPr lang="fr-FR" sz="1100" i="1" dirty="0"/>
          </a:p>
        </p:txBody>
      </p:sp>
      <p:sp>
        <p:nvSpPr>
          <p:cNvPr id="7" name="Espace réservé du numéro de diapositive 6">
            <a:extLst>
              <a:ext uri="{FF2B5EF4-FFF2-40B4-BE49-F238E27FC236}">
                <a16:creationId xmlns:a16="http://schemas.microsoft.com/office/drawing/2014/main" id="{28D89B7F-F59F-9944-B5E1-949F47CDEBF1}"/>
              </a:ext>
            </a:extLst>
          </p:cNvPr>
          <p:cNvSpPr>
            <a:spLocks noGrp="1"/>
          </p:cNvSpPr>
          <p:nvPr>
            <p:ph type="sldNum" sz="quarter" idx="12"/>
          </p:nvPr>
        </p:nvSpPr>
        <p:spPr/>
        <p:txBody>
          <a:bodyPr/>
          <a:lstStyle/>
          <a:p>
            <a:fld id="{BEBE16B6-740F-8343-B1BE-F75109A039F1}" type="slidenum">
              <a:rPr lang="fr-FR" smtClean="0"/>
              <a:t>2</a:t>
            </a:fld>
            <a:endParaRPr lang="fr-FR"/>
          </a:p>
        </p:txBody>
      </p:sp>
      <p:pic>
        <p:nvPicPr>
          <p:cNvPr id="3074" name="Picture 2" descr="Résultat de recherche d'images pour &quot;stromatolithes&quot;">
            <a:extLst>
              <a:ext uri="{FF2B5EF4-FFF2-40B4-BE49-F238E27FC236}">
                <a16:creationId xmlns:a16="http://schemas.microsoft.com/office/drawing/2014/main" id="{B7EE3D95-6D21-F845-ABA9-91BB69FF7D2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37245" y="538059"/>
            <a:ext cx="4127500" cy="279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4A7ED51-477A-A441-84CD-B4E37A1B6787}"/>
              </a:ext>
            </a:extLst>
          </p:cNvPr>
          <p:cNvSpPr/>
          <p:nvPr/>
        </p:nvSpPr>
        <p:spPr>
          <a:xfrm>
            <a:off x="205839" y="1311794"/>
            <a:ext cx="4572000" cy="2031325"/>
          </a:xfrm>
          <a:prstGeom prst="rect">
            <a:avLst/>
          </a:prstGeom>
        </p:spPr>
        <p:txBody>
          <a:bodyPr>
            <a:spAutoFit/>
          </a:bodyPr>
          <a:lstStyle/>
          <a:p>
            <a:r>
              <a:rPr lang="fr-FR" dirty="0"/>
              <a:t>Les stromatolithes sont importants dans l'histoire de la Terre pour deux raisons essentielles : (1) ce sont les plus anciennes structures d'origine biologique reconnaissables à l'échelle de l'affleurement, connues dès 3,5 Ga environ ; </a:t>
            </a:r>
          </a:p>
        </p:txBody>
      </p:sp>
    </p:spTree>
    <p:extLst>
      <p:ext uri="{BB962C8B-B14F-4D97-AF65-F5344CB8AC3E}">
        <p14:creationId xmlns:p14="http://schemas.microsoft.com/office/powerpoint/2010/main" val="41197410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1D381C-0812-9647-87C8-368B694FDAC2}"/>
              </a:ext>
            </a:extLst>
          </p:cNvPr>
          <p:cNvSpPr>
            <a:spLocks noGrp="1"/>
          </p:cNvSpPr>
          <p:nvPr>
            <p:ph type="title"/>
          </p:nvPr>
        </p:nvSpPr>
        <p:spPr>
          <a:xfrm>
            <a:off x="193963" y="241465"/>
            <a:ext cx="6347713" cy="1320800"/>
          </a:xfrm>
        </p:spPr>
        <p:txBody>
          <a:bodyPr/>
          <a:lstStyle/>
          <a:p>
            <a:r>
              <a:rPr lang="fr-FR" b="1" dirty="0"/>
              <a:t>Les cyanobactéries</a:t>
            </a:r>
            <a:br>
              <a:rPr lang="fr-FR" b="1" dirty="0"/>
            </a:br>
            <a:endParaRPr lang="fr-FR" dirty="0"/>
          </a:p>
        </p:txBody>
      </p:sp>
      <p:sp>
        <p:nvSpPr>
          <p:cNvPr id="4" name="Rectangle 3">
            <a:extLst>
              <a:ext uri="{FF2B5EF4-FFF2-40B4-BE49-F238E27FC236}">
                <a16:creationId xmlns:a16="http://schemas.microsoft.com/office/drawing/2014/main" id="{1EE05E28-EF55-6242-A43D-5AB1D9E09DE7}"/>
              </a:ext>
            </a:extLst>
          </p:cNvPr>
          <p:cNvSpPr/>
          <p:nvPr/>
        </p:nvSpPr>
        <p:spPr>
          <a:xfrm>
            <a:off x="193963" y="901865"/>
            <a:ext cx="7867403" cy="1200329"/>
          </a:xfrm>
          <a:prstGeom prst="rect">
            <a:avLst/>
          </a:prstGeom>
        </p:spPr>
        <p:txBody>
          <a:bodyPr wrap="square">
            <a:spAutoFit/>
          </a:bodyPr>
          <a:lstStyle/>
          <a:p>
            <a:r>
              <a:rPr lang="fr-FR" dirty="0"/>
              <a:t>Les cyanobactéries sont des eubactéries photosynthétiques. Elles ne possèdent pas de chloroplastes, les systèmes chlorophylliens sont localisés sur des thylakoïdes libres dans le cytoplasme (chez les eucaryotes, les thylakoïdes forment des piles -les « grana »- dans les chloroplastes).</a:t>
            </a:r>
          </a:p>
        </p:txBody>
      </p:sp>
      <p:sp>
        <p:nvSpPr>
          <p:cNvPr id="5" name="Rectangle 4">
            <a:extLst>
              <a:ext uri="{FF2B5EF4-FFF2-40B4-BE49-F238E27FC236}">
                <a16:creationId xmlns:a16="http://schemas.microsoft.com/office/drawing/2014/main" id="{6333300E-BDCD-6E49-B059-42B2D1FA5854}"/>
              </a:ext>
            </a:extLst>
          </p:cNvPr>
          <p:cNvSpPr/>
          <p:nvPr/>
        </p:nvSpPr>
        <p:spPr>
          <a:xfrm>
            <a:off x="0" y="5047013"/>
            <a:ext cx="4572000" cy="646331"/>
          </a:xfrm>
          <a:prstGeom prst="rect">
            <a:avLst/>
          </a:prstGeom>
        </p:spPr>
        <p:txBody>
          <a:bodyPr>
            <a:spAutoFit/>
          </a:bodyPr>
          <a:lstStyle/>
          <a:p>
            <a:r>
              <a:rPr lang="fr-FR" b="1" dirty="0">
                <a:hlinkClick r:id="rId2"/>
              </a:rPr>
              <a:t>Cyanobactéries : mattes thermophiles autour de sources chaudes, Yellowstone</a:t>
            </a:r>
            <a:endParaRPr lang="fr-FR" dirty="0"/>
          </a:p>
        </p:txBody>
      </p:sp>
      <p:pic>
        <p:nvPicPr>
          <p:cNvPr id="4098" name="Picture 2" descr="http://planet-terre.ens-lyon.fr/planetterre/objets/Images/stromatolithes/stromato-01.jpg">
            <a:extLst>
              <a:ext uri="{FF2B5EF4-FFF2-40B4-BE49-F238E27FC236}">
                <a16:creationId xmlns:a16="http://schemas.microsoft.com/office/drawing/2014/main" id="{1862138D-2403-124E-94B3-DDEE2AFC70F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93963" y="2222665"/>
            <a:ext cx="3765797" cy="282434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planet-terre.ens-lyon.fr/planetterre/objets/Images/stromatolithes/stromato-03.jpg">
            <a:extLst>
              <a:ext uri="{FF2B5EF4-FFF2-40B4-BE49-F238E27FC236}">
                <a16:creationId xmlns:a16="http://schemas.microsoft.com/office/drawing/2014/main" id="{7F433990-B662-FC4F-80B4-66F1FCCC326B}"/>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750130" y="2102194"/>
            <a:ext cx="3933062" cy="294979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8F0FDC6C-A2C1-E545-8617-B2B06728781F}"/>
              </a:ext>
            </a:extLst>
          </p:cNvPr>
          <p:cNvSpPr/>
          <p:nvPr/>
        </p:nvSpPr>
        <p:spPr>
          <a:xfrm>
            <a:off x="4572000" y="5047013"/>
            <a:ext cx="4572000" cy="646331"/>
          </a:xfrm>
          <a:prstGeom prst="rect">
            <a:avLst/>
          </a:prstGeom>
        </p:spPr>
        <p:txBody>
          <a:bodyPr>
            <a:spAutoFit/>
          </a:bodyPr>
          <a:lstStyle/>
          <a:p>
            <a:r>
              <a:rPr lang="fr-FR" b="1" dirty="0">
                <a:hlinkClick r:id="rId5"/>
              </a:rPr>
              <a:t>Cyanobactéries modernes formant un tapis ("matte") dans le fond d'un étang</a:t>
            </a:r>
            <a:r>
              <a:rPr lang="fr-FR" b="1" dirty="0"/>
              <a:t> </a:t>
            </a:r>
            <a:endParaRPr lang="fr-FR" dirty="0"/>
          </a:p>
        </p:txBody>
      </p:sp>
      <p:sp>
        <p:nvSpPr>
          <p:cNvPr id="7" name="Rectangle 6">
            <a:extLst>
              <a:ext uri="{FF2B5EF4-FFF2-40B4-BE49-F238E27FC236}">
                <a16:creationId xmlns:a16="http://schemas.microsoft.com/office/drawing/2014/main" id="{F502FCB1-D8BF-CC4A-92D5-2C7B9AC821E4}"/>
              </a:ext>
            </a:extLst>
          </p:cNvPr>
          <p:cNvSpPr/>
          <p:nvPr/>
        </p:nvSpPr>
        <p:spPr>
          <a:xfrm>
            <a:off x="4255676" y="6478427"/>
            <a:ext cx="4572000" cy="261610"/>
          </a:xfrm>
          <a:prstGeom prst="rect">
            <a:avLst/>
          </a:prstGeom>
        </p:spPr>
        <p:txBody>
          <a:bodyPr>
            <a:spAutoFit/>
          </a:bodyPr>
          <a:lstStyle/>
          <a:p>
            <a:r>
              <a:rPr lang="fr-FR" sz="1100" i="1" dirty="0"/>
              <a:t>http://</a:t>
            </a:r>
            <a:r>
              <a:rPr lang="fr-FR" sz="1100" i="1" dirty="0" err="1"/>
              <a:t>planet-terre.ens-lyon.fr</a:t>
            </a:r>
            <a:r>
              <a:rPr lang="fr-FR" sz="1100" i="1" dirty="0"/>
              <a:t>/article/</a:t>
            </a:r>
            <a:r>
              <a:rPr lang="fr-FR" sz="1100" i="1" dirty="0" err="1"/>
              <a:t>stromatolithes.xml</a:t>
            </a:r>
            <a:endParaRPr lang="fr-FR" sz="1100" i="1" dirty="0"/>
          </a:p>
        </p:txBody>
      </p:sp>
      <p:sp>
        <p:nvSpPr>
          <p:cNvPr id="8" name="Espace réservé du numéro de diapositive 7">
            <a:extLst>
              <a:ext uri="{FF2B5EF4-FFF2-40B4-BE49-F238E27FC236}">
                <a16:creationId xmlns:a16="http://schemas.microsoft.com/office/drawing/2014/main" id="{54CF139C-C56B-744C-B7B6-A879D7E74A7D}"/>
              </a:ext>
            </a:extLst>
          </p:cNvPr>
          <p:cNvSpPr>
            <a:spLocks noGrp="1"/>
          </p:cNvSpPr>
          <p:nvPr>
            <p:ph type="sldNum" sz="quarter" idx="12"/>
          </p:nvPr>
        </p:nvSpPr>
        <p:spPr/>
        <p:txBody>
          <a:bodyPr/>
          <a:lstStyle/>
          <a:p>
            <a:fld id="{BEBE16B6-740F-8343-B1BE-F75109A039F1}" type="slidenum">
              <a:rPr lang="fr-FR" smtClean="0"/>
              <a:t>3</a:t>
            </a:fld>
            <a:endParaRPr lang="fr-FR"/>
          </a:p>
        </p:txBody>
      </p:sp>
    </p:spTree>
    <p:extLst>
      <p:ext uri="{BB962C8B-B14F-4D97-AF65-F5344CB8AC3E}">
        <p14:creationId xmlns:p14="http://schemas.microsoft.com/office/powerpoint/2010/main" val="1814388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D0E428-61B0-FA4E-9E3E-9E5FAAC23A8A}"/>
              </a:ext>
            </a:extLst>
          </p:cNvPr>
          <p:cNvSpPr>
            <a:spLocks noGrp="1"/>
          </p:cNvSpPr>
          <p:nvPr>
            <p:ph type="title"/>
          </p:nvPr>
        </p:nvSpPr>
        <p:spPr>
          <a:xfrm>
            <a:off x="353282" y="574408"/>
            <a:ext cx="6347713" cy="1320800"/>
          </a:xfrm>
        </p:spPr>
        <p:txBody>
          <a:bodyPr>
            <a:normAutofit/>
          </a:bodyPr>
          <a:lstStyle/>
          <a:p>
            <a:r>
              <a:rPr lang="fr-FR" sz="2400" dirty="0"/>
              <a:t>Modèle de croissance des stromatolithes</a:t>
            </a:r>
          </a:p>
        </p:txBody>
      </p:sp>
      <p:sp>
        <p:nvSpPr>
          <p:cNvPr id="4" name="Rectangle 3">
            <a:extLst>
              <a:ext uri="{FF2B5EF4-FFF2-40B4-BE49-F238E27FC236}">
                <a16:creationId xmlns:a16="http://schemas.microsoft.com/office/drawing/2014/main" id="{AD202285-4825-1C46-A8A2-04518D44D6B7}"/>
              </a:ext>
            </a:extLst>
          </p:cNvPr>
          <p:cNvSpPr/>
          <p:nvPr/>
        </p:nvSpPr>
        <p:spPr>
          <a:xfrm>
            <a:off x="0" y="2323152"/>
            <a:ext cx="8692738" cy="2862322"/>
          </a:xfrm>
          <a:prstGeom prst="rect">
            <a:avLst/>
          </a:prstGeom>
        </p:spPr>
        <p:txBody>
          <a:bodyPr wrap="square">
            <a:spAutoFit/>
          </a:bodyPr>
          <a:lstStyle/>
          <a:p>
            <a:r>
              <a:rPr lang="fr-FR" dirty="0"/>
              <a:t>La précipitation se fait par le couplage des deux réactions suivantes :</a:t>
            </a:r>
          </a:p>
          <a:p>
            <a:r>
              <a:rPr lang="fr-FR" dirty="0"/>
              <a:t>- la photosynthèse (effectuée par les cyanobactéries) : CO</a:t>
            </a:r>
            <a:r>
              <a:rPr lang="fr-FR" baseline="-25000" dirty="0"/>
              <a:t>2</a:t>
            </a:r>
            <a:r>
              <a:rPr lang="fr-FR" dirty="0"/>
              <a:t> + H</a:t>
            </a:r>
            <a:r>
              <a:rPr lang="fr-FR" baseline="-25000" dirty="0"/>
              <a:t>2</a:t>
            </a:r>
            <a:r>
              <a:rPr lang="fr-FR" dirty="0"/>
              <a:t>O = "CH</a:t>
            </a:r>
            <a:r>
              <a:rPr lang="fr-FR" baseline="-25000" dirty="0"/>
              <a:t>2</a:t>
            </a:r>
            <a:r>
              <a:rPr lang="fr-FR" dirty="0"/>
              <a:t>O" + O</a:t>
            </a:r>
            <a:r>
              <a:rPr lang="fr-FR" baseline="-25000" dirty="0"/>
              <a:t>2</a:t>
            </a:r>
            <a:r>
              <a:rPr lang="fr-FR" dirty="0"/>
              <a:t> ;</a:t>
            </a:r>
          </a:p>
          <a:p>
            <a:r>
              <a:rPr lang="fr-FR" dirty="0"/>
              <a:t>- la précipitation des carbonates : 2 HCO</a:t>
            </a:r>
            <a:r>
              <a:rPr lang="fr-FR" baseline="-25000" dirty="0"/>
              <a:t>3</a:t>
            </a:r>
            <a:r>
              <a:rPr lang="fr-FR" dirty="0"/>
              <a:t> </a:t>
            </a:r>
            <a:r>
              <a:rPr lang="fr-FR" baseline="30000" dirty="0"/>
              <a:t>-</a:t>
            </a:r>
            <a:r>
              <a:rPr lang="fr-FR" dirty="0"/>
              <a:t> + Ca</a:t>
            </a:r>
            <a:r>
              <a:rPr lang="fr-FR" baseline="30000" dirty="0"/>
              <a:t>2+</a:t>
            </a:r>
            <a:r>
              <a:rPr lang="fr-FR" dirty="0"/>
              <a:t> = CaCO</a:t>
            </a:r>
            <a:r>
              <a:rPr lang="fr-FR" baseline="-25000" dirty="0"/>
              <a:t>3</a:t>
            </a:r>
            <a:r>
              <a:rPr lang="fr-FR" dirty="0"/>
              <a:t> + CO</a:t>
            </a:r>
            <a:r>
              <a:rPr lang="fr-FR" baseline="-25000" dirty="0"/>
              <a:t>2</a:t>
            </a:r>
            <a:r>
              <a:rPr lang="fr-FR" dirty="0"/>
              <a:t> + H</a:t>
            </a:r>
            <a:r>
              <a:rPr lang="fr-FR" baseline="-25000" dirty="0"/>
              <a:t>2</a:t>
            </a:r>
            <a:r>
              <a:rPr lang="fr-FR" dirty="0"/>
              <a:t>O.</a:t>
            </a:r>
          </a:p>
          <a:p>
            <a:endParaRPr lang="fr-FR" dirty="0"/>
          </a:p>
          <a:p>
            <a:endParaRPr lang="fr-FR" dirty="0"/>
          </a:p>
          <a:p>
            <a:r>
              <a:rPr lang="fr-FR" dirty="0"/>
              <a:t>Dans un système où des ions carbonates (ou hydrogénocarbonates) existent en solution, on voit donc que, si on soustrait du CO</a:t>
            </a:r>
            <a:r>
              <a:rPr lang="fr-FR" baseline="-25000" dirty="0"/>
              <a:t>2</a:t>
            </a:r>
            <a:r>
              <a:rPr lang="fr-FR" dirty="0"/>
              <a:t> au système, l'équation des carbonates est déplacée vers la droite, c'est-à-dire vers la précipitation de carbonates. La photosynthèse consomme du CO</a:t>
            </a:r>
            <a:r>
              <a:rPr lang="fr-FR" baseline="-25000" dirty="0"/>
              <a:t>2</a:t>
            </a:r>
            <a:r>
              <a:rPr lang="fr-FR" dirty="0"/>
              <a:t>, si bien qu'elle induit localement la précipitation de carbonates.</a:t>
            </a:r>
          </a:p>
        </p:txBody>
      </p:sp>
      <p:sp>
        <p:nvSpPr>
          <p:cNvPr id="6" name="Espace réservé du numéro de diapositive 5">
            <a:extLst>
              <a:ext uri="{FF2B5EF4-FFF2-40B4-BE49-F238E27FC236}">
                <a16:creationId xmlns:a16="http://schemas.microsoft.com/office/drawing/2014/main" id="{B7D0B4E0-A839-AA4C-82FD-94FD2DC164D0}"/>
              </a:ext>
            </a:extLst>
          </p:cNvPr>
          <p:cNvSpPr>
            <a:spLocks noGrp="1"/>
          </p:cNvSpPr>
          <p:nvPr>
            <p:ph type="sldNum" sz="quarter" idx="12"/>
          </p:nvPr>
        </p:nvSpPr>
        <p:spPr/>
        <p:txBody>
          <a:bodyPr/>
          <a:lstStyle/>
          <a:p>
            <a:fld id="{BEBE16B6-740F-8343-B1BE-F75109A039F1}" type="slidenum">
              <a:rPr lang="fr-FR" smtClean="0"/>
              <a:t>4</a:t>
            </a:fld>
            <a:endParaRPr lang="fr-FR"/>
          </a:p>
        </p:txBody>
      </p:sp>
    </p:spTree>
    <p:extLst>
      <p:ext uri="{BB962C8B-B14F-4D97-AF65-F5344CB8AC3E}">
        <p14:creationId xmlns:p14="http://schemas.microsoft.com/office/powerpoint/2010/main" val="960698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planet-terre.ens-lyon.fr/planetterre/objets/Images/stromatolithes/stromato-07.jpg">
            <a:extLst>
              <a:ext uri="{FF2B5EF4-FFF2-40B4-BE49-F238E27FC236}">
                <a16:creationId xmlns:a16="http://schemas.microsoft.com/office/drawing/2014/main" id="{E4456590-555B-AD42-B56F-F93912FBA19E}"/>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00649" y="801660"/>
            <a:ext cx="6056663" cy="387380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B292AB7-EBDB-9044-A311-A5C57F71F3A3}"/>
              </a:ext>
            </a:extLst>
          </p:cNvPr>
          <p:cNvSpPr/>
          <p:nvPr/>
        </p:nvSpPr>
        <p:spPr>
          <a:xfrm>
            <a:off x="1591282" y="4790513"/>
            <a:ext cx="4437433" cy="369332"/>
          </a:xfrm>
          <a:prstGeom prst="rect">
            <a:avLst/>
          </a:prstGeom>
        </p:spPr>
        <p:txBody>
          <a:bodyPr wrap="none">
            <a:spAutoFit/>
          </a:bodyPr>
          <a:lstStyle/>
          <a:p>
            <a:r>
              <a:rPr lang="fr-FR" b="1" dirty="0">
                <a:hlinkClick r:id="rId3"/>
              </a:rPr>
              <a:t>Coupe dans un stromatolithe de Rhynie</a:t>
            </a:r>
            <a:endParaRPr lang="fr-FR" dirty="0"/>
          </a:p>
        </p:txBody>
      </p:sp>
      <p:sp>
        <p:nvSpPr>
          <p:cNvPr id="4" name="Rectangle 3">
            <a:extLst>
              <a:ext uri="{FF2B5EF4-FFF2-40B4-BE49-F238E27FC236}">
                <a16:creationId xmlns:a16="http://schemas.microsoft.com/office/drawing/2014/main" id="{655F5DC5-DB39-824F-A895-31CC5DB08015}"/>
              </a:ext>
            </a:extLst>
          </p:cNvPr>
          <p:cNvSpPr/>
          <p:nvPr/>
        </p:nvSpPr>
        <p:spPr>
          <a:xfrm>
            <a:off x="900649" y="5159845"/>
            <a:ext cx="6717476" cy="923330"/>
          </a:xfrm>
          <a:prstGeom prst="rect">
            <a:avLst/>
          </a:prstGeom>
        </p:spPr>
        <p:txBody>
          <a:bodyPr wrap="square">
            <a:spAutoFit/>
          </a:bodyPr>
          <a:lstStyle/>
          <a:p>
            <a:r>
              <a:rPr lang="fr-FR" dirty="0"/>
              <a:t>On observe une alternance de niveaux de calcite (niveaux blancs, l'essentiel de la photo) avec des petits niveaux à reliques de matière organique (niveaux noirs, indiqués par "b").</a:t>
            </a:r>
          </a:p>
        </p:txBody>
      </p:sp>
      <p:sp>
        <p:nvSpPr>
          <p:cNvPr id="6" name="Espace réservé du numéro de diapositive 5">
            <a:extLst>
              <a:ext uri="{FF2B5EF4-FFF2-40B4-BE49-F238E27FC236}">
                <a16:creationId xmlns:a16="http://schemas.microsoft.com/office/drawing/2014/main" id="{98FA010F-28DF-9247-B487-04073D9175EC}"/>
              </a:ext>
            </a:extLst>
          </p:cNvPr>
          <p:cNvSpPr>
            <a:spLocks noGrp="1"/>
          </p:cNvSpPr>
          <p:nvPr>
            <p:ph type="sldNum" sz="quarter" idx="12"/>
          </p:nvPr>
        </p:nvSpPr>
        <p:spPr/>
        <p:txBody>
          <a:bodyPr/>
          <a:lstStyle/>
          <a:p>
            <a:fld id="{BEBE16B6-740F-8343-B1BE-F75109A039F1}" type="slidenum">
              <a:rPr lang="fr-FR" smtClean="0"/>
              <a:t>5</a:t>
            </a:fld>
            <a:endParaRPr lang="fr-FR"/>
          </a:p>
        </p:txBody>
      </p:sp>
    </p:spTree>
    <p:extLst>
      <p:ext uri="{BB962C8B-B14F-4D97-AF65-F5344CB8AC3E}">
        <p14:creationId xmlns:p14="http://schemas.microsoft.com/office/powerpoint/2010/main" val="3354605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9169C8A9-8C87-5C49-BBF7-A1089E18F947}"/>
              </a:ext>
            </a:extLst>
          </p:cNvPr>
          <p:cNvSpPr>
            <a:spLocks noGrp="1"/>
          </p:cNvSpPr>
          <p:nvPr>
            <p:ph type="sldNum" sz="quarter" idx="12"/>
          </p:nvPr>
        </p:nvSpPr>
        <p:spPr/>
        <p:txBody>
          <a:bodyPr/>
          <a:lstStyle/>
          <a:p>
            <a:fld id="{BEBE16B6-740F-8343-B1BE-F75109A039F1}" type="slidenum">
              <a:rPr lang="fr-FR" smtClean="0"/>
              <a:t>6</a:t>
            </a:fld>
            <a:endParaRPr lang="fr-FR"/>
          </a:p>
        </p:txBody>
      </p:sp>
      <p:pic>
        <p:nvPicPr>
          <p:cNvPr id="5" name="Image 4">
            <a:extLst>
              <a:ext uri="{FF2B5EF4-FFF2-40B4-BE49-F238E27FC236}">
                <a16:creationId xmlns:a16="http://schemas.microsoft.com/office/drawing/2014/main" id="{58EDDDA9-BD45-8145-BFEC-86AF428567A7}"/>
              </a:ext>
            </a:extLst>
          </p:cNvPr>
          <p:cNvPicPr>
            <a:picLocks noChangeAspect="1"/>
          </p:cNvPicPr>
          <p:nvPr/>
        </p:nvPicPr>
        <p:blipFill>
          <a:blip r:embed="rId2"/>
          <a:stretch>
            <a:fillRect/>
          </a:stretch>
        </p:blipFill>
        <p:spPr>
          <a:xfrm>
            <a:off x="0" y="665835"/>
            <a:ext cx="9144000" cy="552633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9949E2-71EA-9544-9163-BDEE25C9C006}"/>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C6A6DC02-8B6E-6F4C-935B-8FD91D534996}"/>
              </a:ext>
            </a:extLst>
          </p:cNvPr>
          <p:cNvSpPr>
            <a:spLocks noGrp="1"/>
          </p:cNvSpPr>
          <p:nvPr>
            <p:ph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7DB3EE41-E1CA-CC46-8E6C-60AA96C08E26}"/>
              </a:ext>
            </a:extLst>
          </p:cNvPr>
          <p:cNvSpPr>
            <a:spLocks noGrp="1"/>
          </p:cNvSpPr>
          <p:nvPr>
            <p:ph type="sldNum" sz="quarter" idx="12"/>
          </p:nvPr>
        </p:nvSpPr>
        <p:spPr/>
        <p:txBody>
          <a:bodyPr/>
          <a:lstStyle/>
          <a:p>
            <a:fld id="{BEBE16B6-740F-8343-B1BE-F75109A039F1}" type="slidenum">
              <a:rPr lang="fr-FR" smtClean="0"/>
              <a:t>7</a:t>
            </a:fld>
            <a:endParaRPr lang="fr-FR"/>
          </a:p>
        </p:txBody>
      </p:sp>
      <p:pic>
        <p:nvPicPr>
          <p:cNvPr id="5" name="Image 4">
            <a:extLst>
              <a:ext uri="{FF2B5EF4-FFF2-40B4-BE49-F238E27FC236}">
                <a16:creationId xmlns:a16="http://schemas.microsoft.com/office/drawing/2014/main" id="{BDC6FC1C-27A3-6E49-859B-6C71E1A22659}"/>
              </a:ext>
            </a:extLst>
          </p:cNvPr>
          <p:cNvPicPr>
            <a:picLocks noChangeAspect="1"/>
          </p:cNvPicPr>
          <p:nvPr/>
        </p:nvPicPr>
        <p:blipFill>
          <a:blip r:embed="rId2"/>
          <a:stretch>
            <a:fillRect/>
          </a:stretch>
        </p:blipFill>
        <p:spPr>
          <a:xfrm>
            <a:off x="0" y="670784"/>
            <a:ext cx="9144000" cy="5516432"/>
          </a:xfrm>
          <a:prstGeom prst="rect">
            <a:avLst/>
          </a:prstGeom>
        </p:spPr>
      </p:pic>
    </p:spTree>
    <p:extLst>
      <p:ext uri="{BB962C8B-B14F-4D97-AF65-F5344CB8AC3E}">
        <p14:creationId xmlns:p14="http://schemas.microsoft.com/office/powerpoint/2010/main" val="470946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56FB68-65CC-E643-9BA1-03061254551F}"/>
              </a:ext>
            </a:extLst>
          </p:cNvPr>
          <p:cNvSpPr>
            <a:spLocks noGrp="1"/>
          </p:cNvSpPr>
          <p:nvPr>
            <p:ph type="title"/>
          </p:nvPr>
        </p:nvSpPr>
        <p:spPr>
          <a:xfrm>
            <a:off x="353282" y="0"/>
            <a:ext cx="8446334" cy="1320800"/>
          </a:xfrm>
        </p:spPr>
        <p:txBody>
          <a:bodyPr>
            <a:normAutofit/>
          </a:bodyPr>
          <a:lstStyle/>
          <a:p>
            <a:r>
              <a:rPr lang="fr-FR" sz="2400" dirty="0"/>
              <a:t>Bactéries Nostoc observées au MO (X40, X100, X600)</a:t>
            </a:r>
          </a:p>
        </p:txBody>
      </p:sp>
      <p:sp>
        <p:nvSpPr>
          <p:cNvPr id="4" name="Espace réservé du numéro de diapositive 3">
            <a:extLst>
              <a:ext uri="{FF2B5EF4-FFF2-40B4-BE49-F238E27FC236}">
                <a16:creationId xmlns:a16="http://schemas.microsoft.com/office/drawing/2014/main" id="{CAE4DFBE-7D98-9A4D-8E37-3B6B9BF80567}"/>
              </a:ext>
            </a:extLst>
          </p:cNvPr>
          <p:cNvSpPr>
            <a:spLocks noGrp="1"/>
          </p:cNvSpPr>
          <p:nvPr>
            <p:ph type="sldNum" sz="quarter" idx="12"/>
          </p:nvPr>
        </p:nvSpPr>
        <p:spPr>
          <a:xfrm>
            <a:off x="6444676" y="5708853"/>
            <a:ext cx="512638" cy="365125"/>
          </a:xfrm>
        </p:spPr>
        <p:txBody>
          <a:bodyPr/>
          <a:lstStyle/>
          <a:p>
            <a:fld id="{BEBE16B6-740F-8343-B1BE-F75109A039F1}" type="slidenum">
              <a:rPr lang="fr-FR" smtClean="0"/>
              <a:t>8</a:t>
            </a:fld>
            <a:endParaRPr lang="fr-FR"/>
          </a:p>
        </p:txBody>
      </p:sp>
      <p:pic>
        <p:nvPicPr>
          <p:cNvPr id="8" name="Image 7">
            <a:extLst>
              <a:ext uri="{FF2B5EF4-FFF2-40B4-BE49-F238E27FC236}">
                <a16:creationId xmlns:a16="http://schemas.microsoft.com/office/drawing/2014/main" id="{A195B4DE-7035-814A-B5C9-DFE0B9048DE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5400000">
            <a:off x="626648" y="709982"/>
            <a:ext cx="2784307" cy="3016331"/>
          </a:xfrm>
          <a:prstGeom prst="rect">
            <a:avLst/>
          </a:prstGeom>
        </p:spPr>
      </p:pic>
      <p:pic>
        <p:nvPicPr>
          <p:cNvPr id="12" name="Image 11">
            <a:extLst>
              <a:ext uri="{FF2B5EF4-FFF2-40B4-BE49-F238E27FC236}">
                <a16:creationId xmlns:a16="http://schemas.microsoft.com/office/drawing/2014/main" id="{E055714F-CCB5-2848-B553-EA70FE6D13E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a:off x="4433373" y="738985"/>
            <a:ext cx="2784307" cy="2958323"/>
          </a:xfrm>
          <a:prstGeom prst="rect">
            <a:avLst/>
          </a:prstGeom>
        </p:spPr>
      </p:pic>
      <p:pic>
        <p:nvPicPr>
          <p:cNvPr id="14" name="Image 13">
            <a:extLst>
              <a:ext uri="{FF2B5EF4-FFF2-40B4-BE49-F238E27FC236}">
                <a16:creationId xmlns:a16="http://schemas.microsoft.com/office/drawing/2014/main" id="{CFD1310F-F5AB-0346-9886-D3687D06270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674578" y="3581668"/>
            <a:ext cx="2688445" cy="2972252"/>
          </a:xfrm>
          <a:prstGeom prst="rect">
            <a:avLst/>
          </a:prstGeom>
        </p:spPr>
      </p:pic>
      <p:pic>
        <p:nvPicPr>
          <p:cNvPr id="16" name="Image 15">
            <a:extLst>
              <a:ext uri="{FF2B5EF4-FFF2-40B4-BE49-F238E27FC236}">
                <a16:creationId xmlns:a16="http://schemas.microsoft.com/office/drawing/2014/main" id="{A91A9879-801C-304F-8BDF-15FE8FD746A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5400000">
            <a:off x="4503335" y="3610665"/>
            <a:ext cx="2644379" cy="2958326"/>
          </a:xfrm>
          <a:prstGeom prst="rect">
            <a:avLst/>
          </a:prstGeom>
        </p:spPr>
      </p:pic>
      <p:sp>
        <p:nvSpPr>
          <p:cNvPr id="17" name="ZoneTexte 16">
            <a:extLst>
              <a:ext uri="{FF2B5EF4-FFF2-40B4-BE49-F238E27FC236}">
                <a16:creationId xmlns:a16="http://schemas.microsoft.com/office/drawing/2014/main" id="{9CA0FEA4-83D4-6F40-9B6A-4B10ACB1A848}"/>
              </a:ext>
            </a:extLst>
          </p:cNvPr>
          <p:cNvSpPr txBox="1"/>
          <p:nvPr/>
        </p:nvSpPr>
        <p:spPr>
          <a:xfrm>
            <a:off x="7433953" y="6073977"/>
            <a:ext cx="1460667" cy="261610"/>
          </a:xfrm>
          <a:prstGeom prst="rect">
            <a:avLst/>
          </a:prstGeom>
          <a:noFill/>
        </p:spPr>
        <p:txBody>
          <a:bodyPr wrap="square" rtlCol="0">
            <a:spAutoFit/>
          </a:bodyPr>
          <a:lstStyle/>
          <a:p>
            <a:r>
              <a:rPr lang="fr-FR" sz="1100" i="1" dirty="0"/>
              <a:t>S. </a:t>
            </a:r>
            <a:r>
              <a:rPr lang="fr-FR" sz="1100" i="1" dirty="0" err="1"/>
              <a:t>Dalaine</a:t>
            </a:r>
            <a:endParaRPr lang="fr-FR" sz="1100" i="1" dirty="0"/>
          </a:p>
        </p:txBody>
      </p:sp>
    </p:spTree>
    <p:extLst>
      <p:ext uri="{BB962C8B-B14F-4D97-AF65-F5344CB8AC3E}">
        <p14:creationId xmlns:p14="http://schemas.microsoft.com/office/powerpoint/2010/main" val="2196716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38D8C8-82E6-4A45-A419-35877635A12B}"/>
              </a:ext>
            </a:extLst>
          </p:cNvPr>
          <p:cNvSpPr>
            <a:spLocks noGrp="1"/>
          </p:cNvSpPr>
          <p:nvPr>
            <p:ph type="title"/>
          </p:nvPr>
        </p:nvSpPr>
        <p:spPr>
          <a:xfrm>
            <a:off x="17389" y="39178"/>
            <a:ext cx="8902537" cy="1320800"/>
          </a:xfrm>
        </p:spPr>
        <p:txBody>
          <a:bodyPr/>
          <a:lstStyle/>
          <a:p>
            <a:r>
              <a:rPr lang="fr-FR" dirty="0"/>
              <a:t>Nostoc 48h à la lumière avec Ca</a:t>
            </a:r>
            <a:r>
              <a:rPr lang="fr-FR" baseline="30000" dirty="0"/>
              <a:t>2+ </a:t>
            </a:r>
            <a:r>
              <a:rPr lang="fr-FR" dirty="0"/>
              <a:t>et HCO</a:t>
            </a:r>
            <a:r>
              <a:rPr lang="fr-FR" baseline="-25000" dirty="0"/>
              <a:t>3</a:t>
            </a:r>
            <a:r>
              <a:rPr lang="fr-FR" baseline="30000" dirty="0"/>
              <a:t>-</a:t>
            </a:r>
            <a:br>
              <a:rPr lang="fr-FR" dirty="0"/>
            </a:br>
            <a:r>
              <a:rPr lang="fr-FR" dirty="0"/>
              <a:t>observée au MO en LPNA/LPA (X40, X100)</a:t>
            </a:r>
            <a:endParaRPr lang="fr-FR" baseline="30000" dirty="0"/>
          </a:p>
        </p:txBody>
      </p:sp>
      <p:pic>
        <p:nvPicPr>
          <p:cNvPr id="6" name="Espace réservé du contenu 5">
            <a:extLst>
              <a:ext uri="{FF2B5EF4-FFF2-40B4-BE49-F238E27FC236}">
                <a16:creationId xmlns:a16="http://schemas.microsoft.com/office/drawing/2014/main" id="{9697660A-2F9F-F642-9581-209C9C056C39}"/>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rot="5400000">
            <a:off x="4925246" y="4108997"/>
            <a:ext cx="2584655" cy="2263247"/>
          </a:xfrm>
        </p:spPr>
      </p:pic>
      <p:sp>
        <p:nvSpPr>
          <p:cNvPr id="4" name="Espace réservé du numéro de diapositive 3">
            <a:extLst>
              <a:ext uri="{FF2B5EF4-FFF2-40B4-BE49-F238E27FC236}">
                <a16:creationId xmlns:a16="http://schemas.microsoft.com/office/drawing/2014/main" id="{77CBC918-2C64-4E4B-884F-2BB1E50475CF}"/>
              </a:ext>
            </a:extLst>
          </p:cNvPr>
          <p:cNvSpPr>
            <a:spLocks noGrp="1"/>
          </p:cNvSpPr>
          <p:nvPr>
            <p:ph type="sldNum" sz="quarter" idx="12"/>
          </p:nvPr>
        </p:nvSpPr>
        <p:spPr>
          <a:xfrm>
            <a:off x="6432801" y="5886982"/>
            <a:ext cx="512638" cy="365125"/>
          </a:xfrm>
        </p:spPr>
        <p:txBody>
          <a:bodyPr/>
          <a:lstStyle/>
          <a:p>
            <a:fld id="{BEBE16B6-740F-8343-B1BE-F75109A039F1}" type="slidenum">
              <a:rPr lang="fr-FR" smtClean="0"/>
              <a:t>9</a:t>
            </a:fld>
            <a:endParaRPr lang="fr-FR"/>
          </a:p>
        </p:txBody>
      </p:sp>
      <p:pic>
        <p:nvPicPr>
          <p:cNvPr id="8" name="Image 7">
            <a:extLst>
              <a:ext uri="{FF2B5EF4-FFF2-40B4-BE49-F238E27FC236}">
                <a16:creationId xmlns:a16="http://schemas.microsoft.com/office/drawing/2014/main" id="{735699DA-8906-2843-AA4C-8A2E5ADA289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a:off x="939776" y="3567470"/>
            <a:ext cx="2697218" cy="3458864"/>
          </a:xfrm>
          <a:prstGeom prst="rect">
            <a:avLst/>
          </a:prstGeom>
        </p:spPr>
      </p:pic>
      <p:pic>
        <p:nvPicPr>
          <p:cNvPr id="10" name="Image 9">
            <a:extLst>
              <a:ext uri="{FF2B5EF4-FFF2-40B4-BE49-F238E27FC236}">
                <a16:creationId xmlns:a16="http://schemas.microsoft.com/office/drawing/2014/main" id="{FEA8D5C8-DE3E-684A-9505-FE8A04149A7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870854" y="795651"/>
            <a:ext cx="2517573" cy="3420093"/>
          </a:xfrm>
          <a:prstGeom prst="rect">
            <a:avLst/>
          </a:prstGeom>
        </p:spPr>
      </p:pic>
      <p:pic>
        <p:nvPicPr>
          <p:cNvPr id="12" name="Image 11">
            <a:extLst>
              <a:ext uri="{FF2B5EF4-FFF2-40B4-BE49-F238E27FC236}">
                <a16:creationId xmlns:a16="http://schemas.microsoft.com/office/drawing/2014/main" id="{782832F7-088A-E94B-9BB0-88F138FFD43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5400000">
            <a:off x="4954733" y="570831"/>
            <a:ext cx="2517570" cy="3869730"/>
          </a:xfrm>
          <a:prstGeom prst="rect">
            <a:avLst/>
          </a:prstGeom>
        </p:spPr>
      </p:pic>
      <p:sp>
        <p:nvSpPr>
          <p:cNvPr id="13" name="ZoneTexte 12">
            <a:extLst>
              <a:ext uri="{FF2B5EF4-FFF2-40B4-BE49-F238E27FC236}">
                <a16:creationId xmlns:a16="http://schemas.microsoft.com/office/drawing/2014/main" id="{5BA6EB44-0375-4D4A-90BF-83A5DC958E70}"/>
              </a:ext>
            </a:extLst>
          </p:cNvPr>
          <p:cNvSpPr txBox="1"/>
          <p:nvPr/>
        </p:nvSpPr>
        <p:spPr>
          <a:xfrm>
            <a:off x="6373423" y="6406488"/>
            <a:ext cx="1799941" cy="369332"/>
          </a:xfrm>
          <a:prstGeom prst="rect">
            <a:avLst/>
          </a:prstGeom>
          <a:noFill/>
        </p:spPr>
        <p:txBody>
          <a:bodyPr wrap="square" rtlCol="0">
            <a:spAutoFit/>
          </a:bodyPr>
          <a:lstStyle/>
          <a:p>
            <a:r>
              <a:rPr lang="fr-FR" dirty="0"/>
              <a:t>S. </a:t>
            </a:r>
            <a:r>
              <a:rPr lang="fr-FR" dirty="0" err="1"/>
              <a:t>Dalaine</a:t>
            </a:r>
            <a:endParaRPr lang="fr-FR" dirty="0"/>
          </a:p>
        </p:txBody>
      </p:sp>
    </p:spTree>
    <p:extLst>
      <p:ext uri="{BB962C8B-B14F-4D97-AF65-F5344CB8AC3E}">
        <p14:creationId xmlns:p14="http://schemas.microsoft.com/office/powerpoint/2010/main" val="2622113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6A6D2D-2CB7-AA4C-A29D-0EF6A1F15DFB}"/>
              </a:ext>
            </a:extLst>
          </p:cNvPr>
          <p:cNvSpPr>
            <a:spLocks noGrp="1"/>
          </p:cNvSpPr>
          <p:nvPr>
            <p:ph type="title"/>
          </p:nvPr>
        </p:nvSpPr>
        <p:spPr/>
        <p:txBody>
          <a:bodyPr/>
          <a:lstStyle/>
          <a:p>
            <a:endParaRPr lang="fr-FR"/>
          </a:p>
        </p:txBody>
      </p:sp>
      <p:sp>
        <p:nvSpPr>
          <p:cNvPr id="4" name="Espace réservé du numéro de diapositive 3">
            <a:extLst>
              <a:ext uri="{FF2B5EF4-FFF2-40B4-BE49-F238E27FC236}">
                <a16:creationId xmlns:a16="http://schemas.microsoft.com/office/drawing/2014/main" id="{83223169-0BE7-7C40-AE5B-2CAF711F73AC}"/>
              </a:ext>
            </a:extLst>
          </p:cNvPr>
          <p:cNvSpPr>
            <a:spLocks noGrp="1"/>
          </p:cNvSpPr>
          <p:nvPr>
            <p:ph type="sldNum" sz="quarter" idx="12"/>
          </p:nvPr>
        </p:nvSpPr>
        <p:spPr/>
        <p:txBody>
          <a:bodyPr/>
          <a:lstStyle/>
          <a:p>
            <a:fld id="{BEBE16B6-740F-8343-B1BE-F75109A039F1}" type="slidenum">
              <a:rPr lang="fr-FR" smtClean="0"/>
              <a:t>10</a:t>
            </a:fld>
            <a:endParaRPr lang="fr-FR"/>
          </a:p>
        </p:txBody>
      </p:sp>
      <p:pic>
        <p:nvPicPr>
          <p:cNvPr id="9" name="IMG_2210.MOV">
            <a:hlinkClick r:id="" action="ppaction://media"/>
            <a:extLst>
              <a:ext uri="{FF2B5EF4-FFF2-40B4-BE49-F238E27FC236}">
                <a16:creationId xmlns:a16="http://schemas.microsoft.com/office/drawing/2014/main" id="{0A05BEFD-47FF-7B41-A840-CB49948F3EDB}"/>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692400" y="2160588"/>
            <a:ext cx="2182813" cy="3881437"/>
          </a:xfrm>
        </p:spPr>
      </p:pic>
    </p:spTree>
    <p:extLst>
      <p:ext uri="{BB962C8B-B14F-4D97-AF65-F5344CB8AC3E}">
        <p14:creationId xmlns:p14="http://schemas.microsoft.com/office/powerpoint/2010/main" val="1738556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27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FC9EB8-545D-514E-B400-A3EEE141C2EA}"/>
              </a:ext>
            </a:extLst>
          </p:cNvPr>
          <p:cNvSpPr>
            <a:spLocks noGrp="1"/>
          </p:cNvSpPr>
          <p:nvPr>
            <p:ph type="title"/>
          </p:nvPr>
        </p:nvSpPr>
        <p:spPr>
          <a:xfrm>
            <a:off x="609601" y="-29355"/>
            <a:ext cx="6347713" cy="411678"/>
          </a:xfrm>
        </p:spPr>
        <p:txBody>
          <a:bodyPr>
            <a:normAutofit/>
          </a:bodyPr>
          <a:lstStyle/>
          <a:p>
            <a:r>
              <a:rPr lang="fr-FR" sz="1800" dirty="0"/>
              <a:t>Etape 3: communiquer ses résultats</a:t>
            </a:r>
          </a:p>
        </p:txBody>
      </p:sp>
      <p:sp>
        <p:nvSpPr>
          <p:cNvPr id="4" name="Espace réservé du numéro de diapositive 3">
            <a:extLst>
              <a:ext uri="{FF2B5EF4-FFF2-40B4-BE49-F238E27FC236}">
                <a16:creationId xmlns:a16="http://schemas.microsoft.com/office/drawing/2014/main" id="{7A957709-FD50-A14E-951C-376CFFBD0528}"/>
              </a:ext>
            </a:extLst>
          </p:cNvPr>
          <p:cNvSpPr>
            <a:spLocks noGrp="1"/>
          </p:cNvSpPr>
          <p:nvPr>
            <p:ph type="sldNum" sz="quarter" idx="12"/>
          </p:nvPr>
        </p:nvSpPr>
        <p:spPr/>
        <p:txBody>
          <a:bodyPr/>
          <a:lstStyle/>
          <a:p>
            <a:fld id="{BEBE16B6-740F-8343-B1BE-F75109A039F1}" type="slidenum">
              <a:rPr lang="fr-FR" smtClean="0"/>
              <a:t>11</a:t>
            </a:fld>
            <a:endParaRPr lang="fr-FR"/>
          </a:p>
        </p:txBody>
      </p:sp>
      <p:sp>
        <p:nvSpPr>
          <p:cNvPr id="5" name="ZoneTexte 4">
            <a:extLst>
              <a:ext uri="{FF2B5EF4-FFF2-40B4-BE49-F238E27FC236}">
                <a16:creationId xmlns:a16="http://schemas.microsoft.com/office/drawing/2014/main" id="{0F24ECA7-EAE7-F248-AE25-5E34FF668CE7}"/>
              </a:ext>
            </a:extLst>
          </p:cNvPr>
          <p:cNvSpPr txBox="1"/>
          <p:nvPr/>
        </p:nvSpPr>
        <p:spPr>
          <a:xfrm>
            <a:off x="3237292" y="2360918"/>
            <a:ext cx="3279795" cy="369332"/>
          </a:xfrm>
          <a:prstGeom prst="rect">
            <a:avLst/>
          </a:prstGeom>
          <a:noFill/>
        </p:spPr>
        <p:txBody>
          <a:bodyPr wrap="square" rtlCol="0">
            <a:spAutoFit/>
          </a:bodyPr>
          <a:lstStyle/>
          <a:p>
            <a:r>
              <a:rPr lang="fr-FR" baseline="-25000" dirty="0">
                <a:solidFill>
                  <a:srgbClr val="00B050"/>
                </a:solidFill>
              </a:rPr>
              <a:t>6</a:t>
            </a:r>
            <a:r>
              <a:rPr lang="fr-FR" dirty="0">
                <a:solidFill>
                  <a:srgbClr val="00B050"/>
                </a:solidFill>
              </a:rPr>
              <a:t>H</a:t>
            </a:r>
            <a:r>
              <a:rPr lang="fr-FR" baseline="-25000" dirty="0">
                <a:solidFill>
                  <a:srgbClr val="00B050"/>
                </a:solidFill>
              </a:rPr>
              <a:t>2</a:t>
            </a:r>
            <a:r>
              <a:rPr lang="fr-FR" dirty="0">
                <a:solidFill>
                  <a:srgbClr val="00B050"/>
                </a:solidFill>
              </a:rPr>
              <a:t>O + </a:t>
            </a:r>
            <a:r>
              <a:rPr lang="fr-FR" baseline="-25000" dirty="0">
                <a:solidFill>
                  <a:srgbClr val="00B050"/>
                </a:solidFill>
              </a:rPr>
              <a:t>6</a:t>
            </a:r>
            <a:r>
              <a:rPr lang="fr-FR" b="1" dirty="0">
                <a:solidFill>
                  <a:srgbClr val="00B050"/>
                </a:solidFill>
              </a:rPr>
              <a:t>CO</a:t>
            </a:r>
            <a:r>
              <a:rPr lang="fr-FR" b="1" baseline="-25000" dirty="0">
                <a:solidFill>
                  <a:srgbClr val="00B050"/>
                </a:solidFill>
              </a:rPr>
              <a:t>2</a:t>
            </a:r>
            <a:r>
              <a:rPr lang="fr-FR" dirty="0">
                <a:solidFill>
                  <a:srgbClr val="00B050"/>
                </a:solidFill>
              </a:rPr>
              <a:t> -&gt;  </a:t>
            </a:r>
            <a:r>
              <a:rPr lang="fr-FR" baseline="-25000" dirty="0">
                <a:solidFill>
                  <a:srgbClr val="00B050"/>
                </a:solidFill>
              </a:rPr>
              <a:t>6</a:t>
            </a:r>
            <a:r>
              <a:rPr lang="fr-FR" dirty="0">
                <a:solidFill>
                  <a:srgbClr val="00B050"/>
                </a:solidFill>
              </a:rPr>
              <a:t>O</a:t>
            </a:r>
            <a:r>
              <a:rPr lang="fr-FR" baseline="-25000" dirty="0">
                <a:solidFill>
                  <a:srgbClr val="00B050"/>
                </a:solidFill>
              </a:rPr>
              <a:t>2</a:t>
            </a:r>
            <a:r>
              <a:rPr lang="fr-FR" dirty="0">
                <a:solidFill>
                  <a:srgbClr val="00B050"/>
                </a:solidFill>
              </a:rPr>
              <a:t> + C</a:t>
            </a:r>
            <a:r>
              <a:rPr lang="fr-FR" baseline="-25000" dirty="0">
                <a:solidFill>
                  <a:srgbClr val="00B050"/>
                </a:solidFill>
              </a:rPr>
              <a:t>6</a:t>
            </a:r>
            <a:r>
              <a:rPr lang="fr-FR" dirty="0">
                <a:solidFill>
                  <a:srgbClr val="00B050"/>
                </a:solidFill>
              </a:rPr>
              <a:t>H</a:t>
            </a:r>
            <a:r>
              <a:rPr lang="fr-FR" baseline="-25000" dirty="0">
                <a:solidFill>
                  <a:srgbClr val="00B050"/>
                </a:solidFill>
              </a:rPr>
              <a:t>12</a:t>
            </a:r>
            <a:r>
              <a:rPr lang="fr-FR" dirty="0">
                <a:solidFill>
                  <a:srgbClr val="00B050"/>
                </a:solidFill>
              </a:rPr>
              <a:t>O</a:t>
            </a:r>
            <a:r>
              <a:rPr lang="fr-FR" baseline="-25000" dirty="0">
                <a:solidFill>
                  <a:srgbClr val="00B050"/>
                </a:solidFill>
              </a:rPr>
              <a:t>6</a:t>
            </a:r>
          </a:p>
        </p:txBody>
      </p:sp>
      <p:sp>
        <p:nvSpPr>
          <p:cNvPr id="6" name="ZoneTexte 5">
            <a:extLst>
              <a:ext uri="{FF2B5EF4-FFF2-40B4-BE49-F238E27FC236}">
                <a16:creationId xmlns:a16="http://schemas.microsoft.com/office/drawing/2014/main" id="{04EC2F7A-D2BE-1B4C-BBFB-67EC475DC6B8}"/>
              </a:ext>
            </a:extLst>
          </p:cNvPr>
          <p:cNvSpPr txBox="1"/>
          <p:nvPr/>
        </p:nvSpPr>
        <p:spPr>
          <a:xfrm>
            <a:off x="346842" y="3036423"/>
            <a:ext cx="8534400" cy="646331"/>
          </a:xfrm>
          <a:prstGeom prst="rect">
            <a:avLst/>
          </a:prstGeom>
          <a:noFill/>
        </p:spPr>
        <p:txBody>
          <a:bodyPr wrap="square" rtlCol="0">
            <a:spAutoFit/>
          </a:bodyPr>
          <a:lstStyle/>
          <a:p>
            <a:r>
              <a:rPr lang="fr-FR" dirty="0"/>
              <a:t>Précipitation de la calcite CaCO</a:t>
            </a:r>
            <a:r>
              <a:rPr lang="fr-FR" baseline="-25000" dirty="0"/>
              <a:t>3</a:t>
            </a:r>
            <a:r>
              <a:rPr lang="fr-FR" dirty="0"/>
              <a:t>, accompagnée d’un dégagement de CO</a:t>
            </a:r>
            <a:r>
              <a:rPr lang="fr-FR" baseline="-25000" dirty="0"/>
              <a:t>2</a:t>
            </a:r>
          </a:p>
          <a:p>
            <a:pPr algn="ctr"/>
            <a:r>
              <a:rPr lang="fr-FR" baseline="-25000" dirty="0"/>
              <a:t>2</a:t>
            </a:r>
            <a:r>
              <a:rPr lang="fr-FR" dirty="0"/>
              <a:t>HCO</a:t>
            </a:r>
            <a:r>
              <a:rPr lang="fr-FR" baseline="-25000" dirty="0"/>
              <a:t>3</a:t>
            </a:r>
            <a:r>
              <a:rPr lang="fr-FR" baseline="30000" dirty="0"/>
              <a:t>-</a:t>
            </a:r>
            <a:r>
              <a:rPr lang="fr-FR" dirty="0"/>
              <a:t> + Ca</a:t>
            </a:r>
            <a:r>
              <a:rPr lang="fr-FR" baseline="30000" dirty="0"/>
              <a:t>2+ </a:t>
            </a:r>
            <a:r>
              <a:rPr lang="fr-FR" dirty="0"/>
              <a:t>&lt;=&gt; </a:t>
            </a:r>
            <a:r>
              <a:rPr lang="fr-FR" dirty="0">
                <a:solidFill>
                  <a:schemeClr val="bg1">
                    <a:lumMod val="50000"/>
                  </a:schemeClr>
                </a:solidFill>
              </a:rPr>
              <a:t>CaCO</a:t>
            </a:r>
            <a:r>
              <a:rPr lang="fr-FR" baseline="-25000" dirty="0">
                <a:solidFill>
                  <a:schemeClr val="bg1">
                    <a:lumMod val="50000"/>
                  </a:schemeClr>
                </a:solidFill>
              </a:rPr>
              <a:t>3</a:t>
            </a:r>
            <a:r>
              <a:rPr lang="fr-FR" dirty="0">
                <a:solidFill>
                  <a:schemeClr val="bg1">
                    <a:lumMod val="50000"/>
                  </a:schemeClr>
                </a:solidFill>
              </a:rPr>
              <a:t> </a:t>
            </a:r>
            <a:r>
              <a:rPr lang="fr-FR" dirty="0"/>
              <a:t>+ </a:t>
            </a:r>
            <a:r>
              <a:rPr lang="fr-FR" b="1" dirty="0">
                <a:solidFill>
                  <a:srgbClr val="FF0000"/>
                </a:solidFill>
              </a:rPr>
              <a:t>CO</a:t>
            </a:r>
            <a:r>
              <a:rPr lang="fr-FR" b="1" baseline="-25000" dirty="0">
                <a:solidFill>
                  <a:srgbClr val="FF0000"/>
                </a:solidFill>
              </a:rPr>
              <a:t>2</a:t>
            </a:r>
            <a:r>
              <a:rPr lang="fr-FR" dirty="0"/>
              <a:t> + H</a:t>
            </a:r>
            <a:r>
              <a:rPr lang="fr-FR" baseline="-25000" dirty="0"/>
              <a:t>2</a:t>
            </a:r>
            <a:r>
              <a:rPr lang="fr-FR" dirty="0"/>
              <a:t>O</a:t>
            </a:r>
          </a:p>
        </p:txBody>
      </p:sp>
      <p:pic>
        <p:nvPicPr>
          <p:cNvPr id="3074" name="Picture 2" descr="Résultat de recherche d'images pour &quot;photosynthèse ExAO&quot;">
            <a:extLst>
              <a:ext uri="{FF2B5EF4-FFF2-40B4-BE49-F238E27FC236}">
                <a16:creationId xmlns:a16="http://schemas.microsoft.com/office/drawing/2014/main" id="{13FEC2B6-84C6-684E-8E9B-2D02E17DEF7D}"/>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29881"/>
          <a:stretch/>
        </p:blipFill>
        <p:spPr bwMode="auto">
          <a:xfrm>
            <a:off x="3536462" y="223107"/>
            <a:ext cx="3058511" cy="1785608"/>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a:extLst>
              <a:ext uri="{FF2B5EF4-FFF2-40B4-BE49-F238E27FC236}">
                <a16:creationId xmlns:a16="http://schemas.microsoft.com/office/drawing/2014/main" id="{9BD0F1A0-BC33-1E4B-80CC-E0A32833398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5400000">
            <a:off x="721304" y="248190"/>
            <a:ext cx="1495442" cy="1917728"/>
          </a:xfrm>
          <a:prstGeom prst="rect">
            <a:avLst/>
          </a:prstGeom>
        </p:spPr>
      </p:pic>
      <p:sp>
        <p:nvSpPr>
          <p:cNvPr id="7" name="ZoneTexte 6">
            <a:extLst>
              <a:ext uri="{FF2B5EF4-FFF2-40B4-BE49-F238E27FC236}">
                <a16:creationId xmlns:a16="http://schemas.microsoft.com/office/drawing/2014/main" id="{6C00E8AA-BC9B-5A46-8181-BAE9BFED436B}"/>
              </a:ext>
            </a:extLst>
          </p:cNvPr>
          <p:cNvSpPr txBox="1"/>
          <p:nvPr/>
        </p:nvSpPr>
        <p:spPr>
          <a:xfrm>
            <a:off x="510161" y="1954775"/>
            <a:ext cx="1833646" cy="769441"/>
          </a:xfrm>
          <a:prstGeom prst="rect">
            <a:avLst/>
          </a:prstGeom>
          <a:noFill/>
        </p:spPr>
        <p:txBody>
          <a:bodyPr wrap="square" rtlCol="0">
            <a:spAutoFit/>
          </a:bodyPr>
          <a:lstStyle/>
          <a:p>
            <a:r>
              <a:rPr lang="fr-FR" sz="1100" dirty="0"/>
              <a:t>Cyanobactéries vertes , </a:t>
            </a:r>
            <a:r>
              <a:rPr lang="fr-FR" sz="1100" dirty="0">
                <a:solidFill>
                  <a:srgbClr val="00B050"/>
                </a:solidFill>
              </a:rPr>
              <a:t>chlorophylliennes, photosynthétiques </a:t>
            </a:r>
            <a:r>
              <a:rPr lang="fr-FR" sz="1100" dirty="0"/>
              <a:t>au MO X100</a:t>
            </a:r>
          </a:p>
        </p:txBody>
      </p:sp>
      <p:sp>
        <p:nvSpPr>
          <p:cNvPr id="10" name="ZoneTexte 9">
            <a:extLst>
              <a:ext uri="{FF2B5EF4-FFF2-40B4-BE49-F238E27FC236}">
                <a16:creationId xmlns:a16="http://schemas.microsoft.com/office/drawing/2014/main" id="{AEACAFB7-1F31-0A45-B295-57B0DDCC04F7}"/>
              </a:ext>
            </a:extLst>
          </p:cNvPr>
          <p:cNvSpPr txBox="1"/>
          <p:nvPr/>
        </p:nvSpPr>
        <p:spPr>
          <a:xfrm>
            <a:off x="3237292" y="2076247"/>
            <a:ext cx="4004228" cy="430887"/>
          </a:xfrm>
          <a:prstGeom prst="rect">
            <a:avLst/>
          </a:prstGeom>
          <a:noFill/>
        </p:spPr>
        <p:txBody>
          <a:bodyPr wrap="square" rtlCol="0">
            <a:spAutoFit/>
          </a:bodyPr>
          <a:lstStyle/>
          <a:p>
            <a:r>
              <a:rPr lang="fr-FR" sz="1100" dirty="0"/>
              <a:t>Cyanobactéries </a:t>
            </a:r>
            <a:r>
              <a:rPr lang="fr-FR" sz="1100" dirty="0">
                <a:solidFill>
                  <a:srgbClr val="00B050"/>
                </a:solidFill>
              </a:rPr>
              <a:t>photosynthétiques</a:t>
            </a:r>
            <a:r>
              <a:rPr lang="fr-FR" sz="1100" dirty="0"/>
              <a:t>, enregistrement </a:t>
            </a:r>
            <a:r>
              <a:rPr lang="fr-FR" sz="1100" dirty="0" err="1"/>
              <a:t>ExAO</a:t>
            </a:r>
            <a:r>
              <a:rPr lang="fr-FR" sz="1100" dirty="0"/>
              <a:t> du taux d’O2 dans enceinte hermétique sans et avec lumière</a:t>
            </a:r>
          </a:p>
        </p:txBody>
      </p:sp>
      <p:pic>
        <p:nvPicPr>
          <p:cNvPr id="12" name="Image 11">
            <a:extLst>
              <a:ext uri="{FF2B5EF4-FFF2-40B4-BE49-F238E27FC236}">
                <a16:creationId xmlns:a16="http://schemas.microsoft.com/office/drawing/2014/main" id="{6863126F-8A51-154A-8DA7-9AC0F59B83AB}"/>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5400000">
            <a:off x="855834" y="3952659"/>
            <a:ext cx="1462456" cy="1513490"/>
          </a:xfrm>
          <a:prstGeom prst="rect">
            <a:avLst/>
          </a:prstGeom>
        </p:spPr>
      </p:pic>
      <p:sp>
        <p:nvSpPr>
          <p:cNvPr id="14" name="ZoneTexte 13">
            <a:extLst>
              <a:ext uri="{FF2B5EF4-FFF2-40B4-BE49-F238E27FC236}">
                <a16:creationId xmlns:a16="http://schemas.microsoft.com/office/drawing/2014/main" id="{82BA9C7F-C5E4-A842-94D1-F33B0728C67B}"/>
              </a:ext>
            </a:extLst>
          </p:cNvPr>
          <p:cNvSpPr txBox="1"/>
          <p:nvPr/>
        </p:nvSpPr>
        <p:spPr>
          <a:xfrm>
            <a:off x="510160" y="5467769"/>
            <a:ext cx="2169977" cy="769441"/>
          </a:xfrm>
          <a:prstGeom prst="rect">
            <a:avLst/>
          </a:prstGeom>
          <a:noFill/>
        </p:spPr>
        <p:txBody>
          <a:bodyPr wrap="square" rtlCol="0">
            <a:spAutoFit/>
          </a:bodyPr>
          <a:lstStyle/>
          <a:p>
            <a:r>
              <a:rPr lang="fr-FR" sz="1100" dirty="0"/>
              <a:t>Cyanobactéries cultivées à la </a:t>
            </a:r>
            <a:r>
              <a:rPr lang="fr-FR" sz="1100" b="1" dirty="0">
                <a:solidFill>
                  <a:srgbClr val="FFC000"/>
                </a:solidFill>
              </a:rPr>
              <a:t>lumière</a:t>
            </a:r>
            <a:r>
              <a:rPr lang="fr-FR" sz="1100" dirty="0"/>
              <a:t> avec HCO3- et Ca2+ , 48h à la lumière, </a:t>
            </a:r>
            <a:r>
              <a:rPr lang="fr-FR" sz="1100" dirty="0">
                <a:solidFill>
                  <a:schemeClr val="bg1">
                    <a:lumMod val="50000"/>
                  </a:schemeClr>
                </a:solidFill>
              </a:rPr>
              <a:t>cristaux</a:t>
            </a:r>
            <a:r>
              <a:rPr lang="fr-FR" sz="1100" dirty="0"/>
              <a:t> visibles en LPA au MO</a:t>
            </a:r>
          </a:p>
        </p:txBody>
      </p:sp>
      <p:sp>
        <p:nvSpPr>
          <p:cNvPr id="15" name="ZoneTexte 14">
            <a:extLst>
              <a:ext uri="{FF2B5EF4-FFF2-40B4-BE49-F238E27FC236}">
                <a16:creationId xmlns:a16="http://schemas.microsoft.com/office/drawing/2014/main" id="{46A3E493-C61D-C041-A04C-ABB8D67CB3DA}"/>
              </a:ext>
            </a:extLst>
          </p:cNvPr>
          <p:cNvSpPr txBox="1"/>
          <p:nvPr/>
        </p:nvSpPr>
        <p:spPr>
          <a:xfrm>
            <a:off x="3470641" y="5395101"/>
            <a:ext cx="3176618" cy="600164"/>
          </a:xfrm>
          <a:prstGeom prst="rect">
            <a:avLst/>
          </a:prstGeom>
          <a:noFill/>
        </p:spPr>
        <p:txBody>
          <a:bodyPr wrap="square" rtlCol="0">
            <a:spAutoFit/>
          </a:bodyPr>
          <a:lstStyle/>
          <a:p>
            <a:r>
              <a:rPr lang="fr-FR" sz="1100" dirty="0"/>
              <a:t>Après ajout de </a:t>
            </a:r>
            <a:r>
              <a:rPr lang="fr-FR" sz="1100" b="1" dirty="0" err="1"/>
              <a:t>HCl</a:t>
            </a:r>
            <a:r>
              <a:rPr lang="fr-FR" sz="1100" dirty="0"/>
              <a:t> sur </a:t>
            </a:r>
            <a:r>
              <a:rPr lang="fr-FR" sz="1100" b="1" dirty="0">
                <a:solidFill>
                  <a:schemeClr val="bg1">
                    <a:lumMod val="50000"/>
                  </a:schemeClr>
                </a:solidFill>
              </a:rPr>
              <a:t>cristaux</a:t>
            </a:r>
            <a:r>
              <a:rPr lang="fr-FR" sz="1100" dirty="0"/>
              <a:t>, observation d’une </a:t>
            </a:r>
            <a:r>
              <a:rPr lang="fr-FR" sz="1100" dirty="0">
                <a:solidFill>
                  <a:srgbClr val="7030A0"/>
                </a:solidFill>
              </a:rPr>
              <a:t>effervescence</a:t>
            </a:r>
            <a:r>
              <a:rPr lang="fr-FR" sz="1100" dirty="0"/>
              <a:t> au MO en LPNA (moins visible en LPA)</a:t>
            </a:r>
          </a:p>
        </p:txBody>
      </p:sp>
      <p:sp>
        <p:nvSpPr>
          <p:cNvPr id="16" name="ZoneTexte 15">
            <a:extLst>
              <a:ext uri="{FF2B5EF4-FFF2-40B4-BE49-F238E27FC236}">
                <a16:creationId xmlns:a16="http://schemas.microsoft.com/office/drawing/2014/main" id="{F0E4AE09-9B4A-8349-B665-C1AC197297BC}"/>
              </a:ext>
            </a:extLst>
          </p:cNvPr>
          <p:cNvSpPr txBox="1"/>
          <p:nvPr/>
        </p:nvSpPr>
        <p:spPr>
          <a:xfrm>
            <a:off x="2937373" y="6336854"/>
            <a:ext cx="4256690" cy="369332"/>
          </a:xfrm>
          <a:prstGeom prst="rect">
            <a:avLst/>
          </a:prstGeom>
          <a:noFill/>
        </p:spPr>
        <p:txBody>
          <a:bodyPr wrap="square" rtlCol="0">
            <a:spAutoFit/>
          </a:bodyPr>
          <a:lstStyle/>
          <a:p>
            <a:r>
              <a:rPr lang="fr-FR" b="1" baseline="-25000" dirty="0">
                <a:solidFill>
                  <a:srgbClr val="7030A0"/>
                </a:solidFill>
              </a:rPr>
              <a:t>2</a:t>
            </a:r>
            <a:r>
              <a:rPr lang="fr-FR" b="1" dirty="0">
                <a:solidFill>
                  <a:srgbClr val="7030A0"/>
                </a:solidFill>
              </a:rPr>
              <a:t>HCl</a:t>
            </a:r>
            <a:r>
              <a:rPr lang="fr-FR" dirty="0"/>
              <a:t> + </a:t>
            </a:r>
            <a:r>
              <a:rPr lang="fr-FR" dirty="0">
                <a:solidFill>
                  <a:schemeClr val="bg1">
                    <a:lumMod val="50000"/>
                  </a:schemeClr>
                </a:solidFill>
              </a:rPr>
              <a:t>Ca</a:t>
            </a:r>
            <a:r>
              <a:rPr lang="fr-FR" b="1" dirty="0">
                <a:solidFill>
                  <a:schemeClr val="bg1">
                    <a:lumMod val="50000"/>
                  </a:schemeClr>
                </a:solidFill>
              </a:rPr>
              <a:t>CO</a:t>
            </a:r>
            <a:r>
              <a:rPr lang="fr-FR" b="1" baseline="-25000" dirty="0">
                <a:solidFill>
                  <a:schemeClr val="bg1">
                    <a:lumMod val="50000"/>
                  </a:schemeClr>
                </a:solidFill>
              </a:rPr>
              <a:t>3</a:t>
            </a:r>
            <a:r>
              <a:rPr lang="fr-FR" dirty="0"/>
              <a:t> -&gt;  </a:t>
            </a:r>
            <a:r>
              <a:rPr lang="fr-FR" dirty="0">
                <a:solidFill>
                  <a:srgbClr val="7030A0"/>
                </a:solidFill>
              </a:rPr>
              <a:t>CO</a:t>
            </a:r>
            <a:r>
              <a:rPr lang="fr-FR" baseline="-25000" dirty="0">
                <a:solidFill>
                  <a:srgbClr val="7030A0"/>
                </a:solidFill>
              </a:rPr>
              <a:t>2</a:t>
            </a:r>
            <a:r>
              <a:rPr lang="fr-FR" dirty="0"/>
              <a:t> + Ca</a:t>
            </a:r>
            <a:r>
              <a:rPr lang="fr-FR" baseline="30000" dirty="0"/>
              <a:t>2+ </a:t>
            </a:r>
            <a:r>
              <a:rPr lang="fr-FR" dirty="0"/>
              <a:t>+</a:t>
            </a:r>
            <a:r>
              <a:rPr lang="fr-FR" baseline="-25000" dirty="0"/>
              <a:t>2</a:t>
            </a:r>
            <a:r>
              <a:rPr lang="fr-FR" dirty="0"/>
              <a:t>Cl</a:t>
            </a:r>
            <a:r>
              <a:rPr lang="fr-FR" baseline="30000" dirty="0"/>
              <a:t>-</a:t>
            </a:r>
            <a:r>
              <a:rPr lang="fr-FR" dirty="0"/>
              <a:t> + H</a:t>
            </a:r>
            <a:r>
              <a:rPr lang="fr-FR" baseline="-25000" dirty="0"/>
              <a:t>2</a:t>
            </a:r>
            <a:r>
              <a:rPr lang="fr-FR" dirty="0"/>
              <a:t>O</a:t>
            </a:r>
            <a:endParaRPr lang="fr-FR" baseline="-25000" dirty="0"/>
          </a:p>
        </p:txBody>
      </p:sp>
      <p:pic>
        <p:nvPicPr>
          <p:cNvPr id="17" name="IMG_2210.MOV">
            <a:hlinkClick r:id="" action="ppaction://media"/>
            <a:extLst>
              <a:ext uri="{FF2B5EF4-FFF2-40B4-BE49-F238E27FC236}">
                <a16:creationId xmlns:a16="http://schemas.microsoft.com/office/drawing/2014/main" id="{D459E252-1BDD-AD4E-BE8A-49F322EA0B4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4152421" y="3856305"/>
            <a:ext cx="1185248" cy="1545545"/>
          </a:xfrm>
        </p:spPr>
      </p:pic>
      <p:sp>
        <p:nvSpPr>
          <p:cNvPr id="11" name="Ellipse 10">
            <a:extLst>
              <a:ext uri="{FF2B5EF4-FFF2-40B4-BE49-F238E27FC236}">
                <a16:creationId xmlns:a16="http://schemas.microsoft.com/office/drawing/2014/main" id="{8214B45E-D77F-354A-B3A1-B166EAFD0996}"/>
              </a:ext>
            </a:extLst>
          </p:cNvPr>
          <p:cNvSpPr/>
          <p:nvPr/>
        </p:nvSpPr>
        <p:spPr>
          <a:xfrm>
            <a:off x="1566042" y="4908331"/>
            <a:ext cx="157656" cy="191279"/>
          </a:xfrm>
          <a:prstGeom prst="ellipse">
            <a:avLst/>
          </a:prstGeom>
          <a:no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llipse 18">
            <a:extLst>
              <a:ext uri="{FF2B5EF4-FFF2-40B4-BE49-F238E27FC236}">
                <a16:creationId xmlns:a16="http://schemas.microsoft.com/office/drawing/2014/main" id="{F956BE78-FA6D-6D4D-B531-F6D5D71D7331}"/>
              </a:ext>
            </a:extLst>
          </p:cNvPr>
          <p:cNvSpPr/>
          <p:nvPr/>
        </p:nvSpPr>
        <p:spPr>
          <a:xfrm>
            <a:off x="1140373" y="4502953"/>
            <a:ext cx="157656" cy="191279"/>
          </a:xfrm>
          <a:prstGeom prst="ellipse">
            <a:avLst/>
          </a:prstGeom>
          <a:no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Ellipse 19">
            <a:extLst>
              <a:ext uri="{FF2B5EF4-FFF2-40B4-BE49-F238E27FC236}">
                <a16:creationId xmlns:a16="http://schemas.microsoft.com/office/drawing/2014/main" id="{9394ABBC-55ED-E841-80CE-1C4AD95CB9B8}"/>
              </a:ext>
            </a:extLst>
          </p:cNvPr>
          <p:cNvSpPr/>
          <p:nvPr/>
        </p:nvSpPr>
        <p:spPr>
          <a:xfrm>
            <a:off x="1900981" y="4608875"/>
            <a:ext cx="157656" cy="191279"/>
          </a:xfrm>
          <a:prstGeom prst="ellipse">
            <a:avLst/>
          </a:prstGeom>
          <a:no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21" name="Connecteur droit avec flèche 20">
            <a:extLst>
              <a:ext uri="{FF2B5EF4-FFF2-40B4-BE49-F238E27FC236}">
                <a16:creationId xmlns:a16="http://schemas.microsoft.com/office/drawing/2014/main" id="{6F0EC9BE-1382-5146-85F3-42A9EF6F15CC}"/>
              </a:ext>
            </a:extLst>
          </p:cNvPr>
          <p:cNvCxnSpPr/>
          <p:nvPr/>
        </p:nvCxnSpPr>
        <p:spPr>
          <a:xfrm flipH="1" flipV="1">
            <a:off x="2058637" y="4800154"/>
            <a:ext cx="1966825" cy="1606334"/>
          </a:xfrm>
          <a:prstGeom prst="straightConnector1">
            <a:avLst/>
          </a:prstGeom>
          <a:ln w="28575">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necteur droit avec flèche 22">
            <a:extLst>
              <a:ext uri="{FF2B5EF4-FFF2-40B4-BE49-F238E27FC236}">
                <a16:creationId xmlns:a16="http://schemas.microsoft.com/office/drawing/2014/main" id="{B54AD5D6-6C12-4145-BC62-7A264CB05450}"/>
              </a:ext>
            </a:extLst>
          </p:cNvPr>
          <p:cNvCxnSpPr>
            <a:cxnSpLocks/>
          </p:cNvCxnSpPr>
          <p:nvPr/>
        </p:nvCxnSpPr>
        <p:spPr>
          <a:xfrm flipH="1" flipV="1">
            <a:off x="1760205" y="5099610"/>
            <a:ext cx="2155467" cy="1306878"/>
          </a:xfrm>
          <a:prstGeom prst="straightConnector1">
            <a:avLst/>
          </a:prstGeom>
          <a:ln w="28575">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6" name="Connecteur droit avec flèche 25">
            <a:extLst>
              <a:ext uri="{FF2B5EF4-FFF2-40B4-BE49-F238E27FC236}">
                <a16:creationId xmlns:a16="http://schemas.microsoft.com/office/drawing/2014/main" id="{07F9A163-03C9-C446-9889-5D152B943CE3}"/>
              </a:ext>
            </a:extLst>
          </p:cNvPr>
          <p:cNvCxnSpPr>
            <a:cxnSpLocks/>
            <a:stCxn id="6" idx="2"/>
          </p:cNvCxnSpPr>
          <p:nvPr/>
        </p:nvCxnSpPr>
        <p:spPr>
          <a:xfrm flipH="1">
            <a:off x="2168033" y="3682754"/>
            <a:ext cx="2446009" cy="946323"/>
          </a:xfrm>
          <a:prstGeom prst="straightConnector1">
            <a:avLst/>
          </a:prstGeom>
          <a:ln w="28575">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necteur droit avec flèche 28">
            <a:extLst>
              <a:ext uri="{FF2B5EF4-FFF2-40B4-BE49-F238E27FC236}">
                <a16:creationId xmlns:a16="http://schemas.microsoft.com/office/drawing/2014/main" id="{C9165825-7A01-6A49-8E8B-D0E9E6FB41D3}"/>
              </a:ext>
            </a:extLst>
          </p:cNvPr>
          <p:cNvCxnSpPr>
            <a:cxnSpLocks/>
          </p:cNvCxnSpPr>
          <p:nvPr/>
        </p:nvCxnSpPr>
        <p:spPr>
          <a:xfrm flipH="1" flipV="1">
            <a:off x="2058637" y="1466960"/>
            <a:ext cx="2620424" cy="1884306"/>
          </a:xfrm>
          <a:prstGeom prst="straightConnector1">
            <a:avLst/>
          </a:prstGeom>
          <a:ln w="28575">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2" name="Connecteur droit avec flèche 31">
            <a:extLst>
              <a:ext uri="{FF2B5EF4-FFF2-40B4-BE49-F238E27FC236}">
                <a16:creationId xmlns:a16="http://schemas.microsoft.com/office/drawing/2014/main" id="{B735DA1A-3214-7E4C-BB8D-ABFD3023ABB7}"/>
              </a:ext>
            </a:extLst>
          </p:cNvPr>
          <p:cNvCxnSpPr>
            <a:cxnSpLocks/>
          </p:cNvCxnSpPr>
          <p:nvPr/>
        </p:nvCxnSpPr>
        <p:spPr>
          <a:xfrm flipV="1">
            <a:off x="1858993" y="1660634"/>
            <a:ext cx="194213" cy="294142"/>
          </a:xfrm>
          <a:prstGeom prst="straightConnector1">
            <a:avLst/>
          </a:prstGeom>
          <a:ln w="2857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35" name="Ellipse 34">
            <a:extLst>
              <a:ext uri="{FF2B5EF4-FFF2-40B4-BE49-F238E27FC236}">
                <a16:creationId xmlns:a16="http://schemas.microsoft.com/office/drawing/2014/main" id="{D12C6635-9F07-534A-BEC1-A41A7227E92B}"/>
              </a:ext>
            </a:extLst>
          </p:cNvPr>
          <p:cNvSpPr/>
          <p:nvPr/>
        </p:nvSpPr>
        <p:spPr>
          <a:xfrm>
            <a:off x="3892283" y="2385539"/>
            <a:ext cx="721759" cy="33867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llipse 36">
            <a:extLst>
              <a:ext uri="{FF2B5EF4-FFF2-40B4-BE49-F238E27FC236}">
                <a16:creationId xmlns:a16="http://schemas.microsoft.com/office/drawing/2014/main" id="{1FA7009B-9D01-4F4F-A52A-382C3F279CDE}"/>
              </a:ext>
            </a:extLst>
          </p:cNvPr>
          <p:cNvSpPr/>
          <p:nvPr/>
        </p:nvSpPr>
        <p:spPr>
          <a:xfrm>
            <a:off x="5238531" y="3314353"/>
            <a:ext cx="721759" cy="33867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ZoneTexte 37">
            <a:extLst>
              <a:ext uri="{FF2B5EF4-FFF2-40B4-BE49-F238E27FC236}">
                <a16:creationId xmlns:a16="http://schemas.microsoft.com/office/drawing/2014/main" id="{F6AF469B-232D-A048-B1D7-B0965E4B6C94}"/>
              </a:ext>
            </a:extLst>
          </p:cNvPr>
          <p:cNvSpPr txBox="1"/>
          <p:nvPr/>
        </p:nvSpPr>
        <p:spPr>
          <a:xfrm>
            <a:off x="5381295" y="2741001"/>
            <a:ext cx="3499947" cy="276999"/>
          </a:xfrm>
          <a:prstGeom prst="rect">
            <a:avLst/>
          </a:prstGeom>
          <a:noFill/>
        </p:spPr>
        <p:txBody>
          <a:bodyPr wrap="square" rtlCol="0">
            <a:spAutoFit/>
          </a:bodyPr>
          <a:lstStyle/>
          <a:p>
            <a:r>
              <a:rPr lang="fr-FR" sz="1200" dirty="0">
                <a:solidFill>
                  <a:srgbClr val="FF0000"/>
                </a:solidFill>
              </a:rPr>
              <a:t>Déplacement dans le sens de la précipitation</a:t>
            </a:r>
          </a:p>
        </p:txBody>
      </p:sp>
      <p:sp>
        <p:nvSpPr>
          <p:cNvPr id="39" name="Éclair 38">
            <a:extLst>
              <a:ext uri="{FF2B5EF4-FFF2-40B4-BE49-F238E27FC236}">
                <a16:creationId xmlns:a16="http://schemas.microsoft.com/office/drawing/2014/main" id="{E8222B16-4465-0740-8722-9AEC83F4FE26}"/>
              </a:ext>
            </a:extLst>
          </p:cNvPr>
          <p:cNvSpPr/>
          <p:nvPr/>
        </p:nvSpPr>
        <p:spPr>
          <a:xfrm rot="3879887">
            <a:off x="4813664" y="1523395"/>
            <a:ext cx="504106" cy="1016737"/>
          </a:xfrm>
          <a:prstGeom prst="lightningBol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1" name="Éclair 40">
            <a:extLst>
              <a:ext uri="{FF2B5EF4-FFF2-40B4-BE49-F238E27FC236}">
                <a16:creationId xmlns:a16="http://schemas.microsoft.com/office/drawing/2014/main" id="{EBF9248A-1CD1-6E4F-B155-3DA920B6534D}"/>
              </a:ext>
            </a:extLst>
          </p:cNvPr>
          <p:cNvSpPr/>
          <p:nvPr/>
        </p:nvSpPr>
        <p:spPr>
          <a:xfrm rot="19802982">
            <a:off x="225801" y="4226919"/>
            <a:ext cx="504106" cy="1016737"/>
          </a:xfrm>
          <a:prstGeom prst="lightningBol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42" name="Connecteur droit avec flèche 41">
            <a:extLst>
              <a:ext uri="{FF2B5EF4-FFF2-40B4-BE49-F238E27FC236}">
                <a16:creationId xmlns:a16="http://schemas.microsoft.com/office/drawing/2014/main" id="{9BDE3A31-A253-7C46-BCBA-37207B5422D2}"/>
              </a:ext>
            </a:extLst>
          </p:cNvPr>
          <p:cNvCxnSpPr/>
          <p:nvPr/>
        </p:nvCxnSpPr>
        <p:spPr>
          <a:xfrm>
            <a:off x="4127036" y="3573516"/>
            <a:ext cx="360880"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3" name="Flèche courbée vers le haut 42">
            <a:extLst>
              <a:ext uri="{FF2B5EF4-FFF2-40B4-BE49-F238E27FC236}">
                <a16:creationId xmlns:a16="http://schemas.microsoft.com/office/drawing/2014/main" id="{E10160C6-8FA4-594F-B02D-CB0D16DD3A2D}"/>
              </a:ext>
            </a:extLst>
          </p:cNvPr>
          <p:cNvSpPr/>
          <p:nvPr/>
        </p:nvSpPr>
        <p:spPr>
          <a:xfrm rot="13561081">
            <a:off x="4580996" y="2730177"/>
            <a:ext cx="1087301" cy="270262"/>
          </a:xfrm>
          <a:prstGeom prst="curvedUpArrow">
            <a:avLst>
              <a:gd name="adj1" fmla="val 50000"/>
              <a:gd name="adj2" fmla="val 50000"/>
              <a:gd name="adj3" fmla="val 25000"/>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2080396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27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7"/>
                                        </p:tgtEl>
                                      </p:cBhvr>
                                    </p:cmd>
                                  </p:childTnLst>
                                </p:cTn>
                              </p:par>
                            </p:childTnLst>
                          </p:cTn>
                        </p:par>
                      </p:childTnLst>
                    </p:cTn>
                  </p:par>
                </p:childTnLst>
              </p:cTn>
              <p:nextCondLst>
                <p:cond evt="onClick" delay="0">
                  <p:tgtEl>
                    <p:spTgt spid="17"/>
                  </p:tgtEl>
                </p:cond>
              </p:nextCondLst>
            </p:seq>
            <p:video>
              <p:cMediaNode vol="80000">
                <p:cTn id="12" fill="hold" display="0">
                  <p:stCondLst>
                    <p:cond delay="indefinite"/>
                  </p:stCondLst>
                </p:cTn>
                <p:tgtEl>
                  <p:spTgt spid="17"/>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FE0AB-AB67-7748-80F9-12ED72283F9A}"/>
              </a:ext>
            </a:extLst>
          </p:cNvPr>
          <p:cNvSpPr>
            <a:spLocks noGrp="1"/>
          </p:cNvSpPr>
          <p:nvPr>
            <p:ph type="title"/>
          </p:nvPr>
        </p:nvSpPr>
        <p:spPr/>
        <p:txBody>
          <a:bodyPr/>
          <a:lstStyle/>
          <a:p>
            <a:r>
              <a:rPr lang="fr-FR" dirty="0"/>
              <a:t>Stromatolithes à l’œil nu</a:t>
            </a:r>
          </a:p>
        </p:txBody>
      </p:sp>
      <p:pic>
        <p:nvPicPr>
          <p:cNvPr id="6" name="Espace réservé du contenu 5">
            <a:extLst>
              <a:ext uri="{FF2B5EF4-FFF2-40B4-BE49-F238E27FC236}">
                <a16:creationId xmlns:a16="http://schemas.microsoft.com/office/drawing/2014/main" id="{A1003435-173F-E346-91C8-AF9F372D8C65}"/>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427512" y="2024739"/>
            <a:ext cx="4840024" cy="3338455"/>
          </a:xfrm>
        </p:spPr>
      </p:pic>
      <p:sp>
        <p:nvSpPr>
          <p:cNvPr id="4" name="Espace réservé du numéro de diapositive 3">
            <a:extLst>
              <a:ext uri="{FF2B5EF4-FFF2-40B4-BE49-F238E27FC236}">
                <a16:creationId xmlns:a16="http://schemas.microsoft.com/office/drawing/2014/main" id="{67B56575-30DD-5A43-9C2C-D94C0967E1AB}"/>
              </a:ext>
            </a:extLst>
          </p:cNvPr>
          <p:cNvSpPr>
            <a:spLocks noGrp="1"/>
          </p:cNvSpPr>
          <p:nvPr>
            <p:ph type="sldNum" sz="quarter" idx="12"/>
          </p:nvPr>
        </p:nvSpPr>
        <p:spPr/>
        <p:txBody>
          <a:bodyPr/>
          <a:lstStyle/>
          <a:p>
            <a:fld id="{BEBE16B6-740F-8343-B1BE-F75109A039F1}" type="slidenum">
              <a:rPr lang="fr-FR" smtClean="0"/>
              <a:t>12</a:t>
            </a:fld>
            <a:endParaRPr lang="fr-FR"/>
          </a:p>
        </p:txBody>
      </p:sp>
      <p:pic>
        <p:nvPicPr>
          <p:cNvPr id="8" name="Image 7">
            <a:extLst>
              <a:ext uri="{FF2B5EF4-FFF2-40B4-BE49-F238E27FC236}">
                <a16:creationId xmlns:a16="http://schemas.microsoft.com/office/drawing/2014/main" id="{7F19EBA3-A2EE-7843-B79C-3FA01731648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35163" y="2173183"/>
            <a:ext cx="3876463" cy="2481943"/>
          </a:xfrm>
          <a:prstGeom prst="rect">
            <a:avLst/>
          </a:prstGeom>
        </p:spPr>
      </p:pic>
      <p:sp>
        <p:nvSpPr>
          <p:cNvPr id="9" name="ZoneTexte 8">
            <a:extLst>
              <a:ext uri="{FF2B5EF4-FFF2-40B4-BE49-F238E27FC236}">
                <a16:creationId xmlns:a16="http://schemas.microsoft.com/office/drawing/2014/main" id="{CD68096A-A5C3-4945-B4EA-43A44F10D96A}"/>
              </a:ext>
            </a:extLst>
          </p:cNvPr>
          <p:cNvSpPr txBox="1"/>
          <p:nvPr/>
        </p:nvSpPr>
        <p:spPr>
          <a:xfrm>
            <a:off x="6373423" y="6406488"/>
            <a:ext cx="1799941" cy="369332"/>
          </a:xfrm>
          <a:prstGeom prst="rect">
            <a:avLst/>
          </a:prstGeom>
          <a:noFill/>
        </p:spPr>
        <p:txBody>
          <a:bodyPr wrap="square" rtlCol="0">
            <a:spAutoFit/>
          </a:bodyPr>
          <a:lstStyle/>
          <a:p>
            <a:r>
              <a:rPr lang="fr-FR" dirty="0"/>
              <a:t>S. </a:t>
            </a:r>
            <a:r>
              <a:rPr lang="fr-FR" dirty="0" err="1"/>
              <a:t>Dalaine</a:t>
            </a:r>
            <a:endParaRPr lang="fr-FR" dirty="0"/>
          </a:p>
        </p:txBody>
      </p:sp>
    </p:spTree>
    <p:extLst>
      <p:ext uri="{BB962C8B-B14F-4D97-AF65-F5344CB8AC3E}">
        <p14:creationId xmlns:p14="http://schemas.microsoft.com/office/powerpoint/2010/main" val="3146243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A6366F42-E76C-0648-BA03-309112B317F3}"/>
              </a:ext>
            </a:extLst>
          </p:cNvPr>
          <p:cNvSpPr>
            <a:spLocks noGrp="1"/>
          </p:cNvSpPr>
          <p:nvPr>
            <p:ph type="sldNum" sz="quarter" idx="12"/>
          </p:nvPr>
        </p:nvSpPr>
        <p:spPr/>
        <p:txBody>
          <a:bodyPr/>
          <a:lstStyle/>
          <a:p>
            <a:fld id="{BEBE16B6-740F-8343-B1BE-F75109A039F1}" type="slidenum">
              <a:rPr lang="fr-FR" smtClean="0"/>
              <a:t>13</a:t>
            </a:fld>
            <a:endParaRPr lang="fr-FR"/>
          </a:p>
        </p:txBody>
      </p:sp>
      <p:sp>
        <p:nvSpPr>
          <p:cNvPr id="4" name="Rectangle 3">
            <a:extLst>
              <a:ext uri="{FF2B5EF4-FFF2-40B4-BE49-F238E27FC236}">
                <a16:creationId xmlns:a16="http://schemas.microsoft.com/office/drawing/2014/main" id="{6D899C8A-C47B-8242-9D2A-688B1522C012}"/>
              </a:ext>
            </a:extLst>
          </p:cNvPr>
          <p:cNvSpPr/>
          <p:nvPr/>
        </p:nvSpPr>
        <p:spPr>
          <a:xfrm>
            <a:off x="237507" y="5657671"/>
            <a:ext cx="8431481" cy="1200329"/>
          </a:xfrm>
          <a:prstGeom prst="rect">
            <a:avLst/>
          </a:prstGeom>
        </p:spPr>
        <p:txBody>
          <a:bodyPr wrap="square">
            <a:spAutoFit/>
          </a:bodyPr>
          <a:lstStyle/>
          <a:p>
            <a:r>
              <a:rPr lang="fr-FR" dirty="0"/>
              <a:t>Des cristaux rhomboédriques de calcite apparaissent dans le feutrage de cyanobactéries. Ils sont le plus souvent collés aux filaments. En lumière polarisée analysée, les cristaux montrent une irisation nette dans le jaune, orange, rouge…</a:t>
            </a:r>
          </a:p>
        </p:txBody>
      </p:sp>
      <p:pic>
        <p:nvPicPr>
          <p:cNvPr id="5" name="Image 4">
            <a:extLst>
              <a:ext uri="{FF2B5EF4-FFF2-40B4-BE49-F238E27FC236}">
                <a16:creationId xmlns:a16="http://schemas.microsoft.com/office/drawing/2014/main" id="{0347113F-F76C-4F4E-8E83-D2AC550A288F}"/>
              </a:ext>
            </a:extLst>
          </p:cNvPr>
          <p:cNvPicPr>
            <a:picLocks noChangeAspect="1"/>
          </p:cNvPicPr>
          <p:nvPr/>
        </p:nvPicPr>
        <p:blipFill>
          <a:blip r:embed="rId2"/>
          <a:stretch>
            <a:fillRect/>
          </a:stretch>
        </p:blipFill>
        <p:spPr>
          <a:xfrm>
            <a:off x="1009401" y="0"/>
            <a:ext cx="6470361" cy="569730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rotWithShape="1">
          <a:blip r:embed="rId2" cstate="screen">
            <a:extLst>
              <a:ext uri="{28A0092B-C50C-407E-A947-70E740481C1C}">
                <a14:useLocalDpi xmlns:a14="http://schemas.microsoft.com/office/drawing/2010/main"/>
              </a:ext>
            </a:extLst>
          </a:blip>
          <a:srcRect/>
          <a:stretch/>
        </p:blipFill>
        <p:spPr bwMode="auto">
          <a:xfrm>
            <a:off x="231227" y="1114096"/>
            <a:ext cx="8786649" cy="4981904"/>
          </a:xfrm>
          <a:prstGeom prst="rect">
            <a:avLst/>
          </a:prstGeom>
          <a:noFill/>
          <a:ln w="9525">
            <a:noFill/>
            <a:miter lim="800000"/>
            <a:headEnd/>
            <a:tailEnd/>
          </a:ln>
        </p:spPr>
      </p:pic>
      <p:sp>
        <p:nvSpPr>
          <p:cNvPr id="3" name="Espace réservé du numéro de diapositive 2">
            <a:extLst>
              <a:ext uri="{FF2B5EF4-FFF2-40B4-BE49-F238E27FC236}">
                <a16:creationId xmlns:a16="http://schemas.microsoft.com/office/drawing/2014/main" id="{4146A8F1-949F-7B45-88E6-E76ADAB98D59}"/>
              </a:ext>
            </a:extLst>
          </p:cNvPr>
          <p:cNvSpPr>
            <a:spLocks noGrp="1"/>
          </p:cNvSpPr>
          <p:nvPr>
            <p:ph type="sldNum" sz="quarter" idx="12"/>
          </p:nvPr>
        </p:nvSpPr>
        <p:spPr/>
        <p:txBody>
          <a:bodyPr/>
          <a:lstStyle/>
          <a:p>
            <a:fld id="{BEBE16B6-740F-8343-B1BE-F75109A039F1}" type="slidenum">
              <a:rPr lang="fr-FR" smtClean="0"/>
              <a:t>14</a:t>
            </a:fld>
            <a:endParaRPr lang="fr-FR"/>
          </a:p>
        </p:txBody>
      </p:sp>
      <p:sp>
        <p:nvSpPr>
          <p:cNvPr id="4" name="ZoneTexte 3">
            <a:extLst>
              <a:ext uri="{FF2B5EF4-FFF2-40B4-BE49-F238E27FC236}">
                <a16:creationId xmlns:a16="http://schemas.microsoft.com/office/drawing/2014/main" id="{A178E341-53B6-7541-95F7-B12F92F757A1}"/>
              </a:ext>
            </a:extLst>
          </p:cNvPr>
          <p:cNvSpPr txBox="1"/>
          <p:nvPr/>
        </p:nvSpPr>
        <p:spPr>
          <a:xfrm>
            <a:off x="3621975" y="6596390"/>
            <a:ext cx="4536374" cy="261610"/>
          </a:xfrm>
          <a:prstGeom prst="rect">
            <a:avLst/>
          </a:prstGeom>
          <a:noFill/>
        </p:spPr>
        <p:txBody>
          <a:bodyPr wrap="square" rtlCol="0">
            <a:spAutoFit/>
          </a:bodyPr>
          <a:lstStyle/>
          <a:p>
            <a:r>
              <a:rPr lang="fr-FR" sz="1100" i="1" dirty="0"/>
              <a:t>D’après SVT TS Spécialité Bordas </a:t>
            </a:r>
            <a:r>
              <a:rPr lang="fr-FR" sz="1100" i="1" dirty="0" err="1"/>
              <a:t>ed</a:t>
            </a:r>
            <a:r>
              <a:rPr lang="fr-FR" sz="1100" i="1" dirty="0"/>
              <a:t> 2012, activités pratiques 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rotWithShape="1">
          <a:blip r:embed="rId2" cstate="screen">
            <a:extLst>
              <a:ext uri="{28A0092B-C50C-407E-A947-70E740481C1C}">
                <a14:useLocalDpi xmlns:a14="http://schemas.microsoft.com/office/drawing/2010/main"/>
              </a:ext>
            </a:extLst>
          </a:blip>
          <a:srcRect/>
          <a:stretch/>
        </p:blipFill>
        <p:spPr bwMode="auto">
          <a:xfrm>
            <a:off x="384016" y="704192"/>
            <a:ext cx="8759984" cy="5141270"/>
          </a:xfrm>
          <a:prstGeom prst="rect">
            <a:avLst/>
          </a:prstGeom>
          <a:noFill/>
          <a:ln w="9525">
            <a:noFill/>
            <a:miter lim="800000"/>
            <a:headEnd/>
            <a:tailEnd/>
          </a:ln>
        </p:spPr>
      </p:pic>
      <p:sp>
        <p:nvSpPr>
          <p:cNvPr id="3" name="Espace réservé du numéro de diapositive 2">
            <a:extLst>
              <a:ext uri="{FF2B5EF4-FFF2-40B4-BE49-F238E27FC236}">
                <a16:creationId xmlns:a16="http://schemas.microsoft.com/office/drawing/2014/main" id="{317546C6-9296-8845-AF10-A3640C3AB33B}"/>
              </a:ext>
            </a:extLst>
          </p:cNvPr>
          <p:cNvSpPr>
            <a:spLocks noGrp="1"/>
          </p:cNvSpPr>
          <p:nvPr>
            <p:ph type="sldNum" sz="quarter" idx="12"/>
          </p:nvPr>
        </p:nvSpPr>
        <p:spPr/>
        <p:txBody>
          <a:bodyPr/>
          <a:lstStyle/>
          <a:p>
            <a:fld id="{BEBE16B6-740F-8343-B1BE-F75109A039F1}" type="slidenum">
              <a:rPr lang="fr-FR" smtClean="0"/>
              <a:t>15</a:t>
            </a:fld>
            <a:endParaRPr lang="fr-FR"/>
          </a:p>
        </p:txBody>
      </p:sp>
      <p:sp>
        <p:nvSpPr>
          <p:cNvPr id="4" name="ZoneTexte 3">
            <a:extLst>
              <a:ext uri="{FF2B5EF4-FFF2-40B4-BE49-F238E27FC236}">
                <a16:creationId xmlns:a16="http://schemas.microsoft.com/office/drawing/2014/main" id="{B8468914-3192-A74C-8651-46CC942DFB32}"/>
              </a:ext>
            </a:extLst>
          </p:cNvPr>
          <p:cNvSpPr txBox="1"/>
          <p:nvPr/>
        </p:nvSpPr>
        <p:spPr>
          <a:xfrm>
            <a:off x="3621975" y="6596390"/>
            <a:ext cx="4536374" cy="261610"/>
          </a:xfrm>
          <a:prstGeom prst="rect">
            <a:avLst/>
          </a:prstGeom>
          <a:noFill/>
        </p:spPr>
        <p:txBody>
          <a:bodyPr wrap="square" rtlCol="0">
            <a:spAutoFit/>
          </a:bodyPr>
          <a:lstStyle/>
          <a:p>
            <a:r>
              <a:rPr lang="fr-FR" sz="1100" i="1" dirty="0"/>
              <a:t>D’après SVT TS Spécialité Bordas </a:t>
            </a:r>
            <a:r>
              <a:rPr lang="fr-FR" sz="1100" i="1" dirty="0" err="1"/>
              <a:t>ed</a:t>
            </a:r>
            <a:r>
              <a:rPr lang="fr-FR" sz="1100" i="1" dirty="0"/>
              <a:t> 2012, activités pratiques 4</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0ACA75D3-2FE6-674A-9894-44BCC72D7F66}"/>
              </a:ext>
            </a:extLst>
          </p:cNvPr>
          <p:cNvSpPr>
            <a:spLocks noGrp="1"/>
          </p:cNvSpPr>
          <p:nvPr>
            <p:ph type="sldNum" sz="quarter" idx="12"/>
          </p:nvPr>
        </p:nvSpPr>
        <p:spPr/>
        <p:txBody>
          <a:bodyPr/>
          <a:lstStyle/>
          <a:p>
            <a:fld id="{BEBE16B6-740F-8343-B1BE-F75109A039F1}" type="slidenum">
              <a:rPr lang="fr-FR" smtClean="0"/>
              <a:t>16</a:t>
            </a:fld>
            <a:endParaRPr lang="fr-FR"/>
          </a:p>
        </p:txBody>
      </p:sp>
      <p:sp>
        <p:nvSpPr>
          <p:cNvPr id="3" name="Rectangle 2">
            <a:extLst>
              <a:ext uri="{FF2B5EF4-FFF2-40B4-BE49-F238E27FC236}">
                <a16:creationId xmlns:a16="http://schemas.microsoft.com/office/drawing/2014/main" id="{94564CD3-8A11-2640-A1FB-1CBFA9F84C69}"/>
              </a:ext>
            </a:extLst>
          </p:cNvPr>
          <p:cNvSpPr/>
          <p:nvPr/>
        </p:nvSpPr>
        <p:spPr>
          <a:xfrm>
            <a:off x="534388" y="235568"/>
            <a:ext cx="7968343" cy="6170920"/>
          </a:xfrm>
          <a:prstGeom prst="rect">
            <a:avLst/>
          </a:prstGeom>
        </p:spPr>
        <p:txBody>
          <a:bodyPr wrap="square">
            <a:spAutoFit/>
          </a:bodyPr>
          <a:lstStyle/>
          <a:p>
            <a:pPr>
              <a:spcBef>
                <a:spcPts val="1200"/>
              </a:spcBef>
              <a:spcAft>
                <a:spcPts val="0"/>
              </a:spcAft>
            </a:pPr>
            <a:r>
              <a:rPr lang="fr-FR" sz="2000" b="1" kern="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III. L’évolution de la teneur en O</a:t>
            </a:r>
            <a:r>
              <a:rPr lang="fr-FR" sz="2000" b="1" kern="0" baseline="-2500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2 </a:t>
            </a:r>
            <a:r>
              <a:rPr lang="fr-FR" sz="2000" b="1" kern="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dans l’atmosphère terrestre, initialement réductrice</a:t>
            </a:r>
            <a:endParaRPr lang="fr-FR"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pPr indent="449580">
              <a:spcBef>
                <a:spcPts val="200"/>
              </a:spcBef>
              <a:spcAft>
                <a:spcPts val="0"/>
              </a:spcAft>
            </a:pPr>
            <a:r>
              <a:rPr lang="fr-FR" sz="20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A. L’évolution de l’atmosphère est liée à celle de la vie.</a:t>
            </a:r>
            <a:endParaRPr lang="fr-FR"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b="1" dirty="0">
                <a:solidFill>
                  <a:srgbClr val="F79646"/>
                </a:solidFill>
                <a:latin typeface="Calibri" panose="020F0502020204030204" pitchFamily="34" charset="0"/>
                <a:ea typeface="MS Mincho" panose="02020609040205080304" pitchFamily="49" charset="-128"/>
                <a:cs typeface="Times New Roman" panose="02020603050405020304" pitchFamily="18" charset="0"/>
              </a:rPr>
              <a:t>TP 3 ECE : ORIGINE DES STROMATOLITES</a:t>
            </a:r>
            <a:r>
              <a:rPr lang="fr-FR" dirty="0">
                <a:solidFill>
                  <a:srgbClr val="F79646"/>
                </a:solidFill>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49580">
              <a:spcBef>
                <a:spcPts val="200"/>
              </a:spcBef>
              <a:spcAft>
                <a:spcPts val="0"/>
              </a:spcAft>
            </a:pP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A.1. Les stromatolithes datés de -3,5 Ga</a:t>
            </a:r>
            <a:endParaRPr lang="fr-FR" sz="2000" b="1" dirty="0">
              <a:solidFill>
                <a:srgbClr val="243F60"/>
              </a:solidFill>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Des fossiles très anciens, les </a:t>
            </a:r>
            <a:r>
              <a:rPr lang="fr-FR" b="1" u="sng" dirty="0">
                <a:latin typeface="Calibri" panose="020F0502020204030204" pitchFamily="34" charset="0"/>
                <a:ea typeface="MS Mincho" panose="02020609040205080304" pitchFamily="49" charset="-128"/>
                <a:cs typeface="Times New Roman" panose="02020603050405020304" pitchFamily="18" charset="0"/>
              </a:rPr>
              <a:t>stromatolithes</a:t>
            </a:r>
            <a:r>
              <a:rPr lang="fr-FR" dirty="0">
                <a:latin typeface="Calibri" panose="020F0502020204030204" pitchFamily="34" charset="0"/>
                <a:ea typeface="MS Mincho" panose="02020609040205080304" pitchFamily="49" charset="-128"/>
                <a:cs typeface="Times New Roman" panose="02020603050405020304" pitchFamily="18" charset="0"/>
              </a:rPr>
              <a:t>, suggèrent que vers -3,5 Ga, des êtres vivants proches des cyanobactéries actuelles, étaient présents sur la Terre. Les stromatolithes sont d’origine biologique (cyanobactéries) et sédimentaires (sédimentation carbonatée). Les bactéries étaient capables de réaliser la photosynthèse qui par </a:t>
            </a:r>
            <a:r>
              <a:rPr lang="fr-FR" u="sng" dirty="0">
                <a:latin typeface="Calibri" panose="020F0502020204030204" pitchFamily="34" charset="0"/>
                <a:ea typeface="MS Mincho" panose="02020609040205080304" pitchFamily="49" charset="-128"/>
                <a:cs typeface="Times New Roman" panose="02020603050405020304" pitchFamily="18" charset="0"/>
              </a:rPr>
              <a:t>photo-oxydation</a:t>
            </a:r>
            <a:r>
              <a:rPr lang="fr-FR" dirty="0">
                <a:latin typeface="Calibri" panose="020F0502020204030204" pitchFamily="34" charset="0"/>
                <a:ea typeface="MS Mincho" panose="02020609040205080304" pitchFamily="49" charset="-128"/>
                <a:cs typeface="Times New Roman" panose="02020603050405020304" pitchFamily="18" charset="0"/>
              </a:rPr>
              <a:t> de l’eau dégage du dioxygène. </a:t>
            </a:r>
            <a:r>
              <a:rPr lang="fr-FR" b="1" dirty="0">
                <a:latin typeface="Calibri" panose="020F0502020204030204" pitchFamily="34" charset="0"/>
                <a:ea typeface="MS Mincho" panose="02020609040205080304" pitchFamily="49" charset="-128"/>
                <a:cs typeface="Times New Roman" panose="02020603050405020304" pitchFamily="18" charset="0"/>
              </a:rPr>
              <a:t>Ces bactéries fossilisées pourraient donc être les premiers producteurs de dioxygène.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49580">
              <a:spcBef>
                <a:spcPts val="200"/>
              </a:spcBef>
              <a:spcAft>
                <a:spcPts val="0"/>
              </a:spcAft>
            </a:pP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A.2. Une influence réciproque entre la biosphère et atmosphère sur l’évolution de la teneur en O</a:t>
            </a:r>
            <a:r>
              <a:rPr lang="fr-FR" sz="2000" b="1" baseline="-25000"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2</a:t>
            </a:r>
            <a:endParaRPr lang="fr-FR" sz="2000" b="1" dirty="0">
              <a:solidFill>
                <a:srgbClr val="243F60"/>
              </a:solidFill>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La vie, donc </a:t>
            </a:r>
            <a:r>
              <a:rPr lang="fr-FR"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la biosphère, </a:t>
            </a:r>
            <a:r>
              <a:rPr lang="fr-FR" dirty="0">
                <a:latin typeface="Calibri" panose="020F0502020204030204" pitchFamily="34" charset="0"/>
                <a:ea typeface="MS Mincho" panose="02020609040205080304" pitchFamily="49" charset="-128"/>
                <a:cs typeface="Times New Roman" panose="02020603050405020304" pitchFamily="18" charset="0"/>
              </a:rPr>
              <a:t>est ainsi à l’origine d’une </a:t>
            </a:r>
            <a:r>
              <a:rPr lang="fr-FR"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modification majeure de l’atmosphère</a:t>
            </a:r>
            <a:r>
              <a:rPr lang="fr-FR"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 </a:t>
            </a:r>
            <a:r>
              <a:rPr lang="fr-FR" dirty="0">
                <a:latin typeface="Calibri" panose="020F0502020204030204" pitchFamily="34" charset="0"/>
                <a:ea typeface="MS Mincho" panose="02020609040205080304" pitchFamily="49" charset="-128"/>
                <a:cs typeface="Times New Roman" panose="02020603050405020304" pitchFamily="18" charset="0"/>
              </a:rPr>
              <a:t>terrestre. </a:t>
            </a:r>
            <a:r>
              <a:rPr lang="fr-FR" b="1" dirty="0">
                <a:latin typeface="Calibri" panose="020F0502020204030204" pitchFamily="34" charset="0"/>
                <a:ea typeface="MS Mincho" panose="02020609040205080304" pitchFamily="49" charset="-128"/>
                <a:cs typeface="Times New Roman" panose="02020603050405020304" pitchFamily="18" charset="0"/>
              </a:rPr>
              <a:t>En retour, cette transformation a fortement influencé la vie</a:t>
            </a:r>
            <a:r>
              <a:rPr lang="fr-FR" dirty="0">
                <a:latin typeface="Calibri" panose="020F0502020204030204" pitchFamily="34" charset="0"/>
                <a:ea typeface="MS Mincho" panose="02020609040205080304" pitchFamily="49" charset="-128"/>
                <a:cs typeface="Times New Roman" panose="02020603050405020304" pitchFamily="18" charset="0"/>
              </a:rPr>
              <a:t>. Même si on connaît peu de choses sur les bactéries les plus anciennes, on pense que bon nombre d’entre elles étaient des bactéries fermentaires, vivant dans des conditions anaérobies. Le dioxygène étant très défavorable à ces microorganismes, l’arrivée de dioxygène libre dans leur environnement a dû s’accompagner de leur disparition en masse.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6347369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FB24294D-99F5-1549-BF7F-6CE9495F6806}"/>
              </a:ext>
            </a:extLst>
          </p:cNvPr>
          <p:cNvSpPr>
            <a:spLocks noGrp="1"/>
          </p:cNvSpPr>
          <p:nvPr>
            <p:ph type="sldNum" sz="quarter" idx="12"/>
          </p:nvPr>
        </p:nvSpPr>
        <p:spPr/>
        <p:txBody>
          <a:bodyPr/>
          <a:lstStyle/>
          <a:p>
            <a:fld id="{BEBE16B6-740F-8343-B1BE-F75109A039F1}" type="slidenum">
              <a:rPr lang="fr-FR" smtClean="0"/>
              <a:t>17</a:t>
            </a:fld>
            <a:endParaRPr lang="fr-FR"/>
          </a:p>
        </p:txBody>
      </p:sp>
      <p:sp>
        <p:nvSpPr>
          <p:cNvPr id="3" name="Rectangle 2">
            <a:extLst>
              <a:ext uri="{FF2B5EF4-FFF2-40B4-BE49-F238E27FC236}">
                <a16:creationId xmlns:a16="http://schemas.microsoft.com/office/drawing/2014/main" id="{BABA3D3D-8029-3649-B1F8-FDA2129A160A}"/>
              </a:ext>
            </a:extLst>
          </p:cNvPr>
          <p:cNvSpPr/>
          <p:nvPr/>
        </p:nvSpPr>
        <p:spPr>
          <a:xfrm>
            <a:off x="360571" y="1013684"/>
            <a:ext cx="6596743" cy="1754326"/>
          </a:xfrm>
          <a:prstGeom prst="rect">
            <a:avLst/>
          </a:prstGeom>
        </p:spPr>
        <p:txBody>
          <a:bodyPr wrap="square">
            <a:spAutoFit/>
          </a:bodyPr>
          <a:lstStyle/>
          <a:p>
            <a:r>
              <a:rPr lang="fr-FR" dirty="0">
                <a:latin typeface="Calibri" panose="020F0502020204030204" pitchFamily="34" charset="0"/>
                <a:ea typeface="MS Mincho" panose="02020609040205080304" pitchFamily="49" charset="-128"/>
              </a:rPr>
              <a:t>Le dioxygène, toxique pour une majorité de formes vivantes, s’est avéré très précieux lorsque l’évolution des espèces a conduit à l’apparition de formes capables d’exploiter le dioxygène en pratiquant la respiration : ce métabolisme énergétique a un rendement bien plus élevé que les fermentations (</a:t>
            </a:r>
            <a:r>
              <a:rPr lang="fr-FR" i="1" dirty="0">
                <a:latin typeface="Calibri" panose="020F0502020204030204" pitchFamily="34" charset="0"/>
                <a:ea typeface="MS Mincho" panose="02020609040205080304" pitchFamily="49" charset="-128"/>
              </a:rPr>
              <a:t>cf. thème 1 : énergie et cellule</a:t>
            </a:r>
            <a:r>
              <a:rPr lang="fr-FR" dirty="0">
                <a:latin typeface="Calibri" panose="020F0502020204030204" pitchFamily="34" charset="0"/>
                <a:ea typeface="MS Mincho" panose="02020609040205080304" pitchFamily="49" charset="-128"/>
              </a:rPr>
              <a:t>).</a:t>
            </a:r>
            <a:r>
              <a:rPr lang="fr-FR" dirty="0"/>
              <a:t> </a:t>
            </a:r>
          </a:p>
        </p:txBody>
      </p:sp>
      <p:pic>
        <p:nvPicPr>
          <p:cNvPr id="5" name="Image 4">
            <a:extLst>
              <a:ext uri="{FF2B5EF4-FFF2-40B4-BE49-F238E27FC236}">
                <a16:creationId xmlns:a16="http://schemas.microsoft.com/office/drawing/2014/main" id="{E833FC74-69F6-444B-A4FD-8C9F8219B7C8}"/>
              </a:ext>
            </a:extLst>
          </p:cNvPr>
          <p:cNvPicPr/>
          <p:nvPr/>
        </p:nvPicPr>
        <p:blipFill>
          <a:blip r:embed="rId2"/>
          <a:srcRect/>
          <a:stretch>
            <a:fillRect/>
          </a:stretch>
        </p:blipFill>
        <p:spPr bwMode="auto">
          <a:xfrm>
            <a:off x="1682482" y="3569003"/>
            <a:ext cx="4241178" cy="2654922"/>
          </a:xfrm>
          <a:prstGeom prst="rect">
            <a:avLst/>
          </a:prstGeom>
          <a:noFill/>
          <a:ln w="9525">
            <a:noFill/>
            <a:miter lim="800000"/>
            <a:headEnd/>
            <a:tailEnd/>
          </a:ln>
        </p:spPr>
      </p:pic>
    </p:spTree>
    <p:extLst>
      <p:ext uri="{BB962C8B-B14F-4D97-AF65-F5344CB8AC3E}">
        <p14:creationId xmlns:p14="http://schemas.microsoft.com/office/powerpoint/2010/main" val="39348023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0BFBD65E-03BE-B541-84AC-A6E5FA127D3A}"/>
              </a:ext>
            </a:extLst>
          </p:cNvPr>
          <p:cNvSpPr>
            <a:spLocks noGrp="1"/>
          </p:cNvSpPr>
          <p:nvPr>
            <p:ph type="sldNum" sz="quarter" idx="12"/>
          </p:nvPr>
        </p:nvSpPr>
        <p:spPr/>
        <p:txBody>
          <a:bodyPr/>
          <a:lstStyle/>
          <a:p>
            <a:fld id="{BEBE16B6-740F-8343-B1BE-F75109A039F1}" type="slidenum">
              <a:rPr lang="fr-FR" smtClean="0"/>
              <a:t>18</a:t>
            </a:fld>
            <a:endParaRPr lang="fr-FR"/>
          </a:p>
        </p:txBody>
      </p:sp>
      <p:sp>
        <p:nvSpPr>
          <p:cNvPr id="4" name="Rectangle 3">
            <a:extLst>
              <a:ext uri="{FF2B5EF4-FFF2-40B4-BE49-F238E27FC236}">
                <a16:creationId xmlns:a16="http://schemas.microsoft.com/office/drawing/2014/main" id="{EC0F0E46-0FDA-114B-BCBB-E1FEDC896ABE}"/>
              </a:ext>
            </a:extLst>
          </p:cNvPr>
          <p:cNvSpPr/>
          <p:nvPr/>
        </p:nvSpPr>
        <p:spPr>
          <a:xfrm>
            <a:off x="587827" y="240153"/>
            <a:ext cx="6216733" cy="1477328"/>
          </a:xfrm>
          <a:prstGeom prst="rect">
            <a:avLst/>
          </a:prstGeom>
        </p:spPr>
        <p:txBody>
          <a:bodyPr wrap="square">
            <a:spAutoFit/>
          </a:bodyPr>
          <a:lstStyle/>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De la même, la formation dans la haute atmosphère de la </a:t>
            </a:r>
            <a:r>
              <a:rPr lang="fr-FR" b="1" dirty="0">
                <a:latin typeface="Calibri" panose="020F0502020204030204" pitchFamily="34" charset="0"/>
                <a:ea typeface="MS Mincho" panose="02020609040205080304" pitchFamily="49" charset="-128"/>
                <a:cs typeface="Times New Roman" panose="02020603050405020304" pitchFamily="18" charset="0"/>
              </a:rPr>
              <a:t>couche d’ozone</a:t>
            </a:r>
            <a:r>
              <a:rPr lang="fr-FR" dirty="0">
                <a:latin typeface="Calibri" panose="020F0502020204030204" pitchFamily="34" charset="0"/>
                <a:ea typeface="MS Mincho" panose="02020609040205080304" pitchFamily="49" charset="-128"/>
                <a:cs typeface="Times New Roman" panose="02020603050405020304" pitchFamily="18" charset="0"/>
              </a:rPr>
              <a:t> (O</a:t>
            </a:r>
            <a:r>
              <a:rPr lang="fr-FR" baseline="-25000" dirty="0">
                <a:latin typeface="Calibri" panose="020F0502020204030204" pitchFamily="34" charset="0"/>
                <a:ea typeface="MS Mincho" panose="02020609040205080304" pitchFamily="49" charset="-128"/>
                <a:cs typeface="Times New Roman" panose="02020603050405020304" pitchFamily="18" charset="0"/>
              </a:rPr>
              <a:t>3</a:t>
            </a:r>
            <a:r>
              <a:rPr lang="fr-FR" dirty="0">
                <a:latin typeface="Calibri" panose="020F0502020204030204" pitchFamily="34" charset="0"/>
                <a:ea typeface="MS Mincho" panose="02020609040205080304" pitchFamily="49" charset="-128"/>
                <a:cs typeface="Times New Roman" panose="02020603050405020304" pitchFamily="18" charset="0"/>
              </a:rPr>
              <a:t>) à partir du dioxygène atmosphérique est une </a:t>
            </a:r>
            <a:r>
              <a:rPr lang="fr-FR" b="1" dirty="0">
                <a:latin typeface="Calibri" panose="020F0502020204030204" pitchFamily="34" charset="0"/>
                <a:ea typeface="MS Mincho" panose="02020609040205080304" pitchFamily="49" charset="-128"/>
                <a:cs typeface="Times New Roman" panose="02020603050405020304" pitchFamily="18" charset="0"/>
              </a:rPr>
              <a:t>acquisition essentielle</a:t>
            </a:r>
            <a:r>
              <a:rPr lang="fr-FR" dirty="0">
                <a:latin typeface="Calibri" panose="020F0502020204030204" pitchFamily="34" charset="0"/>
                <a:ea typeface="MS Mincho" panose="02020609040205080304" pitchFamily="49" charset="-128"/>
                <a:cs typeface="Times New Roman" panose="02020603050405020304" pitchFamily="18" charset="0"/>
              </a:rPr>
              <a:t>. En protégeant la surface de la planète d’une partie des rayons ultra-violet, elle a permis l’épanouissement de la vie hors de l’eau il y a 360 Ma, environ.</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7" name="Rectangle 6">
            <a:extLst>
              <a:ext uri="{FF2B5EF4-FFF2-40B4-BE49-F238E27FC236}">
                <a16:creationId xmlns:a16="http://schemas.microsoft.com/office/drawing/2014/main" id="{0457BF5A-C8B8-454A-8418-BD5CCF43B09B}"/>
              </a:ext>
            </a:extLst>
          </p:cNvPr>
          <p:cNvSpPr/>
          <p:nvPr/>
        </p:nvSpPr>
        <p:spPr>
          <a:xfrm>
            <a:off x="821512" y="5854593"/>
            <a:ext cx="6203231" cy="369332"/>
          </a:xfrm>
          <a:prstGeom prst="rect">
            <a:avLst/>
          </a:prstGeom>
        </p:spPr>
        <p:txBody>
          <a:bodyPr wrap="square">
            <a:spAutoFit/>
          </a:bodyPr>
          <a:lstStyle/>
          <a:p>
            <a:pPr algn="ctr">
              <a:spcAft>
                <a:spcPts val="0"/>
              </a:spcAft>
            </a:pPr>
            <a:r>
              <a:rPr lang="fr-FR" b="1" i="1" dirty="0">
                <a:solidFill>
                  <a:srgbClr val="FF0000"/>
                </a:solidFill>
                <a:latin typeface="Calibri" panose="020F0502020204030204" pitchFamily="34" charset="0"/>
                <a:ea typeface="MS Mincho" panose="02020609040205080304" pitchFamily="49" charset="-128"/>
                <a:cs typeface="Times New Roman" panose="02020603050405020304" pitchFamily="18" charset="0"/>
              </a:rPr>
              <a:t>Comment dater l’apparition d’une atmosphère oxydante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3" name="Image 2">
            <a:extLst>
              <a:ext uri="{FF2B5EF4-FFF2-40B4-BE49-F238E27FC236}">
                <a16:creationId xmlns:a16="http://schemas.microsoft.com/office/drawing/2014/main" id="{CE0B246F-4923-9741-85C0-C454706AAF95}"/>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0000" contrast="6000"/>
                    </a14:imgEffect>
                  </a14:imgLayer>
                </a14:imgProps>
              </a:ext>
              <a:ext uri="{28A0092B-C50C-407E-A947-70E740481C1C}">
                <a14:useLocalDpi xmlns:a14="http://schemas.microsoft.com/office/drawing/2010/main"/>
              </a:ext>
            </a:extLst>
          </a:blip>
          <a:srcRect/>
          <a:stretch/>
        </p:blipFill>
        <p:spPr>
          <a:xfrm>
            <a:off x="1540111" y="1805783"/>
            <a:ext cx="4766032" cy="3960504"/>
          </a:xfrm>
          <a:prstGeom prst="rect">
            <a:avLst/>
          </a:prstGeom>
        </p:spPr>
      </p:pic>
      <p:sp>
        <p:nvSpPr>
          <p:cNvPr id="8" name="ZoneTexte 7">
            <a:extLst>
              <a:ext uri="{FF2B5EF4-FFF2-40B4-BE49-F238E27FC236}">
                <a16:creationId xmlns:a16="http://schemas.microsoft.com/office/drawing/2014/main" id="{4933CFC5-FE4B-114B-A25C-E4859BB7F8AD}"/>
              </a:ext>
            </a:extLst>
          </p:cNvPr>
          <p:cNvSpPr txBox="1"/>
          <p:nvPr/>
        </p:nvSpPr>
        <p:spPr>
          <a:xfrm>
            <a:off x="3621975" y="6596390"/>
            <a:ext cx="4536374" cy="261610"/>
          </a:xfrm>
          <a:prstGeom prst="rect">
            <a:avLst/>
          </a:prstGeom>
          <a:noFill/>
        </p:spPr>
        <p:txBody>
          <a:bodyPr wrap="square" rtlCol="0">
            <a:spAutoFit/>
          </a:bodyPr>
          <a:lstStyle/>
          <a:p>
            <a:r>
              <a:rPr lang="fr-FR" sz="1100" i="1" dirty="0"/>
              <a:t>D’après SVT TS Spécialité Bordas </a:t>
            </a:r>
            <a:r>
              <a:rPr lang="fr-FR" sz="1100" i="1" dirty="0" err="1"/>
              <a:t>ed</a:t>
            </a:r>
            <a:r>
              <a:rPr lang="fr-FR" sz="1100" i="1" dirty="0"/>
              <a:t> 2012, activités pratiques 4 p87</a:t>
            </a:r>
          </a:p>
        </p:txBody>
      </p:sp>
    </p:spTree>
    <p:extLst>
      <p:ext uri="{BB962C8B-B14F-4D97-AF65-F5344CB8AC3E}">
        <p14:creationId xmlns:p14="http://schemas.microsoft.com/office/powerpoint/2010/main" val="613200820"/>
      </p:ext>
    </p:extLst>
  </p:cSld>
  <p:clrMapOvr>
    <a:masterClrMapping/>
  </p:clrMapOvr>
</p:sld>
</file>

<file path=ppt/theme/theme1.xml><?xml version="1.0" encoding="utf-8"?>
<a:theme xmlns:a="http://schemas.openxmlformats.org/drawingml/2006/main" name="Facet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156</TotalTime>
  <Words>629</Words>
  <Application>Microsoft Macintosh PowerPoint</Application>
  <PresentationFormat>Affichage à l'écran (4:3)</PresentationFormat>
  <Paragraphs>69</Paragraphs>
  <Slides>18</Slides>
  <Notes>0</Notes>
  <HiddenSlides>0</HiddenSlides>
  <MMClips>2</MMClips>
  <ScaleCrop>false</ScaleCrop>
  <HeadingPairs>
    <vt:vector size="8" baseType="variant">
      <vt:variant>
        <vt:lpstr>Polices utilisées</vt:lpstr>
      </vt:variant>
      <vt:variant>
        <vt:i4>8</vt:i4>
      </vt:variant>
      <vt:variant>
        <vt:lpstr>Thème</vt:lpstr>
      </vt:variant>
      <vt:variant>
        <vt:i4>1</vt:i4>
      </vt:variant>
      <vt:variant>
        <vt:lpstr>Serveurs OLE incorporés</vt:lpstr>
      </vt:variant>
      <vt:variant>
        <vt:i4>1</vt:i4>
      </vt:variant>
      <vt:variant>
        <vt:lpstr>Titres des diapositives</vt:lpstr>
      </vt:variant>
      <vt:variant>
        <vt:i4>18</vt:i4>
      </vt:variant>
    </vt:vector>
  </HeadingPairs>
  <TitlesOfParts>
    <vt:vector size="28" baseType="lpstr">
      <vt:lpstr>MS Gothic</vt:lpstr>
      <vt:lpstr>MS Mincho</vt:lpstr>
      <vt:lpstr>Arial</vt:lpstr>
      <vt:lpstr>Calibri</vt:lpstr>
      <vt:lpstr>Cambria</vt:lpstr>
      <vt:lpstr>Times New Roman</vt:lpstr>
      <vt:lpstr>Trebuchet MS</vt:lpstr>
      <vt:lpstr>Wingdings 3</vt:lpstr>
      <vt:lpstr>Facette</vt:lpstr>
      <vt:lpstr>PBrush</vt:lpstr>
      <vt:lpstr>TP3: d’une atmosphère réductrice à une atmosphère oxydante, le rôle de la biosphère et de la lithosphère dans la présence d’O2 dans l’atmosphère</vt:lpstr>
      <vt:lpstr>Les stromatolithes actuels et fossiles</vt:lpstr>
      <vt:lpstr>Les cyanobactéries </vt:lpstr>
      <vt:lpstr>Modèle de croissance des stromatolithes</vt:lpstr>
      <vt:lpstr>Présentation PowerPoint</vt:lpstr>
      <vt:lpstr>Présentation PowerPoint</vt:lpstr>
      <vt:lpstr>Présentation PowerPoint</vt:lpstr>
      <vt:lpstr>Bactéries Nostoc observées au MO (X40, X100, X600)</vt:lpstr>
      <vt:lpstr>Nostoc 48h à la lumière avec Ca2+ et HCO3- observée au MO en LPNA/LPA (X40, X100)</vt:lpstr>
      <vt:lpstr>Présentation PowerPoint</vt:lpstr>
      <vt:lpstr>Etape 3: communiquer ses résultats</vt:lpstr>
      <vt:lpstr>Stromatolithes à l’œil nu</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Marie DUBAR - BLAIS</dc:creator>
  <cp:lastModifiedBy>Stéphanie Dalaine</cp:lastModifiedBy>
  <cp:revision>28</cp:revision>
  <dcterms:created xsi:type="dcterms:W3CDTF">2014-03-10T11:48:14Z</dcterms:created>
  <dcterms:modified xsi:type="dcterms:W3CDTF">2019-08-28T15:24:13Z</dcterms:modified>
</cp:coreProperties>
</file>