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7" r:id="rId1"/>
  </p:sldMasterIdLst>
  <p:notesMasterIdLst>
    <p:notesMasterId r:id="rId39"/>
  </p:notesMasterIdLst>
  <p:sldIdLst>
    <p:sldId id="256" r:id="rId2"/>
    <p:sldId id="258" r:id="rId3"/>
    <p:sldId id="259" r:id="rId4"/>
    <p:sldId id="260" r:id="rId5"/>
    <p:sldId id="261" r:id="rId6"/>
    <p:sldId id="263" r:id="rId7"/>
    <p:sldId id="266" r:id="rId8"/>
    <p:sldId id="267" r:id="rId9"/>
    <p:sldId id="265" r:id="rId10"/>
    <p:sldId id="270" r:id="rId11"/>
    <p:sldId id="269" r:id="rId12"/>
    <p:sldId id="276" r:id="rId13"/>
    <p:sldId id="262" r:id="rId14"/>
    <p:sldId id="268" r:id="rId15"/>
    <p:sldId id="293" r:id="rId16"/>
    <p:sldId id="295" r:id="rId17"/>
    <p:sldId id="294" r:id="rId18"/>
    <p:sldId id="271" r:id="rId19"/>
    <p:sldId id="292" r:id="rId20"/>
    <p:sldId id="289" r:id="rId21"/>
    <p:sldId id="291" r:id="rId22"/>
    <p:sldId id="290" r:id="rId23"/>
    <p:sldId id="273" r:id="rId24"/>
    <p:sldId id="287" r:id="rId25"/>
    <p:sldId id="288" r:id="rId26"/>
    <p:sldId id="272" r:id="rId27"/>
    <p:sldId id="274" r:id="rId28"/>
    <p:sldId id="275" r:id="rId29"/>
    <p:sldId id="277" r:id="rId30"/>
    <p:sldId id="279" r:id="rId31"/>
    <p:sldId id="280" r:id="rId32"/>
    <p:sldId id="281" r:id="rId33"/>
    <p:sldId id="282" r:id="rId34"/>
    <p:sldId id="283" r:id="rId35"/>
    <p:sldId id="284" r:id="rId36"/>
    <p:sldId id="285" r:id="rId37"/>
    <p:sldId id="286"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82"/>
    <p:restoredTop sz="94632"/>
  </p:normalViewPr>
  <p:slideViewPr>
    <p:cSldViewPr snapToGrid="0" snapToObjects="1">
      <p:cViewPr varScale="1">
        <p:scale>
          <a:sx n="129" d="100"/>
          <a:sy n="129" d="100"/>
        </p:scale>
        <p:origin x="81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05AEFD-4054-B24D-B42D-31D50BD6935D}"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6E6A16-8771-2948-A5E1-A41A60868445}" type="slidenum">
              <a:rPr lang="fr-FR" smtClean="0"/>
              <a:t>‹N°›</a:t>
            </a:fld>
            <a:endParaRPr lang="fr-FR"/>
          </a:p>
        </p:txBody>
      </p:sp>
    </p:spTree>
    <p:extLst>
      <p:ext uri="{BB962C8B-B14F-4D97-AF65-F5344CB8AC3E}">
        <p14:creationId xmlns:p14="http://schemas.microsoft.com/office/powerpoint/2010/main" val="937455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1E9FBBC-B502-F349-B734-5C03D748AD82}"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pic>
        <p:nvPicPr>
          <p:cNvPr id="28" name="Image 27">
            <a:extLst>
              <a:ext uri="{FF2B5EF4-FFF2-40B4-BE49-F238E27FC236}">
                <a16:creationId xmlns:a16="http://schemas.microsoft.com/office/drawing/2014/main" id="{D7C839C5-7243-CD4B-9464-94A4122F347C}"/>
              </a:ext>
            </a:extLst>
          </p:cNvPr>
          <p:cNvPicPr>
            <a:picLocks noChangeAspect="1"/>
          </p:cNvPicPr>
          <p:nvPr userDrawn="1"/>
        </p:nvPicPr>
        <p:blipFill rotWithShape="1">
          <a:blip r:embed="rId2" cstate="screen">
            <a:alphaModFix amt="35000"/>
            <a:extLst>
              <a:ext uri="{BEBA8EAE-BF5A-486C-A8C5-ECC9F3942E4B}">
                <a14:imgProps xmlns:a14="http://schemas.microsoft.com/office/drawing/2010/main">
                  <a14:imgLayer r:embed="rId3">
                    <a14:imgEffect>
                      <a14:brightnessContrast bright="10000" contrast="10000"/>
                    </a14:imgEffect>
                  </a14:imgLayer>
                </a14:imgProps>
              </a:ext>
              <a:ext uri="{28A0092B-C50C-407E-A947-70E740481C1C}">
                <a14:useLocalDpi xmlns:a14="http://schemas.microsoft.com/office/drawing/2010/main"/>
              </a:ext>
            </a:extLst>
          </a:blip>
          <a:srcRect/>
          <a:stretch/>
        </p:blipFill>
        <p:spPr>
          <a:xfrm>
            <a:off x="-18428" y="0"/>
            <a:ext cx="12207252" cy="6858000"/>
          </a:xfrm>
          <a:prstGeom prst="rect">
            <a:avLst/>
          </a:prstGeom>
        </p:spPr>
      </p:pic>
    </p:spTree>
    <p:extLst>
      <p:ext uri="{BB962C8B-B14F-4D97-AF65-F5344CB8AC3E}">
        <p14:creationId xmlns:p14="http://schemas.microsoft.com/office/powerpoint/2010/main" val="2489699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52478DF-5871-0746-B2D0-8C8173E1883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309289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8CCD12CD-9EDC-3944-9E69-ED0B9117A36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821073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8B74DE1D-08A4-1940-959B-F8CE3A05C897}"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322459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C48F9A08-D071-534D-B28E-2DEF1280E68D}"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4140840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449A307-FE48-8249-98E0-41DEC45A9D14}"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1880246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C6B5CA-7368-1141-A70C-C925F0503981}"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662122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A4610D08-CEC6-B540-A522-3F8F11204718}"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151818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C7B59FAC-BE6F-A646-BAC1-689E6F22B0F9}"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1319350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659E6A6-7149-4744-8182-20C83288590B}"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310345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6DC7FFC-0250-E14E-947C-9895F9B0E25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78835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F2CF323-F0A3-804A-BC64-E7666A509487}"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2736462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E90D7D0-686C-9643-8759-0B7B2938A7B6}"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5419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F7D8B133-1190-AD4B-9F4C-09C4FE95779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33511519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0640903-CDA1-1A41-BC0C-EDCACBF7C655}"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18504949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9CC58DF4-27D0-C94A-915C-8CAE08F1080E}"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DD88968-E54C-3A4D-B086-4A4F2B31C4CD}" type="slidenum">
              <a:rPr lang="fr-FR" smtClean="0"/>
              <a:t>‹N°›</a:t>
            </a:fld>
            <a:endParaRPr lang="fr-FR"/>
          </a:p>
        </p:txBody>
      </p:sp>
    </p:spTree>
    <p:extLst>
      <p:ext uri="{BB962C8B-B14F-4D97-AF65-F5344CB8AC3E}">
        <p14:creationId xmlns:p14="http://schemas.microsoft.com/office/powerpoint/2010/main" val="1728610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133B0F1-4431-AE40-982D-97E416E9A16B}" type="datetime1">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8DD88968-E54C-3A4D-B086-4A4F2B31C4CD}" type="slidenum">
              <a:rPr lang="fr-FR" smtClean="0"/>
              <a:t>‹N°›</a:t>
            </a:fld>
            <a:endParaRPr lang="fr-FR"/>
          </a:p>
        </p:txBody>
      </p:sp>
      <p:pic>
        <p:nvPicPr>
          <p:cNvPr id="30" name="Image 29">
            <a:extLst>
              <a:ext uri="{FF2B5EF4-FFF2-40B4-BE49-F238E27FC236}">
                <a16:creationId xmlns:a16="http://schemas.microsoft.com/office/drawing/2014/main" id="{47553AD3-5748-084D-BB57-D9479F02AABA}"/>
              </a:ext>
            </a:extLst>
          </p:cNvPr>
          <p:cNvPicPr>
            <a:picLocks noChangeAspect="1"/>
          </p:cNvPicPr>
          <p:nvPr userDrawn="1"/>
        </p:nvPicPr>
        <p:blipFill rotWithShape="1">
          <a:blip r:embed="rId18" cstate="screen">
            <a:alphaModFix amt="35000"/>
            <a:extLst>
              <a:ext uri="{BEBA8EAE-BF5A-486C-A8C5-ECC9F3942E4B}">
                <a14:imgProps xmlns:a14="http://schemas.microsoft.com/office/drawing/2010/main">
                  <a14:imgLayer r:embed="rId19">
                    <a14:imgEffect>
                      <a14:brightnessContrast bright="10000" contrast="10000"/>
                    </a14:imgEffect>
                  </a14:imgLayer>
                </a14:imgProps>
              </a:ext>
              <a:ext uri="{28A0092B-C50C-407E-A947-70E740481C1C}">
                <a14:useLocalDpi xmlns:a14="http://schemas.microsoft.com/office/drawing/2010/main"/>
              </a:ext>
            </a:extLst>
          </a:blip>
          <a:srcRect/>
          <a:stretch/>
        </p:blipFill>
        <p:spPr>
          <a:xfrm>
            <a:off x="-18428" y="0"/>
            <a:ext cx="12207252" cy="6858000"/>
          </a:xfrm>
          <a:prstGeom prst="rect">
            <a:avLst/>
          </a:prstGeom>
        </p:spPr>
      </p:pic>
    </p:spTree>
    <p:extLst>
      <p:ext uri="{BB962C8B-B14F-4D97-AF65-F5344CB8AC3E}">
        <p14:creationId xmlns:p14="http://schemas.microsoft.com/office/powerpoint/2010/main" val="190024163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microsoft.com/office/2007/relationships/hdphoto" Target="../media/hdphoto6.wdp"/></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4.pn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8.png"/><Relationship Id="rId1" Type="http://schemas.openxmlformats.org/officeDocument/2006/relationships/slideLayout" Target="../slideLayouts/slideLayout7.xml"/><Relationship Id="rId5" Type="http://schemas.microsoft.com/office/2007/relationships/hdphoto" Target="../media/hdphoto11.wdp"/><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5.png"/><Relationship Id="rId1" Type="http://schemas.openxmlformats.org/officeDocument/2006/relationships/slideLayout" Target="../slideLayouts/slideLayout7.xml"/><Relationship Id="rId5" Type="http://schemas.microsoft.com/office/2007/relationships/hdphoto" Target="../media/hdphoto13.wdp"/><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7.png"/><Relationship Id="rId1" Type="http://schemas.openxmlformats.org/officeDocument/2006/relationships/slideLayout" Target="../slideLayouts/slideLayout7.xml"/><Relationship Id="rId5" Type="http://schemas.microsoft.com/office/2007/relationships/hdphoto" Target="../media/hdphoto15.wdp"/><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9.png"/><Relationship Id="rId1" Type="http://schemas.openxmlformats.org/officeDocument/2006/relationships/slideLayout" Target="../slideLayouts/slideLayout7.xml"/><Relationship Id="rId5" Type="http://schemas.microsoft.com/office/2007/relationships/hdphoto" Target="../media/hdphoto17.wdp"/><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31.png"/><Relationship Id="rId1" Type="http://schemas.openxmlformats.org/officeDocument/2006/relationships/slideLayout" Target="../slideLayouts/slideLayout7.xml"/><Relationship Id="rId5" Type="http://schemas.microsoft.com/office/2007/relationships/hdphoto" Target="../media/hdphoto19.wdp"/><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34.png"/><Relationship Id="rId1" Type="http://schemas.openxmlformats.org/officeDocument/2006/relationships/slideLayout" Target="../slideLayouts/slideLayout7.xml"/><Relationship Id="rId5" Type="http://schemas.microsoft.com/office/2007/relationships/hdphoto" Target="../media/hdphoto22.wdp"/><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6.tiff"/><Relationship Id="rId2" Type="http://schemas.openxmlformats.org/officeDocument/2006/relationships/hyperlink" Target="http://www.sci.sdsu.edu/movies/actin_myosin_gif.html"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B7B17-325C-1F42-AB7D-2D3217397424}"/>
              </a:ext>
            </a:extLst>
          </p:cNvPr>
          <p:cNvSpPr>
            <a:spLocks noGrp="1"/>
          </p:cNvSpPr>
          <p:nvPr>
            <p:ph type="ctrTitle"/>
          </p:nvPr>
        </p:nvSpPr>
        <p:spPr/>
        <p:txBody>
          <a:bodyPr/>
          <a:lstStyle/>
          <a:p>
            <a:r>
              <a:rPr lang="fr-FR" dirty="0"/>
              <a:t>TP 10: Rôles de l’ATP dans la fibre musculaire</a:t>
            </a:r>
          </a:p>
        </p:txBody>
      </p:sp>
      <p:sp>
        <p:nvSpPr>
          <p:cNvPr id="3" name="Sous-titre 2">
            <a:extLst>
              <a:ext uri="{FF2B5EF4-FFF2-40B4-BE49-F238E27FC236}">
                <a16:creationId xmlns:a16="http://schemas.microsoft.com/office/drawing/2014/main" id="{65F955A2-6947-674A-BF00-6522C2835BC3}"/>
              </a:ext>
            </a:extLst>
          </p:cNvPr>
          <p:cNvSpPr>
            <a:spLocks noGrp="1"/>
          </p:cNvSpPr>
          <p:nvPr>
            <p:ph type="subTitle" idx="1"/>
          </p:nvPr>
        </p:nvSpPr>
        <p:spPr/>
        <p:txBody>
          <a:bodyPr/>
          <a:lstStyle/>
          <a:p>
            <a:r>
              <a:rPr lang="fr-FR" dirty="0"/>
              <a:t>ATP, fibre musculaire, myofilaments, myofibrilles, contraction, myosine, actine, sarcomère, dilacération d’un muscle</a:t>
            </a:r>
          </a:p>
        </p:txBody>
      </p:sp>
      <p:graphicFrame>
        <p:nvGraphicFramePr>
          <p:cNvPr id="4" name="Objet 3">
            <a:extLst>
              <a:ext uri="{FF2B5EF4-FFF2-40B4-BE49-F238E27FC236}">
                <a16:creationId xmlns:a16="http://schemas.microsoft.com/office/drawing/2014/main" id="{24681E82-BF0B-1040-9926-EFF6EA73B335}"/>
              </a:ext>
            </a:extLst>
          </p:cNvPr>
          <p:cNvGraphicFramePr>
            <a:graphicFrameLocks noChangeAspect="1"/>
          </p:cNvGraphicFramePr>
          <p:nvPr>
            <p:extLst>
              <p:ext uri="{D42A27DB-BD31-4B8C-83A1-F6EECF244321}">
                <p14:modId xmlns:p14="http://schemas.microsoft.com/office/powerpoint/2010/main" val="3400024408"/>
              </p:ext>
            </p:extLst>
          </p:nvPr>
        </p:nvGraphicFramePr>
        <p:xfrm>
          <a:off x="9802811" y="5478499"/>
          <a:ext cx="1298575" cy="1125726"/>
        </p:xfrm>
        <a:graphic>
          <a:graphicData uri="http://schemas.openxmlformats.org/presentationml/2006/ole">
            <mc:AlternateContent xmlns:mc="http://schemas.openxmlformats.org/markup-compatibility/2006">
              <mc:Choice xmlns:v="urn:schemas-microsoft-com:vml" Requires="v">
                <p:oleObj spid="_x0000_s8214" r:id="rId3" imgW="1752600" imgH="1409700" progId="PBrush">
                  <p:embed/>
                </p:oleObj>
              </mc:Choice>
              <mc:Fallback>
                <p:oleObj r:id="rId3" imgW="1752600" imgH="1409700" progId="PBrush">
                  <p:embed/>
                  <p:pic>
                    <p:nvPicPr>
                      <p:cNvPr id="4" name="Objet 3">
                        <a:extLst>
                          <a:ext uri="{FF2B5EF4-FFF2-40B4-BE49-F238E27FC236}">
                            <a16:creationId xmlns:a16="http://schemas.microsoft.com/office/drawing/2014/main" id="{95CD23BE-5853-A743-B80B-C9ADEC5573F8}"/>
                          </a:ext>
                        </a:extLst>
                      </p:cNvPr>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802811" y="5478499"/>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
        <p:nvSpPr>
          <p:cNvPr id="5" name="Espace réservé du numéro de diapositive 4">
            <a:extLst>
              <a:ext uri="{FF2B5EF4-FFF2-40B4-BE49-F238E27FC236}">
                <a16:creationId xmlns:a16="http://schemas.microsoft.com/office/drawing/2014/main" id="{096DAF86-5A8E-F84F-9768-34DB183AA7C9}"/>
              </a:ext>
            </a:extLst>
          </p:cNvPr>
          <p:cNvSpPr>
            <a:spLocks noGrp="1"/>
          </p:cNvSpPr>
          <p:nvPr>
            <p:ph type="sldNum" sz="quarter" idx="12"/>
          </p:nvPr>
        </p:nvSpPr>
        <p:spPr/>
        <p:txBody>
          <a:bodyPr/>
          <a:lstStyle/>
          <a:p>
            <a:fld id="{8DD88968-E54C-3A4D-B086-4A4F2B31C4CD}" type="slidenum">
              <a:rPr lang="fr-FR" smtClean="0"/>
              <a:t>1</a:t>
            </a:fld>
            <a:endParaRPr lang="fr-FR"/>
          </a:p>
        </p:txBody>
      </p:sp>
    </p:spTree>
    <p:extLst>
      <p:ext uri="{BB962C8B-B14F-4D97-AF65-F5344CB8AC3E}">
        <p14:creationId xmlns:p14="http://schemas.microsoft.com/office/powerpoint/2010/main" val="2693488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BCF54CE-607B-A744-B0D7-ED876356A25B}"/>
              </a:ext>
            </a:extLst>
          </p:cNvPr>
          <p:cNvSpPr>
            <a:spLocks noGrp="1"/>
          </p:cNvSpPr>
          <p:nvPr>
            <p:ph type="title"/>
          </p:nvPr>
        </p:nvSpPr>
        <p:spPr>
          <a:xfrm>
            <a:off x="180623" y="158045"/>
            <a:ext cx="8596668" cy="1320800"/>
          </a:xfrm>
        </p:spPr>
        <p:txBody>
          <a:bodyPr>
            <a:noAutofit/>
          </a:bodyPr>
          <a:lstStyle/>
          <a:p>
            <a:r>
              <a:rPr lang="fr-FR" altLang="fr-FR" sz="4400" dirty="0"/>
              <a:t>RAPPELS de 2</a:t>
            </a:r>
            <a:r>
              <a:rPr lang="fr-FR" altLang="fr-FR" sz="4400" baseline="30000" dirty="0"/>
              <a:t>nde</a:t>
            </a:r>
            <a:r>
              <a:rPr lang="fr-FR" altLang="fr-FR" sz="4400" dirty="0"/>
              <a:t> </a:t>
            </a:r>
            <a:br>
              <a:rPr lang="fr-FR" altLang="fr-FR" sz="4400" dirty="0"/>
            </a:br>
            <a:endParaRPr lang="fr-FR" sz="4400" dirty="0"/>
          </a:p>
        </p:txBody>
      </p:sp>
      <p:sp>
        <p:nvSpPr>
          <p:cNvPr id="5123" name="Sous-titre 2">
            <a:extLst>
              <a:ext uri="{FF2B5EF4-FFF2-40B4-BE49-F238E27FC236}">
                <a16:creationId xmlns:a16="http://schemas.microsoft.com/office/drawing/2014/main" id="{E7DAB46B-0FA7-204F-90BC-66AA75BE6B02}"/>
              </a:ext>
            </a:extLst>
          </p:cNvPr>
          <p:cNvSpPr>
            <a:spLocks noGrp="1"/>
          </p:cNvSpPr>
          <p:nvPr>
            <p:ph type="subTitle" idx="4294967295"/>
          </p:nvPr>
        </p:nvSpPr>
        <p:spPr>
          <a:xfrm>
            <a:off x="779023" y="5347624"/>
            <a:ext cx="10272799" cy="1752600"/>
          </a:xfrm>
        </p:spPr>
        <p:txBody>
          <a:bodyPr>
            <a:normAutofit/>
          </a:bodyPr>
          <a:lstStyle/>
          <a:p>
            <a:pPr marL="0" indent="0">
              <a:buNone/>
            </a:pPr>
            <a:r>
              <a:rPr lang="fr-FR" altLang="fr-FR" sz="3200" b="1" dirty="0"/>
              <a:t>Problème : Comment mettre en relation la structure du muscle à sa fonction, et ce à l’échelle cellulaire?</a:t>
            </a:r>
            <a:endParaRPr lang="fr-FR" altLang="fr-FR" sz="3200" dirty="0"/>
          </a:p>
        </p:txBody>
      </p:sp>
      <p:pic>
        <p:nvPicPr>
          <p:cNvPr id="5128" name="Picture 3">
            <a:extLst>
              <a:ext uri="{FF2B5EF4-FFF2-40B4-BE49-F238E27FC236}">
                <a16:creationId xmlns:a16="http://schemas.microsoft.com/office/drawing/2014/main" id="{4B190D27-439E-8B4F-A909-CB309C4A978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10896" y="1027906"/>
            <a:ext cx="6486171" cy="4281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Ellipse 11">
            <a:extLst>
              <a:ext uri="{FF2B5EF4-FFF2-40B4-BE49-F238E27FC236}">
                <a16:creationId xmlns:a16="http://schemas.microsoft.com/office/drawing/2014/main" id="{F9551A0D-24D6-0144-89C0-F41F3C11C454}"/>
              </a:ext>
            </a:extLst>
          </p:cNvPr>
          <p:cNvSpPr/>
          <p:nvPr/>
        </p:nvSpPr>
        <p:spPr>
          <a:xfrm>
            <a:off x="9604905" y="3898943"/>
            <a:ext cx="792162" cy="1584325"/>
          </a:xfrm>
          <a:prstGeom prst="ellipse">
            <a:avLst/>
          </a:prstGeom>
          <a:noFill/>
          <a:ln w="317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Espace réservé du numéro de diapositive 3">
            <a:extLst>
              <a:ext uri="{FF2B5EF4-FFF2-40B4-BE49-F238E27FC236}">
                <a16:creationId xmlns:a16="http://schemas.microsoft.com/office/drawing/2014/main" id="{EECBDC6F-DAC6-A242-A16C-13E0F94DD51F}"/>
              </a:ext>
            </a:extLst>
          </p:cNvPr>
          <p:cNvSpPr>
            <a:spLocks noGrp="1"/>
          </p:cNvSpPr>
          <p:nvPr>
            <p:ph type="sldNum" sz="quarter" idx="12"/>
          </p:nvPr>
        </p:nvSpPr>
        <p:spPr/>
        <p:txBody>
          <a:bodyPr/>
          <a:lstStyle/>
          <a:p>
            <a:fld id="{8DD88968-E54C-3A4D-B086-4A4F2B31C4CD}" type="slidenum">
              <a:rPr lang="fr-FR" smtClean="0"/>
              <a:t>2</a:t>
            </a:fld>
            <a:endParaRPr lang="fr-FR"/>
          </a:p>
        </p:txBody>
      </p:sp>
    </p:spTree>
    <p:extLst>
      <p:ext uri="{BB962C8B-B14F-4D97-AF65-F5344CB8AC3E}">
        <p14:creationId xmlns:p14="http://schemas.microsoft.com/office/powerpoint/2010/main" val="527324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F7AADA-5D46-1E4F-805F-A88CA8CDFEB4}"/>
              </a:ext>
            </a:extLst>
          </p:cNvPr>
          <p:cNvSpPr>
            <a:spLocks noGrp="1"/>
          </p:cNvSpPr>
          <p:nvPr>
            <p:ph type="title"/>
          </p:nvPr>
        </p:nvSpPr>
        <p:spPr>
          <a:xfrm>
            <a:off x="417866" y="117828"/>
            <a:ext cx="8362950" cy="1066800"/>
          </a:xfrm>
        </p:spPr>
        <p:txBody>
          <a:bodyPr>
            <a:normAutofit fontScale="90000"/>
          </a:bodyPr>
          <a:lstStyle/>
          <a:p>
            <a:pPr>
              <a:defRPr/>
            </a:pPr>
            <a:r>
              <a:rPr lang="fr-FR" dirty="0"/>
              <a:t>Observation au MO de cellules musculaires squelettiques</a:t>
            </a:r>
          </a:p>
        </p:txBody>
      </p:sp>
      <p:pic>
        <p:nvPicPr>
          <p:cNvPr id="6147" name="Picture 2">
            <a:extLst>
              <a:ext uri="{FF2B5EF4-FFF2-40B4-BE49-F238E27FC236}">
                <a16:creationId xmlns:a16="http://schemas.microsoft.com/office/drawing/2014/main" id="{503A2944-82D1-4A40-8206-43B9FEE4302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91307" y="1377246"/>
            <a:ext cx="4537075" cy="4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A0CFAD99-946A-F946-80AA-2CE5CA5CA50F}"/>
              </a:ext>
            </a:extLst>
          </p:cNvPr>
          <p:cNvSpPr/>
          <p:nvPr/>
        </p:nvSpPr>
        <p:spPr>
          <a:xfrm>
            <a:off x="5732993" y="1847499"/>
            <a:ext cx="4370563" cy="2862322"/>
          </a:xfrm>
          <a:prstGeom prst="rect">
            <a:avLst/>
          </a:prstGeom>
        </p:spPr>
        <p:txBody>
          <a:bodyPr wrap="square">
            <a:spAutoFit/>
          </a:bodyPr>
          <a:lstStyle/>
          <a:p>
            <a:pPr>
              <a:defRPr/>
            </a:pPr>
            <a:r>
              <a:rPr lang="fr-FR" dirty="0">
                <a:latin typeface="+mj-lt"/>
              </a:rPr>
              <a:t>Observation en microscopie photonique de cellules musculaires squelettiques de singe. On observe trois cellules musculaires striées transversalement. Les bandes sombres correspondent aux filaments épais. Au centre des bandes claires, on distingue une ligne plus sombre correspondant aux disques Z. Source </a:t>
            </a:r>
            <a:r>
              <a:rPr lang="fr-FR" dirty="0" err="1">
                <a:latin typeface="+mj-lt"/>
              </a:rPr>
              <a:t>Biodidac</a:t>
            </a:r>
            <a:r>
              <a:rPr lang="fr-FR" dirty="0">
                <a:latin typeface="+mj-lt"/>
              </a:rPr>
              <a:t> (http://biodidac.bio.uottawa.ca/)</a:t>
            </a:r>
          </a:p>
        </p:txBody>
      </p:sp>
      <p:sp>
        <p:nvSpPr>
          <p:cNvPr id="3" name="Espace réservé du numéro de diapositive 2">
            <a:extLst>
              <a:ext uri="{FF2B5EF4-FFF2-40B4-BE49-F238E27FC236}">
                <a16:creationId xmlns:a16="http://schemas.microsoft.com/office/drawing/2014/main" id="{288496F5-9B88-4849-9E92-DE8514659919}"/>
              </a:ext>
            </a:extLst>
          </p:cNvPr>
          <p:cNvSpPr>
            <a:spLocks noGrp="1"/>
          </p:cNvSpPr>
          <p:nvPr>
            <p:ph type="sldNum" sz="quarter" idx="12"/>
          </p:nvPr>
        </p:nvSpPr>
        <p:spPr/>
        <p:txBody>
          <a:bodyPr/>
          <a:lstStyle/>
          <a:p>
            <a:fld id="{8DD88968-E54C-3A4D-B086-4A4F2B31C4CD}" type="slidenum">
              <a:rPr lang="fr-FR" smtClean="0"/>
              <a:t>3</a:t>
            </a:fld>
            <a:endParaRPr lang="fr-FR"/>
          </a:p>
        </p:txBody>
      </p:sp>
    </p:spTree>
    <p:extLst>
      <p:ext uri="{BB962C8B-B14F-4D97-AF65-F5344CB8AC3E}">
        <p14:creationId xmlns:p14="http://schemas.microsoft.com/office/powerpoint/2010/main" val="891328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a:extLst>
              <a:ext uri="{FF2B5EF4-FFF2-40B4-BE49-F238E27FC236}">
                <a16:creationId xmlns:a16="http://schemas.microsoft.com/office/drawing/2014/main" id="{AFB6EAAE-CC42-E643-9250-0488185717FA}"/>
              </a:ext>
            </a:extLst>
          </p:cNvPr>
          <p:cNvSpPr>
            <a:spLocks noGrp="1"/>
          </p:cNvSpPr>
          <p:nvPr>
            <p:ph type="title"/>
          </p:nvPr>
        </p:nvSpPr>
        <p:spPr>
          <a:xfrm>
            <a:off x="361063" y="75075"/>
            <a:ext cx="8229600" cy="1066800"/>
          </a:xfrm>
        </p:spPr>
        <p:txBody>
          <a:bodyPr/>
          <a:lstStyle/>
          <a:p>
            <a:pPr eaLnBrk="1" hangingPunct="1"/>
            <a:r>
              <a:rPr lang="fr-FR" altLang="fr-FR" sz="2400" dirty="0"/>
              <a:t>Cellules musculaires striées squelettiques humaines au Microscope Electronique à Balayage (MEB)</a:t>
            </a:r>
          </a:p>
        </p:txBody>
      </p:sp>
      <p:pic>
        <p:nvPicPr>
          <p:cNvPr id="7171" name="Picture 2">
            <a:extLst>
              <a:ext uri="{FF2B5EF4-FFF2-40B4-BE49-F238E27FC236}">
                <a16:creationId xmlns:a16="http://schemas.microsoft.com/office/drawing/2014/main" id="{E4C1A025-0EE0-E244-87D3-D5D529C94EF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67696" y="921710"/>
            <a:ext cx="7052380" cy="5339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4">
            <a:extLst>
              <a:ext uri="{FF2B5EF4-FFF2-40B4-BE49-F238E27FC236}">
                <a16:creationId xmlns:a16="http://schemas.microsoft.com/office/drawing/2014/main" id="{C000CA3E-6865-C341-8FD4-FDBDB9D6B95C}"/>
              </a:ext>
            </a:extLst>
          </p:cNvPr>
          <p:cNvSpPr>
            <a:spLocks noChangeArrowheads="1"/>
          </p:cNvSpPr>
          <p:nvPr/>
        </p:nvSpPr>
        <p:spPr bwMode="auto">
          <a:xfrm>
            <a:off x="6383339" y="6237289"/>
            <a:ext cx="36734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9C007F"/>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9C007F"/>
              </a:buClr>
              <a:buFont typeface="Georgia" panose="02040502050405020303" pitchFamily="18" charset="0"/>
              <a:buChar char="▫"/>
              <a:defRPr sz="2000">
                <a:solidFill>
                  <a:srgbClr val="9C007F"/>
                </a:solidFill>
                <a:latin typeface="Georgia" panose="02040502050405020303" pitchFamily="18" charset="0"/>
              </a:defRPr>
            </a:lvl5pPr>
            <a:lvl6pPr marL="2514600" indent="-228600" eaLnBrk="0" fontAlgn="base" hangingPunct="0">
              <a:spcBef>
                <a:spcPts val="300"/>
              </a:spcBef>
              <a:spcAft>
                <a:spcPct val="0"/>
              </a:spcAft>
              <a:buClr>
                <a:srgbClr val="9C007F"/>
              </a:buClr>
              <a:buFont typeface="Georgia" panose="02040502050405020303" pitchFamily="18" charset="0"/>
              <a:buChar char="▫"/>
              <a:defRPr sz="2000">
                <a:solidFill>
                  <a:srgbClr val="9C007F"/>
                </a:solidFill>
                <a:latin typeface="Georgia" panose="02040502050405020303" pitchFamily="18" charset="0"/>
              </a:defRPr>
            </a:lvl6pPr>
            <a:lvl7pPr marL="2971800" indent="-228600" eaLnBrk="0" fontAlgn="base" hangingPunct="0">
              <a:spcBef>
                <a:spcPts val="300"/>
              </a:spcBef>
              <a:spcAft>
                <a:spcPct val="0"/>
              </a:spcAft>
              <a:buClr>
                <a:srgbClr val="9C007F"/>
              </a:buClr>
              <a:buFont typeface="Georgia" panose="02040502050405020303" pitchFamily="18" charset="0"/>
              <a:buChar char="▫"/>
              <a:defRPr sz="2000">
                <a:solidFill>
                  <a:srgbClr val="9C007F"/>
                </a:solidFill>
                <a:latin typeface="Georgia" panose="02040502050405020303" pitchFamily="18" charset="0"/>
              </a:defRPr>
            </a:lvl7pPr>
            <a:lvl8pPr marL="3429000" indent="-228600" eaLnBrk="0" fontAlgn="base" hangingPunct="0">
              <a:spcBef>
                <a:spcPts val="300"/>
              </a:spcBef>
              <a:spcAft>
                <a:spcPct val="0"/>
              </a:spcAft>
              <a:buClr>
                <a:srgbClr val="9C007F"/>
              </a:buClr>
              <a:buFont typeface="Georgia" panose="02040502050405020303" pitchFamily="18" charset="0"/>
              <a:buChar char="▫"/>
              <a:defRPr sz="2000">
                <a:solidFill>
                  <a:srgbClr val="9C007F"/>
                </a:solidFill>
                <a:latin typeface="Georgia" panose="02040502050405020303" pitchFamily="18" charset="0"/>
              </a:defRPr>
            </a:lvl8pPr>
            <a:lvl9pPr marL="3886200" indent="-228600" eaLnBrk="0" fontAlgn="base" hangingPunct="0">
              <a:spcBef>
                <a:spcPts val="300"/>
              </a:spcBef>
              <a:spcAft>
                <a:spcPct val="0"/>
              </a:spcAft>
              <a:buClr>
                <a:srgbClr val="9C007F"/>
              </a:buClr>
              <a:buFont typeface="Georgia" panose="02040502050405020303" pitchFamily="18" charset="0"/>
              <a:buChar char="▫"/>
              <a:defRPr sz="2000">
                <a:solidFill>
                  <a:srgbClr val="9C007F"/>
                </a:solidFill>
                <a:latin typeface="Georgia" panose="02040502050405020303" pitchFamily="18" charset="0"/>
              </a:defRPr>
            </a:lvl9pPr>
          </a:lstStyle>
          <a:p>
            <a:pPr eaLnBrk="1" hangingPunct="1">
              <a:spcBef>
                <a:spcPct val="0"/>
              </a:spcBef>
              <a:buClrTx/>
              <a:buFontTx/>
              <a:buNone/>
            </a:pPr>
            <a:r>
              <a:rPr lang="fr-FR" altLang="fr-FR" sz="1100" i="1"/>
              <a:t>www.bioch-et-cie.azerttyu.net/docsenligne/cell.pps</a:t>
            </a:r>
            <a:endParaRPr lang="fr-FR" altLang="fr-FR" sz="1100"/>
          </a:p>
        </p:txBody>
      </p:sp>
      <p:sp>
        <p:nvSpPr>
          <p:cNvPr id="2" name="Espace réservé du numéro de diapositive 1">
            <a:extLst>
              <a:ext uri="{FF2B5EF4-FFF2-40B4-BE49-F238E27FC236}">
                <a16:creationId xmlns:a16="http://schemas.microsoft.com/office/drawing/2014/main" id="{71347DB1-7AD7-A44B-A46B-A6BAFC039B36}"/>
              </a:ext>
            </a:extLst>
          </p:cNvPr>
          <p:cNvSpPr>
            <a:spLocks noGrp="1"/>
          </p:cNvSpPr>
          <p:nvPr>
            <p:ph type="sldNum" sz="quarter" idx="12"/>
          </p:nvPr>
        </p:nvSpPr>
        <p:spPr/>
        <p:txBody>
          <a:bodyPr/>
          <a:lstStyle/>
          <a:p>
            <a:fld id="{8DD88968-E54C-3A4D-B086-4A4F2B31C4CD}" type="slidenum">
              <a:rPr lang="fr-FR" smtClean="0"/>
              <a:t>4</a:t>
            </a:fld>
            <a:endParaRPr lang="fr-FR"/>
          </a:p>
        </p:txBody>
      </p:sp>
    </p:spTree>
    <p:extLst>
      <p:ext uri="{BB962C8B-B14F-4D97-AF65-F5344CB8AC3E}">
        <p14:creationId xmlns:p14="http://schemas.microsoft.com/office/powerpoint/2010/main" val="3527194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a:extLst>
              <a:ext uri="{FF2B5EF4-FFF2-40B4-BE49-F238E27FC236}">
                <a16:creationId xmlns:a16="http://schemas.microsoft.com/office/drawing/2014/main" id="{06A4FFA2-26A0-B545-8C4D-BD8C739B6DB2}"/>
              </a:ext>
            </a:extLst>
          </p:cNvPr>
          <p:cNvSpPr>
            <a:spLocks noGrp="1"/>
          </p:cNvSpPr>
          <p:nvPr>
            <p:ph type="title"/>
          </p:nvPr>
        </p:nvSpPr>
        <p:spPr>
          <a:xfrm>
            <a:off x="485244" y="181857"/>
            <a:ext cx="8447088" cy="1066800"/>
          </a:xfrm>
        </p:spPr>
        <p:txBody>
          <a:bodyPr>
            <a:normAutofit fontScale="90000"/>
          </a:bodyPr>
          <a:lstStyle/>
          <a:p>
            <a:pPr eaLnBrk="1" hangingPunct="1"/>
            <a:r>
              <a:rPr lang="fr-FR" altLang="fr-FR" sz="2400" dirty="0"/>
              <a:t>Cellules musculaires striées squelettiques, coloration au bleu de méthylène et observation au microscope optique (X600)</a:t>
            </a:r>
          </a:p>
        </p:txBody>
      </p:sp>
      <p:pic>
        <p:nvPicPr>
          <p:cNvPr id="8195" name="Picture 2">
            <a:extLst>
              <a:ext uri="{FF2B5EF4-FFF2-40B4-BE49-F238E27FC236}">
                <a16:creationId xmlns:a16="http://schemas.microsoft.com/office/drawing/2014/main" id="{60457C12-1F8D-7B4F-88C5-4157CF3E21B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2309" y="1062058"/>
            <a:ext cx="7293513" cy="557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952A8F4B-3C01-9D42-BD1C-9C81720AF7C0}"/>
              </a:ext>
            </a:extLst>
          </p:cNvPr>
          <p:cNvSpPr>
            <a:spLocks noGrp="1"/>
          </p:cNvSpPr>
          <p:nvPr>
            <p:ph type="sldNum" sz="quarter" idx="12"/>
          </p:nvPr>
        </p:nvSpPr>
        <p:spPr/>
        <p:txBody>
          <a:bodyPr/>
          <a:lstStyle/>
          <a:p>
            <a:fld id="{8DD88968-E54C-3A4D-B086-4A4F2B31C4CD}" type="slidenum">
              <a:rPr lang="fr-FR" smtClean="0"/>
              <a:t>5</a:t>
            </a:fld>
            <a:endParaRPr lang="fr-FR"/>
          </a:p>
        </p:txBody>
      </p:sp>
    </p:spTree>
    <p:extLst>
      <p:ext uri="{BB962C8B-B14F-4D97-AF65-F5344CB8AC3E}">
        <p14:creationId xmlns:p14="http://schemas.microsoft.com/office/powerpoint/2010/main" val="757835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2A4D86-ECED-5A48-AFF2-55219337B123}"/>
              </a:ext>
            </a:extLst>
          </p:cNvPr>
          <p:cNvSpPr>
            <a:spLocks noGrp="1"/>
          </p:cNvSpPr>
          <p:nvPr>
            <p:ph type="title"/>
          </p:nvPr>
        </p:nvSpPr>
        <p:spPr>
          <a:xfrm>
            <a:off x="1992313" y="620713"/>
            <a:ext cx="8229600" cy="436562"/>
          </a:xfrm>
        </p:spPr>
        <p:txBody>
          <a:bodyPr>
            <a:normAutofit fontScale="90000"/>
          </a:bodyPr>
          <a:lstStyle/>
          <a:p>
            <a:pPr>
              <a:defRPr/>
            </a:pPr>
            <a:r>
              <a:rPr lang="fr-FR" dirty="0"/>
              <a:t>Bilan:</a:t>
            </a:r>
          </a:p>
        </p:txBody>
      </p:sp>
      <p:sp>
        <p:nvSpPr>
          <p:cNvPr id="3" name="Espace réservé du contenu 2">
            <a:extLst>
              <a:ext uri="{FF2B5EF4-FFF2-40B4-BE49-F238E27FC236}">
                <a16:creationId xmlns:a16="http://schemas.microsoft.com/office/drawing/2014/main" id="{05F11FA8-8F15-2C49-9F97-F6C8E9876865}"/>
              </a:ext>
            </a:extLst>
          </p:cNvPr>
          <p:cNvSpPr>
            <a:spLocks noGrp="1"/>
          </p:cNvSpPr>
          <p:nvPr>
            <p:ph idx="1"/>
          </p:nvPr>
        </p:nvSpPr>
        <p:spPr>
          <a:xfrm>
            <a:off x="1919288" y="1196975"/>
            <a:ext cx="8229600" cy="5327650"/>
          </a:xfrm>
        </p:spPr>
        <p:txBody>
          <a:bodyPr>
            <a:normAutofit fontScale="92500" lnSpcReduction="20000"/>
          </a:bodyPr>
          <a:lstStyle/>
          <a:p>
            <a:pPr marL="365760" indent="-256032">
              <a:buClr>
                <a:schemeClr val="accent3"/>
              </a:buClr>
              <a:buFont typeface="Georgia"/>
              <a:buChar char="•"/>
              <a:defRPr/>
            </a:pPr>
            <a:r>
              <a:rPr lang="fr-FR" sz="2400" b="1" dirty="0">
                <a:latin typeface="+mj-lt"/>
              </a:rPr>
              <a:t>On constate </a:t>
            </a:r>
            <a:r>
              <a:rPr lang="fr-FR" sz="2400" dirty="0">
                <a:latin typeface="+mj-lt"/>
              </a:rPr>
              <a:t>une cellule très allongée. Or </a:t>
            </a:r>
            <a:r>
              <a:rPr lang="fr-FR" sz="2400" b="1" dirty="0">
                <a:latin typeface="+mj-lt"/>
              </a:rPr>
              <a:t>on sait </a:t>
            </a:r>
            <a:r>
              <a:rPr lang="fr-FR" sz="2400" dirty="0">
                <a:latin typeface="+mj-lt"/>
              </a:rPr>
              <a:t>que le muscle est un organe long qui relie deux os. </a:t>
            </a:r>
            <a:r>
              <a:rPr lang="fr-FR" sz="2400" b="1" dirty="0">
                <a:latin typeface="+mj-lt"/>
              </a:rPr>
              <a:t>On en déduit </a:t>
            </a:r>
            <a:r>
              <a:rPr lang="fr-FR" sz="2400" dirty="0">
                <a:latin typeface="+mj-lt"/>
              </a:rPr>
              <a:t>que cette structure cellulaire très allongée est donc adaptée à sa fonction de liaison au squelette.</a:t>
            </a:r>
          </a:p>
          <a:p>
            <a:pPr marL="365760" indent="-256032">
              <a:buClr>
                <a:schemeClr val="accent3"/>
              </a:buClr>
              <a:buFont typeface="Georgia"/>
              <a:buChar char="•"/>
              <a:defRPr/>
            </a:pPr>
            <a:r>
              <a:rPr lang="fr-FR" sz="2400" b="1" dirty="0">
                <a:latin typeface="+mj-lt"/>
              </a:rPr>
              <a:t>On constate </a:t>
            </a:r>
            <a:r>
              <a:rPr lang="fr-FR" sz="2400" dirty="0">
                <a:latin typeface="+mj-lt"/>
              </a:rPr>
              <a:t>que le cytoplasme est strié (bandes parallèles à l’allongement de la fibre mais aussi perpendiculaires). </a:t>
            </a:r>
            <a:r>
              <a:rPr lang="fr-FR" sz="2400" b="1" dirty="0">
                <a:latin typeface="+mj-lt"/>
              </a:rPr>
              <a:t>Or on sait </a:t>
            </a:r>
            <a:r>
              <a:rPr lang="fr-FR" sz="2400" dirty="0">
                <a:latin typeface="+mj-lt"/>
              </a:rPr>
              <a:t>qu’un muscle a la capacité de se contracter et ainsi voir sa longueur diminuer et son diamètre augmenter. </a:t>
            </a:r>
            <a:r>
              <a:rPr lang="fr-FR" sz="2400" b="1" dirty="0">
                <a:latin typeface="+mj-lt"/>
              </a:rPr>
              <a:t>On en déduit</a:t>
            </a:r>
            <a:r>
              <a:rPr lang="fr-FR" sz="2400" dirty="0">
                <a:latin typeface="+mj-lt"/>
              </a:rPr>
              <a:t> que cette double striation dans la cellule permet au muscle de se contracter (de manière réversible).</a:t>
            </a:r>
          </a:p>
          <a:p>
            <a:pPr marL="365760" indent="-256032">
              <a:buClr>
                <a:schemeClr val="accent3"/>
              </a:buClr>
              <a:buFont typeface="Georgia"/>
              <a:buChar char="•"/>
              <a:defRPr/>
            </a:pPr>
            <a:r>
              <a:rPr lang="fr-FR" sz="2400" b="1" dirty="0">
                <a:latin typeface="+mj-lt"/>
              </a:rPr>
              <a:t>On constate </a:t>
            </a:r>
            <a:r>
              <a:rPr lang="fr-FR" sz="2400" dirty="0">
                <a:latin typeface="+mj-lt"/>
              </a:rPr>
              <a:t>plusieurs noyaux dans une même cellule (=fibre) musculaire. </a:t>
            </a:r>
            <a:r>
              <a:rPr lang="fr-FR" sz="2400" b="1" dirty="0">
                <a:latin typeface="+mj-lt"/>
              </a:rPr>
              <a:t>Or on sait </a:t>
            </a:r>
            <a:r>
              <a:rPr lang="fr-FR" sz="2400" dirty="0">
                <a:latin typeface="+mj-lt"/>
              </a:rPr>
              <a:t>que le muscle est le siège d’un métabolisme respiratoire et/ou fermentaire intense, et que ce métabolisme est codé par des gènes. </a:t>
            </a:r>
            <a:r>
              <a:rPr lang="fr-FR" sz="2400" b="1" dirty="0">
                <a:latin typeface="+mj-lt"/>
              </a:rPr>
              <a:t>On en déduit </a:t>
            </a:r>
            <a:r>
              <a:rPr lang="fr-FR" sz="2400" dirty="0">
                <a:latin typeface="+mj-lt"/>
              </a:rPr>
              <a:t>que cette pluri nucléation des cellules musculaires est une adaptation à leur fort métabolisme lié à leur capacité de se contracter et de se relâcher ce qui nécessite beaucoup d’énergie.</a:t>
            </a:r>
          </a:p>
        </p:txBody>
      </p:sp>
      <p:sp>
        <p:nvSpPr>
          <p:cNvPr id="4" name="Espace réservé du numéro de diapositive 3">
            <a:extLst>
              <a:ext uri="{FF2B5EF4-FFF2-40B4-BE49-F238E27FC236}">
                <a16:creationId xmlns:a16="http://schemas.microsoft.com/office/drawing/2014/main" id="{728F7D11-FC13-924F-B6CB-1BF133D53C2A}"/>
              </a:ext>
            </a:extLst>
          </p:cNvPr>
          <p:cNvSpPr>
            <a:spLocks noGrp="1"/>
          </p:cNvSpPr>
          <p:nvPr>
            <p:ph type="sldNum" sz="quarter" idx="12"/>
          </p:nvPr>
        </p:nvSpPr>
        <p:spPr/>
        <p:txBody>
          <a:bodyPr/>
          <a:lstStyle/>
          <a:p>
            <a:fld id="{8DD88968-E54C-3A4D-B086-4A4F2B31C4CD}" type="slidenum">
              <a:rPr lang="fr-FR" smtClean="0"/>
              <a:t>6</a:t>
            </a:fld>
            <a:endParaRPr lang="fr-FR"/>
          </a:p>
        </p:txBody>
      </p:sp>
    </p:spTree>
    <p:extLst>
      <p:ext uri="{BB962C8B-B14F-4D97-AF65-F5344CB8AC3E}">
        <p14:creationId xmlns:p14="http://schemas.microsoft.com/office/powerpoint/2010/main" val="262972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E3E901-D365-AC43-894A-5B18E7D22CFF}"/>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25C7708D-93FD-2840-B62F-D9CF94DAE63F}"/>
              </a:ext>
            </a:extLst>
          </p:cNvPr>
          <p:cNvSpPr>
            <a:spLocks noGrp="1"/>
          </p:cNvSpPr>
          <p:nvPr>
            <p:ph type="sldNum" sz="quarter" idx="12"/>
          </p:nvPr>
        </p:nvSpPr>
        <p:spPr/>
        <p:txBody>
          <a:bodyPr/>
          <a:lstStyle/>
          <a:p>
            <a:fld id="{8DD88968-E54C-3A4D-B086-4A4F2B31C4CD}" type="slidenum">
              <a:rPr lang="fr-FR" smtClean="0"/>
              <a:t>7</a:t>
            </a:fld>
            <a:endParaRPr lang="fr-FR"/>
          </a:p>
        </p:txBody>
      </p:sp>
      <p:pic>
        <p:nvPicPr>
          <p:cNvPr id="6" name="Image 5">
            <a:extLst>
              <a:ext uri="{FF2B5EF4-FFF2-40B4-BE49-F238E27FC236}">
                <a16:creationId xmlns:a16="http://schemas.microsoft.com/office/drawing/2014/main" id="{40CDD48A-710D-414D-9C48-6509ED70256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15000" contrast="33000"/>
                    </a14:imgEffect>
                  </a14:imgLayer>
                </a14:imgProps>
              </a:ext>
              <a:ext uri="{28A0092B-C50C-407E-A947-70E740481C1C}">
                <a14:useLocalDpi xmlns:a14="http://schemas.microsoft.com/office/drawing/2010/main"/>
              </a:ext>
            </a:extLst>
          </a:blip>
          <a:srcRect/>
          <a:stretch/>
        </p:blipFill>
        <p:spPr>
          <a:xfrm>
            <a:off x="1104016" y="188156"/>
            <a:ext cx="8897235" cy="6448770"/>
          </a:xfrm>
          <a:prstGeom prst="rect">
            <a:avLst/>
          </a:prstGeom>
        </p:spPr>
      </p:pic>
      <p:sp>
        <p:nvSpPr>
          <p:cNvPr id="3" name="ZoneTexte 2">
            <a:extLst>
              <a:ext uri="{FF2B5EF4-FFF2-40B4-BE49-F238E27FC236}">
                <a16:creationId xmlns:a16="http://schemas.microsoft.com/office/drawing/2014/main" id="{E4FF082F-46E4-C54F-BB95-98AF1E0B0034}"/>
              </a:ext>
            </a:extLst>
          </p:cNvPr>
          <p:cNvSpPr txBox="1"/>
          <p:nvPr/>
        </p:nvSpPr>
        <p:spPr>
          <a:xfrm>
            <a:off x="8240849" y="6621341"/>
            <a:ext cx="2066306" cy="261610"/>
          </a:xfrm>
          <a:prstGeom prst="rect">
            <a:avLst/>
          </a:prstGeom>
          <a:noFill/>
        </p:spPr>
        <p:txBody>
          <a:bodyPr wrap="square" rtlCol="0">
            <a:spAutoFit/>
          </a:bodyPr>
          <a:lstStyle/>
          <a:p>
            <a:r>
              <a:rPr lang="fr-FR" sz="1100" i="1" dirty="0"/>
              <a:t>Bordas Spé SVT p. 57</a:t>
            </a:r>
          </a:p>
        </p:txBody>
      </p:sp>
    </p:spTree>
    <p:extLst>
      <p:ext uri="{BB962C8B-B14F-4D97-AF65-F5344CB8AC3E}">
        <p14:creationId xmlns:p14="http://schemas.microsoft.com/office/powerpoint/2010/main" val="325766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7508AC34-AB26-C747-BA66-C7C230005084}"/>
              </a:ext>
            </a:extLst>
          </p:cNvPr>
          <p:cNvSpPr>
            <a:spLocks noGrp="1"/>
          </p:cNvSpPr>
          <p:nvPr>
            <p:ph type="sldNum" sz="quarter" idx="12"/>
          </p:nvPr>
        </p:nvSpPr>
        <p:spPr/>
        <p:txBody>
          <a:bodyPr/>
          <a:lstStyle/>
          <a:p>
            <a:fld id="{8DD88968-E54C-3A4D-B086-4A4F2B31C4CD}" type="slidenum">
              <a:rPr lang="fr-FR" smtClean="0"/>
              <a:t>8</a:t>
            </a:fld>
            <a:endParaRPr lang="fr-FR"/>
          </a:p>
        </p:txBody>
      </p:sp>
      <p:pic>
        <p:nvPicPr>
          <p:cNvPr id="6" name="Image 5">
            <a:extLst>
              <a:ext uri="{FF2B5EF4-FFF2-40B4-BE49-F238E27FC236}">
                <a16:creationId xmlns:a16="http://schemas.microsoft.com/office/drawing/2014/main" id="{EB0A7A20-2B03-3244-9CC6-402A0ECC6779}"/>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5000" contrast="20000"/>
                    </a14:imgEffect>
                  </a14:imgLayer>
                </a14:imgProps>
              </a:ext>
              <a:ext uri="{28A0092B-C50C-407E-A947-70E740481C1C}">
                <a14:useLocalDpi xmlns:a14="http://schemas.microsoft.com/office/drawing/2010/main"/>
              </a:ext>
            </a:extLst>
          </a:blip>
          <a:srcRect l="-1" t="-1522"/>
          <a:stretch/>
        </p:blipFill>
        <p:spPr>
          <a:xfrm rot="5400000">
            <a:off x="-154782" y="755781"/>
            <a:ext cx="6157913" cy="5143500"/>
          </a:xfrm>
          <a:prstGeom prst="rect">
            <a:avLst/>
          </a:prstGeom>
        </p:spPr>
      </p:pic>
      <p:pic>
        <p:nvPicPr>
          <p:cNvPr id="8" name="Image 7">
            <a:extLst>
              <a:ext uri="{FF2B5EF4-FFF2-40B4-BE49-F238E27FC236}">
                <a16:creationId xmlns:a16="http://schemas.microsoft.com/office/drawing/2014/main" id="{AFE4F296-5EE5-174E-BF46-79E5BBAC7470}"/>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6000" contrast="20000"/>
                    </a14:imgEffect>
                  </a14:imgLayer>
                </a14:imgProps>
              </a:ext>
              <a:ext uri="{28A0092B-C50C-407E-A947-70E740481C1C}">
                <a14:useLocalDpi xmlns:a14="http://schemas.microsoft.com/office/drawing/2010/main"/>
              </a:ext>
            </a:extLst>
          </a:blip>
          <a:srcRect/>
          <a:stretch/>
        </p:blipFill>
        <p:spPr>
          <a:xfrm rot="5400000">
            <a:off x="5548180" y="913735"/>
            <a:ext cx="5867665" cy="5000625"/>
          </a:xfrm>
          <a:prstGeom prst="rect">
            <a:avLst/>
          </a:prstGeom>
        </p:spPr>
      </p:pic>
      <p:sp>
        <p:nvSpPr>
          <p:cNvPr id="5" name="ZoneTexte 4">
            <a:extLst>
              <a:ext uri="{FF2B5EF4-FFF2-40B4-BE49-F238E27FC236}">
                <a16:creationId xmlns:a16="http://schemas.microsoft.com/office/drawing/2014/main" id="{83CCA736-AF06-D344-BB42-5A525CBB5F15}"/>
              </a:ext>
            </a:extLst>
          </p:cNvPr>
          <p:cNvSpPr txBox="1"/>
          <p:nvPr/>
        </p:nvSpPr>
        <p:spPr>
          <a:xfrm>
            <a:off x="8240849" y="6621341"/>
            <a:ext cx="2066306" cy="261610"/>
          </a:xfrm>
          <a:prstGeom prst="rect">
            <a:avLst/>
          </a:prstGeom>
          <a:noFill/>
        </p:spPr>
        <p:txBody>
          <a:bodyPr wrap="square" rtlCol="0">
            <a:spAutoFit/>
          </a:bodyPr>
          <a:lstStyle/>
          <a:p>
            <a:r>
              <a:rPr lang="fr-FR" sz="1100" i="1" dirty="0"/>
              <a:t>Bordas Spé SVT p. 57</a:t>
            </a:r>
          </a:p>
        </p:txBody>
      </p:sp>
    </p:spTree>
    <p:extLst>
      <p:ext uri="{BB962C8B-B14F-4D97-AF65-F5344CB8AC3E}">
        <p14:creationId xmlns:p14="http://schemas.microsoft.com/office/powerpoint/2010/main" val="3770534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97673A-34E6-634B-AFA0-B97ACDFBB416}"/>
              </a:ext>
            </a:extLst>
          </p:cNvPr>
          <p:cNvSpPr>
            <a:spLocks noGrp="1"/>
          </p:cNvSpPr>
          <p:nvPr>
            <p:ph type="title"/>
          </p:nvPr>
        </p:nvSpPr>
        <p:spPr>
          <a:xfrm>
            <a:off x="242094" y="142170"/>
            <a:ext cx="8596668" cy="1320800"/>
          </a:xfrm>
        </p:spPr>
        <p:txBody>
          <a:bodyPr/>
          <a:lstStyle/>
          <a:p>
            <a:r>
              <a:rPr lang="fr-FR" dirty="0"/>
              <a:t>Mise en situation…</a:t>
            </a:r>
          </a:p>
        </p:txBody>
      </p:sp>
      <p:sp>
        <p:nvSpPr>
          <p:cNvPr id="4" name="Espace réservé du numéro de diapositive 3">
            <a:extLst>
              <a:ext uri="{FF2B5EF4-FFF2-40B4-BE49-F238E27FC236}">
                <a16:creationId xmlns:a16="http://schemas.microsoft.com/office/drawing/2014/main" id="{533FB22D-5BD1-E043-A118-57622613FDF8}"/>
              </a:ext>
            </a:extLst>
          </p:cNvPr>
          <p:cNvSpPr>
            <a:spLocks noGrp="1"/>
          </p:cNvSpPr>
          <p:nvPr>
            <p:ph type="sldNum" sz="quarter" idx="12"/>
          </p:nvPr>
        </p:nvSpPr>
        <p:spPr/>
        <p:txBody>
          <a:bodyPr/>
          <a:lstStyle/>
          <a:p>
            <a:fld id="{8DD88968-E54C-3A4D-B086-4A4F2B31C4CD}" type="slidenum">
              <a:rPr lang="fr-FR" smtClean="0"/>
              <a:t>9</a:t>
            </a:fld>
            <a:endParaRPr lang="fr-FR"/>
          </a:p>
        </p:txBody>
      </p:sp>
      <p:pic>
        <p:nvPicPr>
          <p:cNvPr id="5" name="Image 4">
            <a:extLst>
              <a:ext uri="{FF2B5EF4-FFF2-40B4-BE49-F238E27FC236}">
                <a16:creationId xmlns:a16="http://schemas.microsoft.com/office/drawing/2014/main" id="{CCD429A9-8DD8-8C45-BA7A-D8D762C26E02}"/>
              </a:ext>
            </a:extLst>
          </p:cNvPr>
          <p:cNvPicPr>
            <a:picLocks noChangeAspect="1"/>
          </p:cNvPicPr>
          <p:nvPr/>
        </p:nvPicPr>
        <p:blipFill>
          <a:blip r:embed="rId2"/>
          <a:stretch>
            <a:fillRect/>
          </a:stretch>
        </p:blipFill>
        <p:spPr>
          <a:xfrm>
            <a:off x="1521358" y="994803"/>
            <a:ext cx="7752644" cy="4371726"/>
          </a:xfrm>
          <a:prstGeom prst="rect">
            <a:avLst/>
          </a:prstGeom>
        </p:spPr>
      </p:pic>
      <p:sp>
        <p:nvSpPr>
          <p:cNvPr id="6" name="Rectangle 5">
            <a:extLst>
              <a:ext uri="{FF2B5EF4-FFF2-40B4-BE49-F238E27FC236}">
                <a16:creationId xmlns:a16="http://schemas.microsoft.com/office/drawing/2014/main" id="{C7920C54-B30C-1D46-8487-32523224A4FF}"/>
              </a:ext>
            </a:extLst>
          </p:cNvPr>
          <p:cNvSpPr/>
          <p:nvPr/>
        </p:nvSpPr>
        <p:spPr>
          <a:xfrm>
            <a:off x="348722" y="5572831"/>
            <a:ext cx="9038166" cy="830997"/>
          </a:xfrm>
          <a:prstGeom prst="rect">
            <a:avLst/>
          </a:prstGeom>
        </p:spPr>
        <p:txBody>
          <a:bodyPr wrap="square">
            <a:spAutoFit/>
          </a:bodyPr>
          <a:lstStyle/>
          <a:p>
            <a:pPr algn="just">
              <a:spcAft>
                <a:spcPts val="0"/>
              </a:spcAft>
            </a:pPr>
            <a:r>
              <a:rPr lang="fr-FR" sz="2400" b="1" dirty="0">
                <a:latin typeface="Arial" panose="020B0604020202020204" pitchFamily="34" charset="0"/>
                <a:ea typeface="Calibri" panose="020F0502020204030204" pitchFamily="34" charset="0"/>
              </a:rPr>
              <a:t>On cherche à caractériser les propriétés contractiles du muscle en lien avec la molécule d’ATP.</a:t>
            </a:r>
            <a:endParaRPr lang="fr-FR" sz="2400" dirty="0">
              <a:latin typeface="Calibri" panose="020F0502020204030204" pitchFamily="34" charset="0"/>
              <a:ea typeface="Calibri" panose="020F0502020204030204" pitchFamily="34" charset="0"/>
            </a:endParaRPr>
          </a:p>
        </p:txBody>
      </p:sp>
      <p:pic>
        <p:nvPicPr>
          <p:cNvPr id="9218" name="Picture 2" descr="Résultat de recherche d'images pour &quot;clipart bonhomme muscle&quot;">
            <a:extLst>
              <a:ext uri="{FF2B5EF4-FFF2-40B4-BE49-F238E27FC236}">
                <a16:creationId xmlns:a16="http://schemas.microsoft.com/office/drawing/2014/main" id="{585A0D97-F3C7-1A4E-808C-737BA3BDA8B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875322" y="142170"/>
            <a:ext cx="2125188" cy="2125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7798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7FFBC0A3-25E7-7942-BBEB-8B954D6D6EA0}"/>
              </a:ext>
            </a:extLst>
          </p:cNvPr>
          <p:cNvSpPr>
            <a:spLocks noGrp="1"/>
          </p:cNvSpPr>
          <p:nvPr>
            <p:ph type="sldNum" sz="quarter" idx="12"/>
          </p:nvPr>
        </p:nvSpPr>
        <p:spPr/>
        <p:txBody>
          <a:bodyPr/>
          <a:lstStyle/>
          <a:p>
            <a:fld id="{8DD88968-E54C-3A4D-B086-4A4F2B31C4CD}" type="slidenum">
              <a:rPr lang="fr-FR" smtClean="0"/>
              <a:t>10</a:t>
            </a:fld>
            <a:endParaRPr lang="fr-FR"/>
          </a:p>
        </p:txBody>
      </p:sp>
      <p:sp>
        <p:nvSpPr>
          <p:cNvPr id="5" name="Zone de texte 9">
            <a:extLst>
              <a:ext uri="{FF2B5EF4-FFF2-40B4-BE49-F238E27FC236}">
                <a16:creationId xmlns:a16="http://schemas.microsoft.com/office/drawing/2014/main" id="{11499DCE-B898-FC46-80AF-68C10991195A}"/>
              </a:ext>
            </a:extLst>
          </p:cNvPr>
          <p:cNvSpPr txBox="1"/>
          <p:nvPr/>
        </p:nvSpPr>
        <p:spPr>
          <a:xfrm>
            <a:off x="280033" y="303212"/>
            <a:ext cx="5849303" cy="18256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l">
              <a:spcBef>
                <a:spcPts val="1400"/>
              </a:spcBef>
              <a:spcAft>
                <a:spcPts val="0"/>
              </a:spcAft>
            </a:pPr>
            <a:r>
              <a:rPr lang="fr-FR" sz="2400" b="1" u="sng" dirty="0">
                <a:effectLst/>
                <a:latin typeface="Calibri" panose="020F0502020204030204" pitchFamily="34" charset="0"/>
                <a:ea typeface="Calibri" panose="020F0502020204030204" pitchFamily="34" charset="0"/>
              </a:rPr>
              <a:t>Préparation microscopique de muscles striés (MO x600, coloration au bleu de méthylène)</a:t>
            </a:r>
            <a:endParaRPr lang="fr-FR" sz="2400" dirty="0">
              <a:effectLst/>
              <a:latin typeface="Calibri" panose="020F0502020204030204" pitchFamily="34" charset="0"/>
              <a:ea typeface="Calibri" panose="020F0502020204030204" pitchFamily="34" charset="0"/>
            </a:endParaRPr>
          </a:p>
        </p:txBody>
      </p:sp>
      <p:pic>
        <p:nvPicPr>
          <p:cNvPr id="6" name="Picture 2">
            <a:extLst>
              <a:ext uri="{FF2B5EF4-FFF2-40B4-BE49-F238E27FC236}">
                <a16:creationId xmlns:a16="http://schemas.microsoft.com/office/drawing/2014/main" id="{60457C12-1F8D-7B4F-88C5-4157CF3E21B3}"/>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7532" y="1395095"/>
            <a:ext cx="5323206" cy="3634105"/>
          </a:xfrm>
          <a:prstGeom prst="rect">
            <a:avLst/>
          </a:prstGeom>
          <a:noFill/>
          <a:ln>
            <a:noFill/>
          </a:ln>
          <a:extLst/>
        </p:spPr>
      </p:pic>
      <p:sp>
        <p:nvSpPr>
          <p:cNvPr id="7" name="Zone de texte 11">
            <a:extLst>
              <a:ext uri="{FF2B5EF4-FFF2-40B4-BE49-F238E27FC236}">
                <a16:creationId xmlns:a16="http://schemas.microsoft.com/office/drawing/2014/main" id="{E37020B8-BA2F-1E4F-A745-B20A786FB4D2}"/>
              </a:ext>
            </a:extLst>
          </p:cNvPr>
          <p:cNvSpPr txBox="1"/>
          <p:nvPr/>
        </p:nvSpPr>
        <p:spPr>
          <a:xfrm>
            <a:off x="6442532" y="303212"/>
            <a:ext cx="5267469" cy="461665"/>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spAutoFit/>
          </a:bodyPr>
          <a:lstStyle/>
          <a:p>
            <a:pPr algn="ctr">
              <a:spcBef>
                <a:spcPts val="1400"/>
              </a:spcBef>
              <a:spcAft>
                <a:spcPts val="0"/>
              </a:spcAft>
            </a:pPr>
            <a:r>
              <a:rPr lang="fr-FR" sz="2400" b="1" u="sng" dirty="0">
                <a:effectLst/>
                <a:latin typeface="Calibri" panose="020F0502020204030204" pitchFamily="34" charset="0"/>
                <a:ea typeface="Calibri" panose="020F0502020204030204" pitchFamily="34" charset="0"/>
              </a:rPr>
              <a:t>Détail des myofibrilles d’un muscle strié</a:t>
            </a:r>
            <a:endParaRPr lang="fr-FR" sz="24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BE41967F-4091-A741-8D68-7F81133C1DA0}"/>
              </a:ext>
            </a:extLst>
          </p:cNvPr>
          <p:cNvPicPr/>
          <p:nvPr/>
        </p:nvPicPr>
        <p:blipFill rotWithShape="1">
          <a:blip r:embed="rId3" cstate="screen">
            <a:extLst>
              <a:ext uri="{BEBA8EAE-BF5A-486C-A8C5-ECC9F3942E4B}">
                <a14:imgProps xmlns:a14="http://schemas.microsoft.com/office/drawing/2010/main">
                  <a14:imgLayer r:embed="rId4">
                    <a14:imgEffect>
                      <a14:brightnessContrast bright="20000" contrast="10000"/>
                    </a14:imgEffect>
                  </a14:imgLayer>
                </a14:imgProps>
              </a:ext>
              <a:ext uri="{28A0092B-C50C-407E-A947-70E740481C1C}">
                <a14:useLocalDpi xmlns:a14="http://schemas.microsoft.com/office/drawing/2010/main"/>
              </a:ext>
            </a:extLst>
          </a:blip>
          <a:srcRect/>
          <a:stretch/>
        </p:blipFill>
        <p:spPr bwMode="auto">
          <a:xfrm>
            <a:off x="6426835" y="1395095"/>
            <a:ext cx="5565316" cy="36014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80013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F09404D1-FA0A-9E4F-9277-C21D68671EE1}"/>
              </a:ext>
            </a:extLst>
          </p:cNvPr>
          <p:cNvSpPr>
            <a:spLocks noGrp="1"/>
          </p:cNvSpPr>
          <p:nvPr>
            <p:ph type="sldNum" sz="quarter" idx="12"/>
          </p:nvPr>
        </p:nvSpPr>
        <p:spPr/>
        <p:txBody>
          <a:bodyPr/>
          <a:lstStyle/>
          <a:p>
            <a:fld id="{8DD88968-E54C-3A4D-B086-4A4F2B31C4CD}" type="slidenum">
              <a:rPr lang="fr-FR" smtClean="0"/>
              <a:t>11</a:t>
            </a:fld>
            <a:endParaRPr lang="fr-FR"/>
          </a:p>
        </p:txBody>
      </p:sp>
      <p:pic>
        <p:nvPicPr>
          <p:cNvPr id="4" name="Image 3">
            <a:extLst>
              <a:ext uri="{FF2B5EF4-FFF2-40B4-BE49-F238E27FC236}">
                <a16:creationId xmlns:a16="http://schemas.microsoft.com/office/drawing/2014/main" id="{EDBA11A7-5865-0C4A-84E5-727E6AE63E14}"/>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5000" contrast="10000"/>
                    </a14:imgEffect>
                  </a14:imgLayer>
                </a14:imgProps>
              </a:ext>
              <a:ext uri="{28A0092B-C50C-407E-A947-70E740481C1C}">
                <a14:useLocalDpi xmlns:a14="http://schemas.microsoft.com/office/drawing/2010/main"/>
              </a:ext>
            </a:extLst>
          </a:blip>
          <a:srcRect/>
          <a:stretch/>
        </p:blipFill>
        <p:spPr>
          <a:xfrm rot="5400000">
            <a:off x="599173" y="-470581"/>
            <a:ext cx="2916454" cy="4114800"/>
          </a:xfrm>
          <a:prstGeom prst="rect">
            <a:avLst/>
          </a:prstGeom>
        </p:spPr>
      </p:pic>
      <p:pic>
        <p:nvPicPr>
          <p:cNvPr id="6" name="Image 5">
            <a:extLst>
              <a:ext uri="{FF2B5EF4-FFF2-40B4-BE49-F238E27FC236}">
                <a16:creationId xmlns:a16="http://schemas.microsoft.com/office/drawing/2014/main" id="{9369F9F8-430A-0844-83A5-6C4E062C6A00}"/>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10000"/>
                    </a14:imgEffect>
                  </a14:imgLayer>
                </a14:imgProps>
              </a:ext>
              <a:ext uri="{28A0092B-C50C-407E-A947-70E740481C1C}">
                <a14:useLocalDpi xmlns:a14="http://schemas.microsoft.com/office/drawing/2010/main"/>
              </a:ext>
            </a:extLst>
          </a:blip>
          <a:srcRect/>
          <a:stretch/>
        </p:blipFill>
        <p:spPr>
          <a:xfrm>
            <a:off x="1481137" y="2637758"/>
            <a:ext cx="10028031" cy="3997330"/>
          </a:xfrm>
          <a:prstGeom prst="rect">
            <a:avLst/>
          </a:prstGeom>
        </p:spPr>
      </p:pic>
      <p:sp>
        <p:nvSpPr>
          <p:cNvPr id="7" name="ZoneTexte 6">
            <a:extLst>
              <a:ext uri="{FF2B5EF4-FFF2-40B4-BE49-F238E27FC236}">
                <a16:creationId xmlns:a16="http://schemas.microsoft.com/office/drawing/2014/main" id="{DB2FA147-FE9C-734E-88EE-21419D5691D3}"/>
              </a:ext>
            </a:extLst>
          </p:cNvPr>
          <p:cNvSpPr txBox="1"/>
          <p:nvPr/>
        </p:nvSpPr>
        <p:spPr>
          <a:xfrm>
            <a:off x="7703606" y="6596390"/>
            <a:ext cx="3383493" cy="261610"/>
          </a:xfrm>
          <a:prstGeom prst="rect">
            <a:avLst/>
          </a:prstGeom>
          <a:noFill/>
        </p:spPr>
        <p:txBody>
          <a:bodyPr wrap="square" rtlCol="0">
            <a:spAutoFit/>
          </a:bodyPr>
          <a:lstStyle/>
          <a:p>
            <a:r>
              <a:rPr lang="fr-FR" sz="1100" i="1" dirty="0"/>
              <a:t>SVT TS Spé Bordas,  </a:t>
            </a:r>
            <a:r>
              <a:rPr lang="fr-FR" sz="1100" i="1" dirty="0" err="1"/>
              <a:t>ed</a:t>
            </a:r>
            <a:r>
              <a:rPr lang="fr-FR" sz="1100" i="1" dirty="0"/>
              <a:t> 2012, activités pratiques 2</a:t>
            </a:r>
          </a:p>
        </p:txBody>
      </p:sp>
    </p:spTree>
    <p:extLst>
      <p:ext uri="{BB962C8B-B14F-4D97-AF65-F5344CB8AC3E}">
        <p14:creationId xmlns:p14="http://schemas.microsoft.com/office/powerpoint/2010/main" val="547607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D7C8042-F153-4544-A52F-4B3DCF2C6D55}"/>
              </a:ext>
            </a:extLst>
          </p:cNvPr>
          <p:cNvSpPr>
            <a:spLocks noGrp="1"/>
          </p:cNvSpPr>
          <p:nvPr>
            <p:ph type="sldNum" sz="quarter" idx="12"/>
          </p:nvPr>
        </p:nvSpPr>
        <p:spPr/>
        <p:txBody>
          <a:bodyPr/>
          <a:lstStyle/>
          <a:p>
            <a:fld id="{8DD88968-E54C-3A4D-B086-4A4F2B31C4CD}" type="slidenum">
              <a:rPr lang="fr-FR" smtClean="0"/>
              <a:t>12</a:t>
            </a:fld>
            <a:endParaRPr lang="fr-FR"/>
          </a:p>
        </p:txBody>
      </p:sp>
      <p:pic>
        <p:nvPicPr>
          <p:cNvPr id="4" name="Image 3">
            <a:extLst>
              <a:ext uri="{FF2B5EF4-FFF2-40B4-BE49-F238E27FC236}">
                <a16:creationId xmlns:a16="http://schemas.microsoft.com/office/drawing/2014/main" id="{D0CA48C6-4B62-2643-80D5-8379F9442D8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5000" contrast="20000"/>
                    </a14:imgEffect>
                  </a14:imgLayer>
                </a14:imgProps>
              </a:ext>
              <a:ext uri="{28A0092B-C50C-407E-A947-70E740481C1C}">
                <a14:useLocalDpi xmlns:a14="http://schemas.microsoft.com/office/drawing/2010/main"/>
              </a:ext>
            </a:extLst>
          </a:blip>
          <a:srcRect/>
          <a:stretch/>
        </p:blipFill>
        <p:spPr>
          <a:xfrm>
            <a:off x="0" y="852187"/>
            <a:ext cx="12113081" cy="4562776"/>
          </a:xfrm>
          <a:prstGeom prst="rect">
            <a:avLst/>
          </a:prstGeom>
        </p:spPr>
      </p:pic>
      <p:sp>
        <p:nvSpPr>
          <p:cNvPr id="5" name="ZoneTexte 4">
            <a:extLst>
              <a:ext uri="{FF2B5EF4-FFF2-40B4-BE49-F238E27FC236}">
                <a16:creationId xmlns:a16="http://schemas.microsoft.com/office/drawing/2014/main" id="{68B089A7-E04D-574E-AC43-D54F9D3B925F}"/>
              </a:ext>
            </a:extLst>
          </p:cNvPr>
          <p:cNvSpPr txBox="1"/>
          <p:nvPr/>
        </p:nvSpPr>
        <p:spPr>
          <a:xfrm>
            <a:off x="7703606" y="6596390"/>
            <a:ext cx="3383493" cy="261610"/>
          </a:xfrm>
          <a:prstGeom prst="rect">
            <a:avLst/>
          </a:prstGeom>
          <a:noFill/>
        </p:spPr>
        <p:txBody>
          <a:bodyPr wrap="square" rtlCol="0">
            <a:spAutoFit/>
          </a:bodyPr>
          <a:lstStyle/>
          <a:p>
            <a:r>
              <a:rPr lang="fr-FR" sz="1100" i="1" dirty="0"/>
              <a:t>SVT TS Spé Bordas,  </a:t>
            </a:r>
            <a:r>
              <a:rPr lang="fr-FR" sz="1100" i="1" dirty="0" err="1"/>
              <a:t>ed</a:t>
            </a:r>
            <a:r>
              <a:rPr lang="fr-FR" sz="1100" i="1" dirty="0"/>
              <a:t> 2012, activités pratiques 2</a:t>
            </a:r>
          </a:p>
        </p:txBody>
      </p:sp>
    </p:spTree>
    <p:extLst>
      <p:ext uri="{BB962C8B-B14F-4D97-AF65-F5344CB8AC3E}">
        <p14:creationId xmlns:p14="http://schemas.microsoft.com/office/powerpoint/2010/main" val="2881664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a:extLst>
              <a:ext uri="{FF2B5EF4-FFF2-40B4-BE49-F238E27FC236}">
                <a16:creationId xmlns:a16="http://schemas.microsoft.com/office/drawing/2014/main" id="{B3E70EAC-2729-BF44-BBFC-89B4BDCEBAAD}"/>
              </a:ext>
            </a:extLst>
          </p:cNvPr>
          <p:cNvSpPr>
            <a:spLocks noGrp="1"/>
          </p:cNvSpPr>
          <p:nvPr>
            <p:ph type="title"/>
          </p:nvPr>
        </p:nvSpPr>
        <p:spPr>
          <a:xfrm>
            <a:off x="1044402" y="510383"/>
            <a:ext cx="8229600" cy="1066800"/>
          </a:xfrm>
        </p:spPr>
        <p:txBody>
          <a:bodyPr/>
          <a:lstStyle/>
          <a:p>
            <a:pPr eaLnBrk="1" hangingPunct="1"/>
            <a:r>
              <a:rPr lang="fr-FR" altLang="fr-FR" sz="2400" dirty="0"/>
              <a:t>Cellule musculaire striée squelettique au Microscope Electronique à Transmission (MET)</a:t>
            </a:r>
          </a:p>
        </p:txBody>
      </p:sp>
      <p:pic>
        <p:nvPicPr>
          <p:cNvPr id="10244" name="Picture 2">
            <a:extLst>
              <a:ext uri="{FF2B5EF4-FFF2-40B4-BE49-F238E27FC236}">
                <a16:creationId xmlns:a16="http://schemas.microsoft.com/office/drawing/2014/main" id="{125DA26E-0ABF-954A-A53B-FFD6C3A861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63738" y="1577183"/>
            <a:ext cx="8518351" cy="453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CBBA6566-65FD-6549-AC1D-DEDE5173CC73}"/>
              </a:ext>
            </a:extLst>
          </p:cNvPr>
          <p:cNvSpPr>
            <a:spLocks noGrp="1"/>
          </p:cNvSpPr>
          <p:nvPr>
            <p:ph type="sldNum" sz="quarter" idx="12"/>
          </p:nvPr>
        </p:nvSpPr>
        <p:spPr/>
        <p:txBody>
          <a:bodyPr/>
          <a:lstStyle/>
          <a:p>
            <a:fld id="{8DD88968-E54C-3A4D-B086-4A4F2B31C4CD}" type="slidenum">
              <a:rPr lang="fr-FR" smtClean="0"/>
              <a:t>13</a:t>
            </a:fld>
            <a:endParaRPr lang="fr-FR"/>
          </a:p>
        </p:txBody>
      </p:sp>
    </p:spTree>
    <p:extLst>
      <p:ext uri="{BB962C8B-B14F-4D97-AF65-F5344CB8AC3E}">
        <p14:creationId xmlns:p14="http://schemas.microsoft.com/office/powerpoint/2010/main" val="2613090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A816F723-B86D-8649-97D6-EC12D3F396D2}"/>
              </a:ext>
            </a:extLst>
          </p:cNvPr>
          <p:cNvSpPr>
            <a:spLocks noGrp="1"/>
          </p:cNvSpPr>
          <p:nvPr>
            <p:ph type="sldNum" sz="quarter" idx="12"/>
          </p:nvPr>
        </p:nvSpPr>
        <p:spPr/>
        <p:txBody>
          <a:bodyPr/>
          <a:lstStyle/>
          <a:p>
            <a:fld id="{8DD88968-E54C-3A4D-B086-4A4F2B31C4CD}" type="slidenum">
              <a:rPr lang="fr-FR" smtClean="0"/>
              <a:t>14</a:t>
            </a:fld>
            <a:endParaRPr lang="fr-FR"/>
          </a:p>
        </p:txBody>
      </p:sp>
      <p:pic>
        <p:nvPicPr>
          <p:cNvPr id="4" name="Image 3">
            <a:extLst>
              <a:ext uri="{FF2B5EF4-FFF2-40B4-BE49-F238E27FC236}">
                <a16:creationId xmlns:a16="http://schemas.microsoft.com/office/drawing/2014/main" id="{70DE02FF-9F89-C248-BE33-598B0A93DEE6}"/>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698270" y="87547"/>
            <a:ext cx="5243513" cy="6325728"/>
          </a:xfrm>
          <a:prstGeom prst="rect">
            <a:avLst/>
          </a:prstGeom>
        </p:spPr>
      </p:pic>
      <p:pic>
        <p:nvPicPr>
          <p:cNvPr id="6" name="Image 5">
            <a:extLst>
              <a:ext uri="{FF2B5EF4-FFF2-40B4-BE49-F238E27FC236}">
                <a16:creationId xmlns:a16="http://schemas.microsoft.com/office/drawing/2014/main" id="{1BE3CC11-E9B6-9B4D-A04D-91874A56F293}"/>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6760317" y="507521"/>
            <a:ext cx="5196256" cy="5667113"/>
          </a:xfrm>
          <a:prstGeom prst="rect">
            <a:avLst/>
          </a:prstGeom>
        </p:spPr>
      </p:pic>
      <p:sp>
        <p:nvSpPr>
          <p:cNvPr id="7" name="ZoneTexte 6">
            <a:extLst>
              <a:ext uri="{FF2B5EF4-FFF2-40B4-BE49-F238E27FC236}">
                <a16:creationId xmlns:a16="http://schemas.microsoft.com/office/drawing/2014/main" id="{4468964E-7423-CC4E-9791-8607E2075766}"/>
              </a:ext>
            </a:extLst>
          </p:cNvPr>
          <p:cNvSpPr txBox="1"/>
          <p:nvPr/>
        </p:nvSpPr>
        <p:spPr>
          <a:xfrm>
            <a:off x="7703606" y="6596390"/>
            <a:ext cx="3383493" cy="261610"/>
          </a:xfrm>
          <a:prstGeom prst="rect">
            <a:avLst/>
          </a:prstGeom>
          <a:noFill/>
        </p:spPr>
        <p:txBody>
          <a:bodyPr wrap="square" rtlCol="0">
            <a:spAutoFit/>
          </a:bodyPr>
          <a:lstStyle/>
          <a:p>
            <a:r>
              <a:rPr lang="fr-FR" sz="1100" i="1" dirty="0"/>
              <a:t>SVT TS Spé Bordas,  </a:t>
            </a:r>
            <a:r>
              <a:rPr lang="fr-FR" sz="1100" i="1" dirty="0" err="1"/>
              <a:t>ed</a:t>
            </a:r>
            <a:r>
              <a:rPr lang="fr-FR" sz="1100" i="1" dirty="0"/>
              <a:t> 2012, activités pratiques 2</a:t>
            </a:r>
          </a:p>
        </p:txBody>
      </p:sp>
    </p:spTree>
    <p:extLst>
      <p:ext uri="{BB962C8B-B14F-4D97-AF65-F5344CB8AC3E}">
        <p14:creationId xmlns:p14="http://schemas.microsoft.com/office/powerpoint/2010/main" val="1031114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982E6817-161A-BE48-AF1B-541132B90853}"/>
              </a:ext>
            </a:extLst>
          </p:cNvPr>
          <p:cNvSpPr>
            <a:spLocks noGrp="1"/>
          </p:cNvSpPr>
          <p:nvPr>
            <p:ph type="sldNum" sz="quarter" idx="12"/>
          </p:nvPr>
        </p:nvSpPr>
        <p:spPr/>
        <p:txBody>
          <a:bodyPr/>
          <a:lstStyle/>
          <a:p>
            <a:fld id="{8DD88968-E54C-3A4D-B086-4A4F2B31C4CD}" type="slidenum">
              <a:rPr lang="fr-FR" smtClean="0"/>
              <a:t>15</a:t>
            </a:fld>
            <a:endParaRPr lang="fr-FR"/>
          </a:p>
        </p:txBody>
      </p:sp>
      <p:pic>
        <p:nvPicPr>
          <p:cNvPr id="4" name="Image 3">
            <a:extLst>
              <a:ext uri="{FF2B5EF4-FFF2-40B4-BE49-F238E27FC236}">
                <a16:creationId xmlns:a16="http://schemas.microsoft.com/office/drawing/2014/main" id="{78D004C5-0FD1-1844-96AF-383EEB374E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34198" y="536713"/>
            <a:ext cx="6287963" cy="2375453"/>
          </a:xfrm>
          <a:prstGeom prst="rect">
            <a:avLst/>
          </a:prstGeom>
        </p:spPr>
      </p:pic>
      <p:pic>
        <p:nvPicPr>
          <p:cNvPr id="6" name="Image 5">
            <a:extLst>
              <a:ext uri="{FF2B5EF4-FFF2-40B4-BE49-F238E27FC236}">
                <a16:creationId xmlns:a16="http://schemas.microsoft.com/office/drawing/2014/main" id="{C16C5238-047B-B846-9A10-084CDB7192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83564" y="3741269"/>
            <a:ext cx="5011544" cy="1878495"/>
          </a:xfrm>
          <a:prstGeom prst="rect">
            <a:avLst/>
          </a:prstGeom>
        </p:spPr>
      </p:pic>
      <p:sp>
        <p:nvSpPr>
          <p:cNvPr id="7" name="ZoneTexte 6">
            <a:extLst>
              <a:ext uri="{FF2B5EF4-FFF2-40B4-BE49-F238E27FC236}">
                <a16:creationId xmlns:a16="http://schemas.microsoft.com/office/drawing/2014/main" id="{989A326A-0843-1847-BEA9-66077BFDC1E2}"/>
              </a:ext>
            </a:extLst>
          </p:cNvPr>
          <p:cNvSpPr txBox="1"/>
          <p:nvPr/>
        </p:nvSpPr>
        <p:spPr>
          <a:xfrm>
            <a:off x="159028" y="2265835"/>
            <a:ext cx="1967948" cy="646331"/>
          </a:xfrm>
          <a:prstGeom prst="rect">
            <a:avLst/>
          </a:prstGeom>
          <a:noFill/>
        </p:spPr>
        <p:txBody>
          <a:bodyPr wrap="square" rtlCol="0">
            <a:spAutoFit/>
          </a:bodyPr>
          <a:lstStyle/>
          <a:p>
            <a:r>
              <a:rPr lang="fr-FR" dirty="0"/>
              <a:t>Muscle de lapin sans ajout d’ATP</a:t>
            </a:r>
          </a:p>
        </p:txBody>
      </p:sp>
      <p:sp>
        <p:nvSpPr>
          <p:cNvPr id="8" name="ZoneTexte 7">
            <a:extLst>
              <a:ext uri="{FF2B5EF4-FFF2-40B4-BE49-F238E27FC236}">
                <a16:creationId xmlns:a16="http://schemas.microsoft.com/office/drawing/2014/main" id="{4F91781B-AFF1-304C-84D4-42D25AD78767}"/>
              </a:ext>
            </a:extLst>
          </p:cNvPr>
          <p:cNvSpPr txBox="1"/>
          <p:nvPr/>
        </p:nvSpPr>
        <p:spPr>
          <a:xfrm>
            <a:off x="297894" y="4873200"/>
            <a:ext cx="1967948" cy="646331"/>
          </a:xfrm>
          <a:prstGeom prst="rect">
            <a:avLst/>
          </a:prstGeom>
          <a:noFill/>
        </p:spPr>
        <p:txBody>
          <a:bodyPr wrap="square" rtlCol="0">
            <a:spAutoFit/>
          </a:bodyPr>
          <a:lstStyle/>
          <a:p>
            <a:r>
              <a:rPr lang="fr-FR" dirty="0"/>
              <a:t>Muscle de lapin avec ajout d’ATP</a:t>
            </a:r>
          </a:p>
        </p:txBody>
      </p:sp>
      <p:sp>
        <p:nvSpPr>
          <p:cNvPr id="9" name="ZoneTexte 8">
            <a:extLst>
              <a:ext uri="{FF2B5EF4-FFF2-40B4-BE49-F238E27FC236}">
                <a16:creationId xmlns:a16="http://schemas.microsoft.com/office/drawing/2014/main" id="{29AE7F31-8EAD-D248-91B7-4AE113643FE7}"/>
              </a:ext>
            </a:extLst>
          </p:cNvPr>
          <p:cNvSpPr txBox="1"/>
          <p:nvPr/>
        </p:nvSpPr>
        <p:spPr>
          <a:xfrm>
            <a:off x="6271591" y="6223924"/>
            <a:ext cx="1361661" cy="261610"/>
          </a:xfrm>
          <a:prstGeom prst="rect">
            <a:avLst/>
          </a:prstGeom>
          <a:noFill/>
        </p:spPr>
        <p:txBody>
          <a:bodyPr wrap="square" rtlCol="0">
            <a:spAutoFit/>
          </a:bodyPr>
          <a:lstStyle/>
          <a:p>
            <a:r>
              <a:rPr lang="fr-FR" sz="1100" i="1" dirty="0"/>
              <a:t>S. </a:t>
            </a:r>
            <a:r>
              <a:rPr lang="fr-FR" sz="1100" i="1" dirty="0" err="1"/>
              <a:t>Dalaine</a:t>
            </a:r>
            <a:endParaRPr lang="fr-FR" sz="1100" i="1" dirty="0"/>
          </a:p>
        </p:txBody>
      </p:sp>
    </p:spTree>
    <p:extLst>
      <p:ext uri="{BB962C8B-B14F-4D97-AF65-F5344CB8AC3E}">
        <p14:creationId xmlns:p14="http://schemas.microsoft.com/office/powerpoint/2010/main" val="2866274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A9AD67EC-8F34-4344-BF13-8EEC6B082910}"/>
              </a:ext>
            </a:extLst>
          </p:cNvPr>
          <p:cNvSpPr>
            <a:spLocks noGrp="1"/>
          </p:cNvSpPr>
          <p:nvPr>
            <p:ph type="sldNum" sz="quarter" idx="12"/>
          </p:nvPr>
        </p:nvSpPr>
        <p:spPr/>
        <p:txBody>
          <a:bodyPr/>
          <a:lstStyle/>
          <a:p>
            <a:fld id="{8DD88968-E54C-3A4D-B086-4A4F2B31C4CD}" type="slidenum">
              <a:rPr lang="fr-FR" smtClean="0"/>
              <a:t>16</a:t>
            </a:fld>
            <a:endParaRPr lang="fr-FR"/>
          </a:p>
        </p:txBody>
      </p:sp>
      <p:pic>
        <p:nvPicPr>
          <p:cNvPr id="4" name="Image 3">
            <a:extLst>
              <a:ext uri="{FF2B5EF4-FFF2-40B4-BE49-F238E27FC236}">
                <a16:creationId xmlns:a16="http://schemas.microsoft.com/office/drawing/2014/main" id="{9C11CE9B-313C-244F-BECA-7A04CD26191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018" y="1140179"/>
            <a:ext cx="5490704" cy="3872090"/>
          </a:xfrm>
          <a:prstGeom prst="rect">
            <a:avLst/>
          </a:prstGeom>
        </p:spPr>
      </p:pic>
      <p:pic>
        <p:nvPicPr>
          <p:cNvPr id="8" name="Image 7">
            <a:extLst>
              <a:ext uri="{FF2B5EF4-FFF2-40B4-BE49-F238E27FC236}">
                <a16:creationId xmlns:a16="http://schemas.microsoft.com/office/drawing/2014/main" id="{E852FD17-DAFE-C243-AFBE-F534CC8C768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45956" y="1140179"/>
            <a:ext cx="5448365" cy="3847236"/>
          </a:xfrm>
          <a:prstGeom prst="rect">
            <a:avLst/>
          </a:prstGeom>
        </p:spPr>
      </p:pic>
    </p:spTree>
    <p:extLst>
      <p:ext uri="{BB962C8B-B14F-4D97-AF65-F5344CB8AC3E}">
        <p14:creationId xmlns:p14="http://schemas.microsoft.com/office/powerpoint/2010/main" val="2369318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F8F12046-6379-334C-9268-AFDB3445F082}"/>
              </a:ext>
            </a:extLst>
          </p:cNvPr>
          <p:cNvSpPr>
            <a:spLocks noGrp="1"/>
          </p:cNvSpPr>
          <p:nvPr>
            <p:ph type="title"/>
          </p:nvPr>
        </p:nvSpPr>
        <p:spPr/>
        <p:txBody>
          <a:bodyPr/>
          <a:lstStyle/>
          <a:p>
            <a:r>
              <a:rPr lang="fr-FR" dirty="0"/>
              <a:t>Fibres musculaires glycérinées de lapin observée au MO (1 graduation = 10 µm)</a:t>
            </a:r>
          </a:p>
        </p:txBody>
      </p:sp>
      <p:sp>
        <p:nvSpPr>
          <p:cNvPr id="2" name="Espace réservé du numéro de diapositive 1">
            <a:extLst>
              <a:ext uri="{FF2B5EF4-FFF2-40B4-BE49-F238E27FC236}">
                <a16:creationId xmlns:a16="http://schemas.microsoft.com/office/drawing/2014/main" id="{6A2BE4EB-EC6C-BA49-BA88-1A88E95F147F}"/>
              </a:ext>
            </a:extLst>
          </p:cNvPr>
          <p:cNvSpPr>
            <a:spLocks noGrp="1"/>
          </p:cNvSpPr>
          <p:nvPr>
            <p:ph type="sldNum" sz="quarter" idx="12"/>
          </p:nvPr>
        </p:nvSpPr>
        <p:spPr/>
        <p:txBody>
          <a:bodyPr/>
          <a:lstStyle/>
          <a:p>
            <a:fld id="{8DD88968-E54C-3A4D-B086-4A4F2B31C4CD}" type="slidenum">
              <a:rPr lang="fr-FR" smtClean="0"/>
              <a:t>17</a:t>
            </a:fld>
            <a:endParaRPr lang="fr-FR"/>
          </a:p>
        </p:txBody>
      </p:sp>
      <p:pic>
        <p:nvPicPr>
          <p:cNvPr id="4" name="Image 3">
            <a:extLst>
              <a:ext uri="{FF2B5EF4-FFF2-40B4-BE49-F238E27FC236}">
                <a16:creationId xmlns:a16="http://schemas.microsoft.com/office/drawing/2014/main" id="{110588E6-63FD-B74A-81D0-1E285AAA61B6}"/>
              </a:ext>
            </a:extLst>
          </p:cNvPr>
          <p:cNvPicPr>
            <a:picLocks noChangeAspect="1"/>
          </p:cNvPicPr>
          <p:nvPr/>
        </p:nvPicPr>
        <p:blipFill>
          <a:blip r:embed="rId2"/>
          <a:stretch>
            <a:fillRect/>
          </a:stretch>
        </p:blipFill>
        <p:spPr>
          <a:xfrm rot="16200000">
            <a:off x="2759241" y="574840"/>
            <a:ext cx="4075043" cy="6858000"/>
          </a:xfrm>
          <a:prstGeom prst="rect">
            <a:avLst/>
          </a:prstGeom>
        </p:spPr>
      </p:pic>
      <p:sp>
        <p:nvSpPr>
          <p:cNvPr id="6" name="ZoneTexte 5">
            <a:extLst>
              <a:ext uri="{FF2B5EF4-FFF2-40B4-BE49-F238E27FC236}">
                <a16:creationId xmlns:a16="http://schemas.microsoft.com/office/drawing/2014/main" id="{A3F6020C-039F-7D4C-8693-7BD3EFD1828C}"/>
              </a:ext>
            </a:extLst>
          </p:cNvPr>
          <p:cNvSpPr txBox="1"/>
          <p:nvPr/>
        </p:nvSpPr>
        <p:spPr>
          <a:xfrm>
            <a:off x="6271591" y="6223924"/>
            <a:ext cx="1361661" cy="261610"/>
          </a:xfrm>
          <a:prstGeom prst="rect">
            <a:avLst/>
          </a:prstGeom>
          <a:noFill/>
        </p:spPr>
        <p:txBody>
          <a:bodyPr wrap="square" rtlCol="0">
            <a:spAutoFit/>
          </a:bodyPr>
          <a:lstStyle/>
          <a:p>
            <a:r>
              <a:rPr lang="fr-FR" sz="1100" i="1" dirty="0"/>
              <a:t>S. </a:t>
            </a:r>
            <a:r>
              <a:rPr lang="fr-FR" sz="1100" i="1" dirty="0" err="1"/>
              <a:t>Dalaine</a:t>
            </a:r>
            <a:endParaRPr lang="fr-FR" sz="1100" i="1" dirty="0"/>
          </a:p>
        </p:txBody>
      </p:sp>
    </p:spTree>
    <p:extLst>
      <p:ext uri="{BB962C8B-B14F-4D97-AF65-F5344CB8AC3E}">
        <p14:creationId xmlns:p14="http://schemas.microsoft.com/office/powerpoint/2010/main" val="2342836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EA7557EF-12BC-0B46-B0D3-C13882447483}"/>
              </a:ext>
            </a:extLst>
          </p:cNvPr>
          <p:cNvSpPr>
            <a:spLocks noGrp="1"/>
          </p:cNvSpPr>
          <p:nvPr>
            <p:ph type="sldNum" sz="quarter" idx="12"/>
          </p:nvPr>
        </p:nvSpPr>
        <p:spPr/>
        <p:txBody>
          <a:bodyPr/>
          <a:lstStyle/>
          <a:p>
            <a:fld id="{8DD88968-E54C-3A4D-B086-4A4F2B31C4CD}" type="slidenum">
              <a:rPr lang="fr-FR" smtClean="0"/>
              <a:t>18</a:t>
            </a:fld>
            <a:endParaRPr lang="fr-FR"/>
          </a:p>
        </p:txBody>
      </p:sp>
      <p:pic>
        <p:nvPicPr>
          <p:cNvPr id="3" name="Image 2">
            <a:extLst>
              <a:ext uri="{FF2B5EF4-FFF2-40B4-BE49-F238E27FC236}">
                <a16:creationId xmlns:a16="http://schemas.microsoft.com/office/drawing/2014/main" id="{58448657-0290-5649-8F7C-5ED100DE0C49}"/>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622527" y="-171853"/>
            <a:ext cx="3743758" cy="4516437"/>
          </a:xfrm>
          <a:prstGeom prst="rect">
            <a:avLst/>
          </a:prstGeom>
        </p:spPr>
      </p:pic>
      <p:pic>
        <p:nvPicPr>
          <p:cNvPr id="5" name="Image 4">
            <a:extLst>
              <a:ext uri="{FF2B5EF4-FFF2-40B4-BE49-F238E27FC236}">
                <a16:creationId xmlns:a16="http://schemas.microsoft.com/office/drawing/2014/main" id="{98C5C542-CE57-244D-AFBF-206D79AA2F6C}"/>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5216055" y="580608"/>
            <a:ext cx="6749217" cy="5588002"/>
          </a:xfrm>
          <a:prstGeom prst="rect">
            <a:avLst/>
          </a:prstGeom>
        </p:spPr>
      </p:pic>
      <p:sp>
        <p:nvSpPr>
          <p:cNvPr id="6" name="ZoneTexte 5">
            <a:extLst>
              <a:ext uri="{FF2B5EF4-FFF2-40B4-BE49-F238E27FC236}">
                <a16:creationId xmlns:a16="http://schemas.microsoft.com/office/drawing/2014/main" id="{162BBF84-4EBE-224B-B3F8-807A7D037AE5}"/>
              </a:ext>
            </a:extLst>
          </p:cNvPr>
          <p:cNvSpPr txBox="1"/>
          <p:nvPr/>
        </p:nvSpPr>
        <p:spPr>
          <a:xfrm>
            <a:off x="7703606" y="6610678"/>
            <a:ext cx="3383493" cy="261610"/>
          </a:xfrm>
          <a:prstGeom prst="rect">
            <a:avLst/>
          </a:prstGeom>
          <a:noFill/>
        </p:spPr>
        <p:txBody>
          <a:bodyPr wrap="square" rtlCol="0">
            <a:spAutoFit/>
          </a:bodyPr>
          <a:lstStyle/>
          <a:p>
            <a:r>
              <a:rPr lang="fr-FR" sz="1100" i="1" dirty="0"/>
              <a:t>SVT TS Spé Bordas,  </a:t>
            </a:r>
            <a:r>
              <a:rPr lang="fr-FR" sz="1100" i="1" dirty="0" err="1"/>
              <a:t>ed</a:t>
            </a:r>
            <a:r>
              <a:rPr lang="fr-FR" sz="1100" i="1" dirty="0"/>
              <a:t> 2012, activités pratiques 3</a:t>
            </a:r>
          </a:p>
        </p:txBody>
      </p:sp>
      <p:sp>
        <p:nvSpPr>
          <p:cNvPr id="4" name="ZoneTexte 3">
            <a:extLst>
              <a:ext uri="{FF2B5EF4-FFF2-40B4-BE49-F238E27FC236}">
                <a16:creationId xmlns:a16="http://schemas.microsoft.com/office/drawing/2014/main" id="{4763E1E1-975A-6C45-9625-BB1BC1C7D01C}"/>
              </a:ext>
            </a:extLst>
          </p:cNvPr>
          <p:cNvSpPr txBox="1"/>
          <p:nvPr/>
        </p:nvSpPr>
        <p:spPr>
          <a:xfrm>
            <a:off x="790223" y="4278489"/>
            <a:ext cx="3127022" cy="646331"/>
          </a:xfrm>
          <a:prstGeom prst="rect">
            <a:avLst/>
          </a:prstGeom>
          <a:noFill/>
        </p:spPr>
        <p:txBody>
          <a:bodyPr wrap="square" rtlCol="0">
            <a:spAutoFit/>
          </a:bodyPr>
          <a:lstStyle/>
          <a:p>
            <a:r>
              <a:rPr lang="fr-FR" dirty="0"/>
              <a:t>Taux de raccourcissement: (</a:t>
            </a:r>
            <a:r>
              <a:rPr lang="fr-FR" dirty="0" err="1"/>
              <a:t>l</a:t>
            </a:r>
            <a:r>
              <a:rPr lang="fr-FR" baseline="-25000" dirty="0" err="1"/>
              <a:t>f</a:t>
            </a:r>
            <a:r>
              <a:rPr lang="fr-FR" dirty="0" err="1"/>
              <a:t>-l</a:t>
            </a:r>
            <a:r>
              <a:rPr lang="fr-FR" baseline="-25000" dirty="0" err="1"/>
              <a:t>o</a:t>
            </a:r>
            <a:r>
              <a:rPr lang="fr-FR" dirty="0"/>
              <a:t>)/</a:t>
            </a:r>
            <a:r>
              <a:rPr lang="fr-FR" dirty="0" err="1"/>
              <a:t>l</a:t>
            </a:r>
            <a:r>
              <a:rPr lang="fr-FR" baseline="-25000" dirty="0" err="1"/>
              <a:t>o</a:t>
            </a:r>
            <a:endParaRPr lang="fr-FR" baseline="-25000" dirty="0"/>
          </a:p>
        </p:txBody>
      </p:sp>
    </p:spTree>
    <p:extLst>
      <p:ext uri="{BB962C8B-B14F-4D97-AF65-F5344CB8AC3E}">
        <p14:creationId xmlns:p14="http://schemas.microsoft.com/office/powerpoint/2010/main" val="194920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2B7AF4A-DF73-914C-A851-8E8BD566634D}"/>
              </a:ext>
            </a:extLst>
          </p:cNvPr>
          <p:cNvSpPr>
            <a:spLocks noGrp="1"/>
          </p:cNvSpPr>
          <p:nvPr>
            <p:ph type="sldNum" sz="quarter" idx="12"/>
          </p:nvPr>
        </p:nvSpPr>
        <p:spPr/>
        <p:txBody>
          <a:bodyPr/>
          <a:lstStyle/>
          <a:p>
            <a:fld id="{8DD88968-E54C-3A4D-B086-4A4F2B31C4CD}" type="slidenum">
              <a:rPr lang="fr-FR" smtClean="0"/>
              <a:t>19</a:t>
            </a:fld>
            <a:endParaRPr lang="fr-FR"/>
          </a:p>
        </p:txBody>
      </p:sp>
      <p:pic>
        <p:nvPicPr>
          <p:cNvPr id="4" name="Image 3">
            <a:extLst>
              <a:ext uri="{FF2B5EF4-FFF2-40B4-BE49-F238E27FC236}">
                <a16:creationId xmlns:a16="http://schemas.microsoft.com/office/drawing/2014/main" id="{BC670BDC-4447-234B-BFDA-620625C88ABF}"/>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0000" contrast="20000"/>
                    </a14:imgEffect>
                  </a14:imgLayer>
                </a14:imgProps>
              </a:ext>
              <a:ext uri="{28A0092B-C50C-407E-A947-70E740481C1C}">
                <a14:useLocalDpi xmlns:a14="http://schemas.microsoft.com/office/drawing/2010/main"/>
              </a:ext>
            </a:extLst>
          </a:blip>
          <a:srcRect/>
          <a:stretch/>
        </p:blipFill>
        <p:spPr>
          <a:xfrm>
            <a:off x="2367992" y="286597"/>
            <a:ext cx="7619156" cy="4289409"/>
          </a:xfrm>
          <a:prstGeom prst="rect">
            <a:avLst/>
          </a:prstGeom>
        </p:spPr>
      </p:pic>
      <p:pic>
        <p:nvPicPr>
          <p:cNvPr id="6" name="Image 5">
            <a:extLst>
              <a:ext uri="{FF2B5EF4-FFF2-40B4-BE49-F238E27FC236}">
                <a16:creationId xmlns:a16="http://schemas.microsoft.com/office/drawing/2014/main" id="{53769D98-7E6B-1E4B-A191-B5A1B40E7819}"/>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37000" contrast="23000"/>
                    </a14:imgEffect>
                  </a14:imgLayer>
                </a14:imgProps>
              </a:ext>
              <a:ext uri="{28A0092B-C50C-407E-A947-70E740481C1C}">
                <a14:useLocalDpi xmlns:a14="http://schemas.microsoft.com/office/drawing/2010/main"/>
              </a:ext>
            </a:extLst>
          </a:blip>
          <a:srcRect/>
          <a:stretch/>
        </p:blipFill>
        <p:spPr>
          <a:xfrm>
            <a:off x="3435927" y="4576006"/>
            <a:ext cx="5320145" cy="1888177"/>
          </a:xfrm>
          <a:prstGeom prst="rect">
            <a:avLst/>
          </a:prstGeom>
        </p:spPr>
      </p:pic>
      <p:sp>
        <p:nvSpPr>
          <p:cNvPr id="7" name="ZoneTexte 6">
            <a:extLst>
              <a:ext uri="{FF2B5EF4-FFF2-40B4-BE49-F238E27FC236}">
                <a16:creationId xmlns:a16="http://schemas.microsoft.com/office/drawing/2014/main" id="{BEA212BC-5CE2-5145-AD25-4D07006C34FD}"/>
              </a:ext>
            </a:extLst>
          </p:cNvPr>
          <p:cNvSpPr txBox="1"/>
          <p:nvPr/>
        </p:nvSpPr>
        <p:spPr>
          <a:xfrm>
            <a:off x="6369132" y="6649578"/>
            <a:ext cx="2386940" cy="261610"/>
          </a:xfrm>
          <a:prstGeom prst="rect">
            <a:avLst/>
          </a:prstGeom>
          <a:noFill/>
        </p:spPr>
        <p:txBody>
          <a:bodyPr wrap="square" rtlCol="0">
            <a:spAutoFit/>
          </a:bodyPr>
          <a:lstStyle/>
          <a:p>
            <a:r>
              <a:rPr lang="fr-FR" sz="1100" i="1" dirty="0" err="1"/>
              <a:t>Alberts</a:t>
            </a:r>
            <a:r>
              <a:rPr lang="fr-FR" sz="1100" i="1" dirty="0"/>
              <a:t> Biologie cellulaire p.849</a:t>
            </a:r>
          </a:p>
        </p:txBody>
      </p:sp>
    </p:spTree>
    <p:extLst>
      <p:ext uri="{BB962C8B-B14F-4D97-AF65-F5344CB8AC3E}">
        <p14:creationId xmlns:p14="http://schemas.microsoft.com/office/powerpoint/2010/main" val="2608302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2C925A0-8BE6-F048-9F2B-0392237A9D71}"/>
              </a:ext>
            </a:extLst>
          </p:cNvPr>
          <p:cNvSpPr>
            <a:spLocks noGrp="1"/>
          </p:cNvSpPr>
          <p:nvPr>
            <p:ph type="sldNum" sz="quarter" idx="12"/>
          </p:nvPr>
        </p:nvSpPr>
        <p:spPr/>
        <p:txBody>
          <a:bodyPr/>
          <a:lstStyle/>
          <a:p>
            <a:fld id="{8DD88968-E54C-3A4D-B086-4A4F2B31C4CD}" type="slidenum">
              <a:rPr lang="fr-FR" smtClean="0"/>
              <a:t>20</a:t>
            </a:fld>
            <a:endParaRPr lang="fr-FR"/>
          </a:p>
        </p:txBody>
      </p:sp>
      <p:pic>
        <p:nvPicPr>
          <p:cNvPr id="4" name="Image 3">
            <a:extLst>
              <a:ext uri="{FF2B5EF4-FFF2-40B4-BE49-F238E27FC236}">
                <a16:creationId xmlns:a16="http://schemas.microsoft.com/office/drawing/2014/main" id="{4316EA9A-5534-5F47-AF77-CA0FB8A609EE}"/>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0000" contrast="20000"/>
                    </a14:imgEffect>
                  </a14:imgLayer>
                </a14:imgProps>
              </a:ext>
              <a:ext uri="{28A0092B-C50C-407E-A947-70E740481C1C}">
                <a14:useLocalDpi xmlns:a14="http://schemas.microsoft.com/office/drawing/2010/main"/>
              </a:ext>
            </a:extLst>
          </a:blip>
          <a:srcRect/>
          <a:stretch/>
        </p:blipFill>
        <p:spPr>
          <a:xfrm>
            <a:off x="273042" y="1033153"/>
            <a:ext cx="11437015" cy="3610099"/>
          </a:xfrm>
          <a:prstGeom prst="rect">
            <a:avLst/>
          </a:prstGeom>
        </p:spPr>
      </p:pic>
      <p:pic>
        <p:nvPicPr>
          <p:cNvPr id="5" name="Image 4">
            <a:extLst>
              <a:ext uri="{FF2B5EF4-FFF2-40B4-BE49-F238E27FC236}">
                <a16:creationId xmlns:a16="http://schemas.microsoft.com/office/drawing/2014/main" id="{02DB9A11-087A-E44A-B29D-D8F32501A6F5}"/>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30000" contrast="20000"/>
                    </a14:imgEffect>
                  </a14:imgLayer>
                </a14:imgProps>
              </a:ext>
              <a:ext uri="{28A0092B-C50C-407E-A947-70E740481C1C}">
                <a14:useLocalDpi xmlns:a14="http://schemas.microsoft.com/office/drawing/2010/main"/>
              </a:ext>
            </a:extLst>
          </a:blip>
          <a:srcRect/>
          <a:stretch/>
        </p:blipFill>
        <p:spPr>
          <a:xfrm>
            <a:off x="3354922" y="4916385"/>
            <a:ext cx="4780665" cy="1650670"/>
          </a:xfrm>
          <a:prstGeom prst="rect">
            <a:avLst/>
          </a:prstGeom>
        </p:spPr>
      </p:pic>
      <p:sp>
        <p:nvSpPr>
          <p:cNvPr id="6" name="ZoneTexte 5">
            <a:extLst>
              <a:ext uri="{FF2B5EF4-FFF2-40B4-BE49-F238E27FC236}">
                <a16:creationId xmlns:a16="http://schemas.microsoft.com/office/drawing/2014/main" id="{91CC0A00-DAE2-DB49-A221-47EE0EF2D0B4}"/>
              </a:ext>
            </a:extLst>
          </p:cNvPr>
          <p:cNvSpPr txBox="1"/>
          <p:nvPr/>
        </p:nvSpPr>
        <p:spPr>
          <a:xfrm>
            <a:off x="6369132" y="6649578"/>
            <a:ext cx="2386940" cy="261610"/>
          </a:xfrm>
          <a:prstGeom prst="rect">
            <a:avLst/>
          </a:prstGeom>
          <a:noFill/>
        </p:spPr>
        <p:txBody>
          <a:bodyPr wrap="square" rtlCol="0">
            <a:spAutoFit/>
          </a:bodyPr>
          <a:lstStyle/>
          <a:p>
            <a:r>
              <a:rPr lang="fr-FR" sz="1100" i="1" dirty="0" err="1"/>
              <a:t>Alberts</a:t>
            </a:r>
            <a:r>
              <a:rPr lang="fr-FR" sz="1100" i="1" dirty="0"/>
              <a:t> Biologie cellulaire p.849</a:t>
            </a:r>
          </a:p>
        </p:txBody>
      </p:sp>
    </p:spTree>
    <p:extLst>
      <p:ext uri="{BB962C8B-B14F-4D97-AF65-F5344CB8AC3E}">
        <p14:creationId xmlns:p14="http://schemas.microsoft.com/office/powerpoint/2010/main" val="3114628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E3D85243-F47C-734D-9AF7-F4DCCAEC82AB}"/>
              </a:ext>
            </a:extLst>
          </p:cNvPr>
          <p:cNvSpPr>
            <a:spLocks noGrp="1"/>
          </p:cNvSpPr>
          <p:nvPr>
            <p:ph type="sldNum" sz="quarter" idx="12"/>
          </p:nvPr>
        </p:nvSpPr>
        <p:spPr/>
        <p:txBody>
          <a:bodyPr/>
          <a:lstStyle/>
          <a:p>
            <a:fld id="{8DD88968-E54C-3A4D-B086-4A4F2B31C4CD}" type="slidenum">
              <a:rPr lang="fr-FR" smtClean="0"/>
              <a:t>21</a:t>
            </a:fld>
            <a:endParaRPr lang="fr-FR"/>
          </a:p>
        </p:txBody>
      </p:sp>
      <p:pic>
        <p:nvPicPr>
          <p:cNvPr id="4" name="Image 3">
            <a:extLst>
              <a:ext uri="{FF2B5EF4-FFF2-40B4-BE49-F238E27FC236}">
                <a16:creationId xmlns:a16="http://schemas.microsoft.com/office/drawing/2014/main" id="{9783D522-8DBF-AB44-AE8B-13317F2033AD}"/>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0000" contrast="20000"/>
                    </a14:imgEffect>
                  </a14:imgLayer>
                </a14:imgProps>
              </a:ext>
              <a:ext uri="{28A0092B-C50C-407E-A947-70E740481C1C}">
                <a14:useLocalDpi xmlns:a14="http://schemas.microsoft.com/office/drawing/2010/main"/>
              </a:ext>
            </a:extLst>
          </a:blip>
          <a:srcRect/>
          <a:stretch/>
        </p:blipFill>
        <p:spPr>
          <a:xfrm>
            <a:off x="0" y="166255"/>
            <a:ext cx="8151078" cy="3598223"/>
          </a:xfrm>
          <a:prstGeom prst="rect">
            <a:avLst/>
          </a:prstGeom>
        </p:spPr>
      </p:pic>
      <p:pic>
        <p:nvPicPr>
          <p:cNvPr id="6" name="Image 5">
            <a:extLst>
              <a:ext uri="{FF2B5EF4-FFF2-40B4-BE49-F238E27FC236}">
                <a16:creationId xmlns:a16="http://schemas.microsoft.com/office/drawing/2014/main" id="{1B741E5A-D7CB-3843-874C-C93755862220}"/>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30000" contrast="20000"/>
                    </a14:imgEffect>
                  </a14:imgLayer>
                </a14:imgProps>
              </a:ext>
              <a:ext uri="{28A0092B-C50C-407E-A947-70E740481C1C}">
                <a14:useLocalDpi xmlns:a14="http://schemas.microsoft.com/office/drawing/2010/main"/>
              </a:ext>
            </a:extLst>
          </a:blip>
          <a:srcRect/>
          <a:stretch/>
        </p:blipFill>
        <p:spPr>
          <a:xfrm>
            <a:off x="6210168" y="3467595"/>
            <a:ext cx="5818910" cy="3265714"/>
          </a:xfrm>
          <a:prstGeom prst="rect">
            <a:avLst/>
          </a:prstGeom>
        </p:spPr>
      </p:pic>
      <p:sp>
        <p:nvSpPr>
          <p:cNvPr id="7" name="ZoneTexte 6">
            <a:extLst>
              <a:ext uri="{FF2B5EF4-FFF2-40B4-BE49-F238E27FC236}">
                <a16:creationId xmlns:a16="http://schemas.microsoft.com/office/drawing/2014/main" id="{3498B3C5-D2EE-3D48-A9D6-1E40A5006312}"/>
              </a:ext>
            </a:extLst>
          </p:cNvPr>
          <p:cNvSpPr txBox="1"/>
          <p:nvPr/>
        </p:nvSpPr>
        <p:spPr>
          <a:xfrm>
            <a:off x="6369132" y="6649578"/>
            <a:ext cx="2386940" cy="261610"/>
          </a:xfrm>
          <a:prstGeom prst="rect">
            <a:avLst/>
          </a:prstGeom>
          <a:noFill/>
        </p:spPr>
        <p:txBody>
          <a:bodyPr wrap="square" rtlCol="0">
            <a:spAutoFit/>
          </a:bodyPr>
          <a:lstStyle/>
          <a:p>
            <a:r>
              <a:rPr lang="fr-FR" sz="1100" i="1" dirty="0" err="1"/>
              <a:t>Alberts</a:t>
            </a:r>
            <a:r>
              <a:rPr lang="fr-FR" sz="1100" i="1" dirty="0"/>
              <a:t> Biologie cellulaire p.849</a:t>
            </a:r>
          </a:p>
        </p:txBody>
      </p:sp>
    </p:spTree>
    <p:extLst>
      <p:ext uri="{BB962C8B-B14F-4D97-AF65-F5344CB8AC3E}">
        <p14:creationId xmlns:p14="http://schemas.microsoft.com/office/powerpoint/2010/main" val="4155556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B293CA0B-4FD3-1149-B4A2-B22FFED11B0F}"/>
              </a:ext>
            </a:extLst>
          </p:cNvPr>
          <p:cNvSpPr>
            <a:spLocks noGrp="1"/>
          </p:cNvSpPr>
          <p:nvPr>
            <p:ph type="sldNum" sz="quarter" idx="12"/>
          </p:nvPr>
        </p:nvSpPr>
        <p:spPr/>
        <p:txBody>
          <a:bodyPr/>
          <a:lstStyle/>
          <a:p>
            <a:fld id="{8DD88968-E54C-3A4D-B086-4A4F2B31C4CD}" type="slidenum">
              <a:rPr lang="fr-FR" smtClean="0"/>
              <a:t>22</a:t>
            </a:fld>
            <a:endParaRPr lang="fr-FR"/>
          </a:p>
        </p:txBody>
      </p:sp>
      <p:pic>
        <p:nvPicPr>
          <p:cNvPr id="6" name="Image 5">
            <a:extLst>
              <a:ext uri="{FF2B5EF4-FFF2-40B4-BE49-F238E27FC236}">
                <a16:creationId xmlns:a16="http://schemas.microsoft.com/office/drawing/2014/main" id="{E6641520-36C7-564F-BDE2-46543F1564DF}"/>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0000" contrast="20000"/>
                    </a14:imgEffect>
                  </a14:imgLayer>
                </a14:imgProps>
              </a:ext>
              <a:ext uri="{28A0092B-C50C-407E-A947-70E740481C1C}">
                <a14:useLocalDpi xmlns:a14="http://schemas.microsoft.com/office/drawing/2010/main"/>
              </a:ext>
            </a:extLst>
          </a:blip>
          <a:srcRect/>
          <a:stretch/>
        </p:blipFill>
        <p:spPr>
          <a:xfrm rot="5400000">
            <a:off x="2428921" y="824917"/>
            <a:ext cx="6625595" cy="5284519"/>
          </a:xfrm>
          <a:prstGeom prst="rect">
            <a:avLst/>
          </a:prstGeom>
        </p:spPr>
      </p:pic>
      <p:sp>
        <p:nvSpPr>
          <p:cNvPr id="7" name="ZoneTexte 6">
            <a:extLst>
              <a:ext uri="{FF2B5EF4-FFF2-40B4-BE49-F238E27FC236}">
                <a16:creationId xmlns:a16="http://schemas.microsoft.com/office/drawing/2014/main" id="{D47F49E5-4EFF-2040-8F57-388C9A123CDF}"/>
              </a:ext>
            </a:extLst>
          </p:cNvPr>
          <p:cNvSpPr txBox="1"/>
          <p:nvPr/>
        </p:nvSpPr>
        <p:spPr>
          <a:xfrm>
            <a:off x="6369132" y="6649578"/>
            <a:ext cx="2386940" cy="261610"/>
          </a:xfrm>
          <a:prstGeom prst="rect">
            <a:avLst/>
          </a:prstGeom>
          <a:noFill/>
        </p:spPr>
        <p:txBody>
          <a:bodyPr wrap="square" rtlCol="0">
            <a:spAutoFit/>
          </a:bodyPr>
          <a:lstStyle/>
          <a:p>
            <a:r>
              <a:rPr lang="fr-FR" sz="1100" i="1" dirty="0" err="1"/>
              <a:t>Alberts</a:t>
            </a:r>
            <a:r>
              <a:rPr lang="fr-FR" sz="1100" i="1" dirty="0"/>
              <a:t> Biologie cellulaire p.849</a:t>
            </a:r>
          </a:p>
        </p:txBody>
      </p:sp>
    </p:spTree>
    <p:extLst>
      <p:ext uri="{BB962C8B-B14F-4D97-AF65-F5344CB8AC3E}">
        <p14:creationId xmlns:p14="http://schemas.microsoft.com/office/powerpoint/2010/main" val="9337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BA6E6628-6BE4-8B49-9556-98768B81E762}"/>
              </a:ext>
            </a:extLst>
          </p:cNvPr>
          <p:cNvSpPr>
            <a:spLocks noGrp="1"/>
          </p:cNvSpPr>
          <p:nvPr>
            <p:ph type="sldNum" sz="quarter" idx="12"/>
          </p:nvPr>
        </p:nvSpPr>
        <p:spPr/>
        <p:txBody>
          <a:bodyPr/>
          <a:lstStyle/>
          <a:p>
            <a:fld id="{8DD88968-E54C-3A4D-B086-4A4F2B31C4CD}" type="slidenum">
              <a:rPr lang="fr-FR" smtClean="0"/>
              <a:t>23</a:t>
            </a:fld>
            <a:endParaRPr lang="fr-FR"/>
          </a:p>
        </p:txBody>
      </p:sp>
      <p:pic>
        <p:nvPicPr>
          <p:cNvPr id="4" name="Image 3">
            <a:extLst>
              <a:ext uri="{FF2B5EF4-FFF2-40B4-BE49-F238E27FC236}">
                <a16:creationId xmlns:a16="http://schemas.microsoft.com/office/drawing/2014/main" id="{CAFEAD2E-0F77-A847-8EA7-6057C64E783C}"/>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1044551" y="282039"/>
            <a:ext cx="3930670" cy="5922445"/>
          </a:xfrm>
          <a:prstGeom prst="rect">
            <a:avLst/>
          </a:prstGeom>
        </p:spPr>
      </p:pic>
      <p:pic>
        <p:nvPicPr>
          <p:cNvPr id="5" name="Image 4">
            <a:extLst>
              <a:ext uri="{FF2B5EF4-FFF2-40B4-BE49-F238E27FC236}">
                <a16:creationId xmlns:a16="http://schemas.microsoft.com/office/drawing/2014/main" id="{6D73183D-F5F0-C94A-A986-C37F88424E33}"/>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7417856" y="282039"/>
            <a:ext cx="3028952" cy="5922447"/>
          </a:xfrm>
          <a:prstGeom prst="rect">
            <a:avLst/>
          </a:prstGeom>
        </p:spPr>
      </p:pic>
      <p:sp>
        <p:nvSpPr>
          <p:cNvPr id="6" name="ZoneTexte 5">
            <a:extLst>
              <a:ext uri="{FF2B5EF4-FFF2-40B4-BE49-F238E27FC236}">
                <a16:creationId xmlns:a16="http://schemas.microsoft.com/office/drawing/2014/main" id="{6D81324B-275D-6B45-868A-C8D96BE535AF}"/>
              </a:ext>
            </a:extLst>
          </p:cNvPr>
          <p:cNvSpPr txBox="1"/>
          <p:nvPr/>
        </p:nvSpPr>
        <p:spPr>
          <a:xfrm>
            <a:off x="7703606" y="6596390"/>
            <a:ext cx="3383493" cy="261610"/>
          </a:xfrm>
          <a:prstGeom prst="rect">
            <a:avLst/>
          </a:prstGeom>
          <a:noFill/>
        </p:spPr>
        <p:txBody>
          <a:bodyPr wrap="square" rtlCol="0">
            <a:spAutoFit/>
          </a:bodyPr>
          <a:lstStyle/>
          <a:p>
            <a:r>
              <a:rPr lang="fr-FR" sz="1100" i="1" dirty="0"/>
              <a:t>SVT TS Spé Bordas,  </a:t>
            </a:r>
            <a:r>
              <a:rPr lang="fr-FR" sz="1100" i="1" dirty="0" err="1"/>
              <a:t>ed</a:t>
            </a:r>
            <a:r>
              <a:rPr lang="fr-FR" sz="1100" i="1" dirty="0"/>
              <a:t> 2012, activités pratiques 3</a:t>
            </a:r>
          </a:p>
        </p:txBody>
      </p:sp>
    </p:spTree>
    <p:extLst>
      <p:ext uri="{BB962C8B-B14F-4D97-AF65-F5344CB8AC3E}">
        <p14:creationId xmlns:p14="http://schemas.microsoft.com/office/powerpoint/2010/main" val="1253802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5A85F16-7192-B64C-BA78-8D9DFF45A4CE}"/>
              </a:ext>
            </a:extLst>
          </p:cNvPr>
          <p:cNvSpPr>
            <a:spLocks noGrp="1"/>
          </p:cNvSpPr>
          <p:nvPr>
            <p:ph type="sldNum" sz="quarter" idx="12"/>
          </p:nvPr>
        </p:nvSpPr>
        <p:spPr/>
        <p:txBody>
          <a:bodyPr/>
          <a:lstStyle/>
          <a:p>
            <a:fld id="{8DD88968-E54C-3A4D-B086-4A4F2B31C4CD}" type="slidenum">
              <a:rPr lang="fr-FR" smtClean="0"/>
              <a:t>24</a:t>
            </a:fld>
            <a:endParaRPr lang="fr-FR"/>
          </a:p>
        </p:txBody>
      </p:sp>
      <p:sp>
        <p:nvSpPr>
          <p:cNvPr id="3" name="Rectangle 2">
            <a:extLst>
              <a:ext uri="{FF2B5EF4-FFF2-40B4-BE49-F238E27FC236}">
                <a16:creationId xmlns:a16="http://schemas.microsoft.com/office/drawing/2014/main" id="{C5A61AD7-B5BF-2A42-BE2A-6B0FCED5F7C3}"/>
              </a:ext>
            </a:extLst>
          </p:cNvPr>
          <p:cNvSpPr/>
          <p:nvPr/>
        </p:nvSpPr>
        <p:spPr>
          <a:xfrm>
            <a:off x="2570418" y="3900488"/>
            <a:ext cx="6193940" cy="369332"/>
          </a:xfrm>
          <a:prstGeom prst="rect">
            <a:avLst/>
          </a:prstGeom>
        </p:spPr>
        <p:txBody>
          <a:bodyPr wrap="none">
            <a:spAutoFit/>
          </a:bodyPr>
          <a:lstStyle/>
          <a:p>
            <a:r>
              <a:rPr lang="fr-FR" dirty="0">
                <a:hlinkClick r:id="rId2"/>
              </a:rPr>
              <a:t>http://www.sci.sdsu.edu/movies/actin_myosin_gif.html</a:t>
            </a:r>
            <a:r>
              <a:rPr lang="fr-FR" dirty="0"/>
              <a:t>  </a:t>
            </a:r>
          </a:p>
        </p:txBody>
      </p:sp>
      <p:pic>
        <p:nvPicPr>
          <p:cNvPr id="4" name="Image 3">
            <a:extLst>
              <a:ext uri="{FF2B5EF4-FFF2-40B4-BE49-F238E27FC236}">
                <a16:creationId xmlns:a16="http://schemas.microsoft.com/office/drawing/2014/main" id="{1DD8E586-21D7-954E-87D5-C7E7F9EFFC3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934632" y="272125"/>
            <a:ext cx="6997700" cy="3628363"/>
          </a:xfrm>
          <a:prstGeom prst="rect">
            <a:avLst/>
          </a:prstGeom>
        </p:spPr>
      </p:pic>
      <p:sp>
        <p:nvSpPr>
          <p:cNvPr id="5" name="Rectangle 4">
            <a:extLst>
              <a:ext uri="{FF2B5EF4-FFF2-40B4-BE49-F238E27FC236}">
                <a16:creationId xmlns:a16="http://schemas.microsoft.com/office/drawing/2014/main" id="{6A136ACB-9D55-A54D-9980-CC6B5B84304E}"/>
              </a:ext>
            </a:extLst>
          </p:cNvPr>
          <p:cNvSpPr/>
          <p:nvPr/>
        </p:nvSpPr>
        <p:spPr>
          <a:xfrm>
            <a:off x="2570418" y="4403238"/>
            <a:ext cx="5445337" cy="369332"/>
          </a:xfrm>
          <a:prstGeom prst="rect">
            <a:avLst/>
          </a:prstGeom>
        </p:spPr>
        <p:txBody>
          <a:bodyPr wrap="none">
            <a:spAutoFit/>
          </a:bodyPr>
          <a:lstStyle/>
          <a:p>
            <a:r>
              <a:rPr lang="fr-FR" dirty="0"/>
              <a:t>https://</a:t>
            </a:r>
            <a:r>
              <a:rPr lang="fr-FR" dirty="0" err="1"/>
              <a:t>www.youtube.com</a:t>
            </a:r>
            <a:r>
              <a:rPr lang="fr-FR" dirty="0"/>
              <a:t>/</a:t>
            </a:r>
            <a:r>
              <a:rPr lang="fr-FR" dirty="0" err="1"/>
              <a:t>watch?v</a:t>
            </a:r>
            <a:r>
              <a:rPr lang="fr-FR" dirty="0"/>
              <a:t>=HPcoot65QG4</a:t>
            </a:r>
          </a:p>
        </p:txBody>
      </p:sp>
      <p:sp>
        <p:nvSpPr>
          <p:cNvPr id="6" name="Rectangle 5">
            <a:extLst>
              <a:ext uri="{FF2B5EF4-FFF2-40B4-BE49-F238E27FC236}">
                <a16:creationId xmlns:a16="http://schemas.microsoft.com/office/drawing/2014/main" id="{2B2B22E1-2915-4D4D-9038-6B0039AF32DF}"/>
              </a:ext>
            </a:extLst>
          </p:cNvPr>
          <p:cNvSpPr/>
          <p:nvPr/>
        </p:nvSpPr>
        <p:spPr>
          <a:xfrm>
            <a:off x="2570418" y="4914849"/>
            <a:ext cx="5307479" cy="369332"/>
          </a:xfrm>
          <a:prstGeom prst="rect">
            <a:avLst/>
          </a:prstGeom>
        </p:spPr>
        <p:txBody>
          <a:bodyPr wrap="none">
            <a:spAutoFit/>
          </a:bodyPr>
          <a:lstStyle/>
          <a:p>
            <a:r>
              <a:rPr lang="fr-FR" dirty="0"/>
              <a:t>https://</a:t>
            </a:r>
            <a:r>
              <a:rPr lang="fr-FR" dirty="0" err="1"/>
              <a:t>www.youtube.com</a:t>
            </a:r>
            <a:r>
              <a:rPr lang="fr-FR" dirty="0"/>
              <a:t>/</a:t>
            </a:r>
            <a:r>
              <a:rPr lang="fr-FR" dirty="0" err="1"/>
              <a:t>watch?v</a:t>
            </a:r>
            <a:r>
              <a:rPr lang="fr-FR" dirty="0"/>
              <a:t>=</a:t>
            </a:r>
            <a:r>
              <a:rPr lang="fr-FR" dirty="0" err="1"/>
              <a:t>ousflrOzQHc</a:t>
            </a:r>
            <a:endParaRPr lang="fr-FR" dirty="0"/>
          </a:p>
        </p:txBody>
      </p:sp>
      <p:sp>
        <p:nvSpPr>
          <p:cNvPr id="7" name="Rectangle 6">
            <a:extLst>
              <a:ext uri="{FF2B5EF4-FFF2-40B4-BE49-F238E27FC236}">
                <a16:creationId xmlns:a16="http://schemas.microsoft.com/office/drawing/2014/main" id="{4ED5F9FA-E40B-1F41-A5E0-B938235F1794}"/>
              </a:ext>
            </a:extLst>
          </p:cNvPr>
          <p:cNvSpPr/>
          <p:nvPr/>
        </p:nvSpPr>
        <p:spPr>
          <a:xfrm>
            <a:off x="2555798" y="5426460"/>
            <a:ext cx="5336717" cy="369332"/>
          </a:xfrm>
          <a:prstGeom prst="rect">
            <a:avLst/>
          </a:prstGeom>
        </p:spPr>
        <p:txBody>
          <a:bodyPr wrap="none">
            <a:spAutoFit/>
          </a:bodyPr>
          <a:lstStyle/>
          <a:p>
            <a:r>
              <a:rPr lang="fr-FR" dirty="0"/>
              <a:t>https://</a:t>
            </a:r>
            <a:r>
              <a:rPr lang="fr-FR" dirty="0" err="1"/>
              <a:t>www.youtube.com</a:t>
            </a:r>
            <a:r>
              <a:rPr lang="fr-FR" dirty="0"/>
              <a:t>/</a:t>
            </a:r>
            <a:r>
              <a:rPr lang="fr-FR" dirty="0" err="1"/>
              <a:t>watch?v</a:t>
            </a:r>
            <a:r>
              <a:rPr lang="fr-FR" dirty="0"/>
              <a:t>=7O_ZHyPeIIA</a:t>
            </a:r>
          </a:p>
        </p:txBody>
      </p:sp>
    </p:spTree>
    <p:extLst>
      <p:ext uri="{BB962C8B-B14F-4D97-AF65-F5344CB8AC3E}">
        <p14:creationId xmlns:p14="http://schemas.microsoft.com/office/powerpoint/2010/main" val="1343374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E3338060-3915-134D-9349-7D81ED6B718B}"/>
              </a:ext>
            </a:extLst>
          </p:cNvPr>
          <p:cNvSpPr>
            <a:spLocks noGrp="1"/>
          </p:cNvSpPr>
          <p:nvPr>
            <p:ph type="sldNum" sz="quarter" idx="12"/>
          </p:nvPr>
        </p:nvSpPr>
        <p:spPr/>
        <p:txBody>
          <a:bodyPr/>
          <a:lstStyle/>
          <a:p>
            <a:fld id="{8DD88968-E54C-3A4D-B086-4A4F2B31C4CD}" type="slidenum">
              <a:rPr lang="fr-FR" smtClean="0"/>
              <a:t>25</a:t>
            </a:fld>
            <a:endParaRPr lang="fr-FR"/>
          </a:p>
        </p:txBody>
      </p:sp>
      <p:pic>
        <p:nvPicPr>
          <p:cNvPr id="9218" name="Picture 2" descr="http://svt.ac-dijon.fr/schemassvt/IMG/actin_myosin.gif">
            <a:extLst>
              <a:ext uri="{FF2B5EF4-FFF2-40B4-BE49-F238E27FC236}">
                <a16:creationId xmlns:a16="http://schemas.microsoft.com/office/drawing/2014/main" id="{1DBEAEC9-1F66-954F-8E0E-61E05A09866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95525" y="0"/>
            <a:ext cx="759936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CB03E85-C9D7-FE40-8C6D-892E90CC0A58}"/>
              </a:ext>
            </a:extLst>
          </p:cNvPr>
          <p:cNvSpPr/>
          <p:nvPr/>
        </p:nvSpPr>
        <p:spPr>
          <a:xfrm>
            <a:off x="8008795" y="6501438"/>
            <a:ext cx="3772186" cy="261610"/>
          </a:xfrm>
          <a:prstGeom prst="rect">
            <a:avLst/>
          </a:prstGeom>
        </p:spPr>
        <p:txBody>
          <a:bodyPr wrap="none">
            <a:spAutoFit/>
          </a:bodyPr>
          <a:lstStyle/>
          <a:p>
            <a:r>
              <a:rPr lang="fr-FR" sz="1100" i="1" dirty="0"/>
              <a:t>http://</a:t>
            </a:r>
            <a:r>
              <a:rPr lang="fr-FR" sz="1100" i="1" dirty="0" err="1"/>
              <a:t>svt.ac-dijon.fr</a:t>
            </a:r>
            <a:r>
              <a:rPr lang="fr-FR" sz="1100" i="1" dirty="0"/>
              <a:t>/</a:t>
            </a:r>
            <a:r>
              <a:rPr lang="fr-FR" sz="1100" i="1" dirty="0" err="1"/>
              <a:t>schemassvt</a:t>
            </a:r>
            <a:r>
              <a:rPr lang="fr-FR" sz="1100" i="1" dirty="0"/>
              <a:t>/IMG/</a:t>
            </a:r>
            <a:r>
              <a:rPr lang="fr-FR" sz="1100" i="1" dirty="0" err="1"/>
              <a:t>actin_myosin.gif</a:t>
            </a:r>
            <a:endParaRPr lang="fr-FR" sz="1100" i="1" dirty="0"/>
          </a:p>
        </p:txBody>
      </p:sp>
    </p:spTree>
    <p:extLst>
      <p:ext uri="{BB962C8B-B14F-4D97-AF65-F5344CB8AC3E}">
        <p14:creationId xmlns:p14="http://schemas.microsoft.com/office/powerpoint/2010/main" val="16276403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7EC6155B-B010-4343-9342-5682C7A7688B}"/>
              </a:ext>
            </a:extLst>
          </p:cNvPr>
          <p:cNvSpPr>
            <a:spLocks noGrp="1"/>
          </p:cNvSpPr>
          <p:nvPr>
            <p:ph type="sldNum" sz="quarter" idx="12"/>
          </p:nvPr>
        </p:nvSpPr>
        <p:spPr/>
        <p:txBody>
          <a:bodyPr/>
          <a:lstStyle/>
          <a:p>
            <a:fld id="{8DD88968-E54C-3A4D-B086-4A4F2B31C4CD}" type="slidenum">
              <a:rPr lang="fr-FR" smtClean="0"/>
              <a:t>26</a:t>
            </a:fld>
            <a:endParaRPr lang="fr-FR"/>
          </a:p>
        </p:txBody>
      </p:sp>
      <p:pic>
        <p:nvPicPr>
          <p:cNvPr id="4" name="Image 3">
            <a:extLst>
              <a:ext uri="{FF2B5EF4-FFF2-40B4-BE49-F238E27FC236}">
                <a16:creationId xmlns:a16="http://schemas.microsoft.com/office/drawing/2014/main" id="{4978FA51-2F46-6740-8105-0C0CF673A174}"/>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15000" contrast="15000"/>
                    </a14:imgEffect>
                  </a14:imgLayer>
                </a14:imgProps>
              </a:ext>
              <a:ext uri="{28A0092B-C50C-407E-A947-70E740481C1C}">
                <a14:useLocalDpi xmlns:a14="http://schemas.microsoft.com/office/drawing/2010/main"/>
              </a:ext>
            </a:extLst>
          </a:blip>
          <a:srcRect/>
          <a:stretch/>
        </p:blipFill>
        <p:spPr>
          <a:xfrm>
            <a:off x="1685925" y="128588"/>
            <a:ext cx="8401050" cy="6277899"/>
          </a:xfrm>
          <a:prstGeom prst="rect">
            <a:avLst/>
          </a:prstGeom>
        </p:spPr>
      </p:pic>
      <p:sp>
        <p:nvSpPr>
          <p:cNvPr id="5" name="ZoneTexte 4">
            <a:extLst>
              <a:ext uri="{FF2B5EF4-FFF2-40B4-BE49-F238E27FC236}">
                <a16:creationId xmlns:a16="http://schemas.microsoft.com/office/drawing/2014/main" id="{7A1B3FED-6446-8A4F-9245-54DD65C0FBEC}"/>
              </a:ext>
            </a:extLst>
          </p:cNvPr>
          <p:cNvSpPr txBox="1"/>
          <p:nvPr/>
        </p:nvSpPr>
        <p:spPr>
          <a:xfrm>
            <a:off x="7703607" y="6596390"/>
            <a:ext cx="2457450" cy="261610"/>
          </a:xfrm>
          <a:prstGeom prst="rect">
            <a:avLst/>
          </a:prstGeom>
          <a:noFill/>
        </p:spPr>
        <p:txBody>
          <a:bodyPr wrap="square" rtlCol="0">
            <a:spAutoFit/>
          </a:bodyPr>
          <a:lstStyle/>
          <a:p>
            <a:r>
              <a:rPr lang="fr-FR" sz="1100" i="1" dirty="0"/>
              <a:t>SVT TS Spé Nathan </a:t>
            </a:r>
            <a:r>
              <a:rPr lang="fr-FR" sz="1100" i="1" dirty="0" err="1"/>
              <a:t>ed</a:t>
            </a:r>
            <a:r>
              <a:rPr lang="fr-FR" sz="1100" i="1" dirty="0"/>
              <a:t> 2012, p,47</a:t>
            </a:r>
          </a:p>
        </p:txBody>
      </p:sp>
    </p:spTree>
    <p:extLst>
      <p:ext uri="{BB962C8B-B14F-4D97-AF65-F5344CB8AC3E}">
        <p14:creationId xmlns:p14="http://schemas.microsoft.com/office/powerpoint/2010/main" val="1018759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FD22A70F-ADD7-7A43-B806-6D0E783B99C6}"/>
              </a:ext>
            </a:extLst>
          </p:cNvPr>
          <p:cNvSpPr>
            <a:spLocks noGrp="1"/>
          </p:cNvSpPr>
          <p:nvPr>
            <p:ph type="sldNum" sz="quarter" idx="12"/>
          </p:nvPr>
        </p:nvSpPr>
        <p:spPr/>
        <p:txBody>
          <a:bodyPr/>
          <a:lstStyle/>
          <a:p>
            <a:fld id="{8DD88968-E54C-3A4D-B086-4A4F2B31C4CD}" type="slidenum">
              <a:rPr lang="fr-FR" smtClean="0"/>
              <a:t>27</a:t>
            </a:fld>
            <a:endParaRPr lang="fr-FR"/>
          </a:p>
        </p:txBody>
      </p:sp>
      <p:pic>
        <p:nvPicPr>
          <p:cNvPr id="4" name="Image 3">
            <a:extLst>
              <a:ext uri="{FF2B5EF4-FFF2-40B4-BE49-F238E27FC236}">
                <a16:creationId xmlns:a16="http://schemas.microsoft.com/office/drawing/2014/main" id="{CC3DC023-4656-744A-A0A1-464A0DC6C71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5000" contrast="10000"/>
                    </a14:imgEffect>
                  </a14:imgLayer>
                </a14:imgProps>
              </a:ext>
              <a:ext uri="{28A0092B-C50C-407E-A947-70E740481C1C}">
                <a14:useLocalDpi xmlns:a14="http://schemas.microsoft.com/office/drawing/2010/main"/>
              </a:ext>
            </a:extLst>
          </a:blip>
          <a:srcRect/>
          <a:stretch/>
        </p:blipFill>
        <p:spPr>
          <a:xfrm>
            <a:off x="989711" y="354575"/>
            <a:ext cx="8997251" cy="5686787"/>
          </a:xfrm>
          <a:prstGeom prst="rect">
            <a:avLst/>
          </a:prstGeom>
        </p:spPr>
      </p:pic>
      <p:sp>
        <p:nvSpPr>
          <p:cNvPr id="5" name="ZoneTexte 4">
            <a:extLst>
              <a:ext uri="{FF2B5EF4-FFF2-40B4-BE49-F238E27FC236}">
                <a16:creationId xmlns:a16="http://schemas.microsoft.com/office/drawing/2014/main" id="{DC5D3E97-157B-9943-832F-73B218CBD4F3}"/>
              </a:ext>
            </a:extLst>
          </p:cNvPr>
          <p:cNvSpPr txBox="1"/>
          <p:nvPr/>
        </p:nvSpPr>
        <p:spPr>
          <a:xfrm>
            <a:off x="7703607" y="6596390"/>
            <a:ext cx="2457450" cy="261610"/>
          </a:xfrm>
          <a:prstGeom prst="rect">
            <a:avLst/>
          </a:prstGeom>
          <a:noFill/>
        </p:spPr>
        <p:txBody>
          <a:bodyPr wrap="square" rtlCol="0">
            <a:spAutoFit/>
          </a:bodyPr>
          <a:lstStyle/>
          <a:p>
            <a:r>
              <a:rPr lang="fr-FR" sz="1100" i="1" dirty="0"/>
              <a:t>SVT TS Spé Nathan </a:t>
            </a:r>
            <a:r>
              <a:rPr lang="fr-FR" sz="1100" i="1" dirty="0" err="1"/>
              <a:t>ed</a:t>
            </a:r>
            <a:r>
              <a:rPr lang="fr-FR" sz="1100" i="1" dirty="0"/>
              <a:t> 2012, p,47</a:t>
            </a:r>
          </a:p>
        </p:txBody>
      </p:sp>
    </p:spTree>
    <p:extLst>
      <p:ext uri="{BB962C8B-B14F-4D97-AF65-F5344CB8AC3E}">
        <p14:creationId xmlns:p14="http://schemas.microsoft.com/office/powerpoint/2010/main" val="2600337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F1D254B5-4C2C-574B-8E32-CAB6F3DB12A3}"/>
              </a:ext>
            </a:extLst>
          </p:cNvPr>
          <p:cNvSpPr>
            <a:spLocks noGrp="1"/>
          </p:cNvSpPr>
          <p:nvPr>
            <p:ph type="sldNum" sz="quarter" idx="12"/>
          </p:nvPr>
        </p:nvSpPr>
        <p:spPr/>
        <p:txBody>
          <a:bodyPr/>
          <a:lstStyle/>
          <a:p>
            <a:fld id="{8DD88968-E54C-3A4D-B086-4A4F2B31C4CD}" type="slidenum">
              <a:rPr lang="fr-FR" smtClean="0"/>
              <a:t>28</a:t>
            </a:fld>
            <a:endParaRPr lang="fr-FR"/>
          </a:p>
        </p:txBody>
      </p:sp>
      <p:pic>
        <p:nvPicPr>
          <p:cNvPr id="4" name="Image 3">
            <a:extLst>
              <a:ext uri="{FF2B5EF4-FFF2-40B4-BE49-F238E27FC236}">
                <a16:creationId xmlns:a16="http://schemas.microsoft.com/office/drawing/2014/main" id="{82A5B7FF-1E2E-CB4A-A401-CCFB1006C926}"/>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5000" contrast="10000"/>
                    </a14:imgEffect>
                  </a14:imgLayer>
                </a14:imgProps>
              </a:ext>
              <a:ext uri="{28A0092B-C50C-407E-A947-70E740481C1C}">
                <a14:useLocalDpi xmlns:a14="http://schemas.microsoft.com/office/drawing/2010/main"/>
              </a:ext>
            </a:extLst>
          </a:blip>
          <a:srcRect/>
          <a:stretch/>
        </p:blipFill>
        <p:spPr>
          <a:xfrm>
            <a:off x="2743200" y="464462"/>
            <a:ext cx="6715125" cy="5759462"/>
          </a:xfrm>
          <a:prstGeom prst="rect">
            <a:avLst/>
          </a:prstGeom>
        </p:spPr>
      </p:pic>
      <p:sp>
        <p:nvSpPr>
          <p:cNvPr id="5" name="ZoneTexte 4">
            <a:extLst>
              <a:ext uri="{FF2B5EF4-FFF2-40B4-BE49-F238E27FC236}">
                <a16:creationId xmlns:a16="http://schemas.microsoft.com/office/drawing/2014/main" id="{2FFC360C-CCD7-4E4F-94D6-1973E0AAAB23}"/>
              </a:ext>
            </a:extLst>
          </p:cNvPr>
          <p:cNvSpPr txBox="1"/>
          <p:nvPr/>
        </p:nvSpPr>
        <p:spPr>
          <a:xfrm>
            <a:off x="7703607" y="6596390"/>
            <a:ext cx="2457450" cy="261610"/>
          </a:xfrm>
          <a:prstGeom prst="rect">
            <a:avLst/>
          </a:prstGeom>
          <a:noFill/>
        </p:spPr>
        <p:txBody>
          <a:bodyPr wrap="square" rtlCol="0">
            <a:spAutoFit/>
          </a:bodyPr>
          <a:lstStyle/>
          <a:p>
            <a:r>
              <a:rPr lang="fr-FR" sz="1100" i="1" dirty="0"/>
              <a:t>SVT TS Spé Nathan </a:t>
            </a:r>
            <a:r>
              <a:rPr lang="fr-FR" sz="1100" i="1" dirty="0" err="1"/>
              <a:t>ed</a:t>
            </a:r>
            <a:r>
              <a:rPr lang="fr-FR" sz="1100" i="1" dirty="0"/>
              <a:t> 2012, p,47</a:t>
            </a:r>
          </a:p>
        </p:txBody>
      </p:sp>
    </p:spTree>
    <p:extLst>
      <p:ext uri="{BB962C8B-B14F-4D97-AF65-F5344CB8AC3E}">
        <p14:creationId xmlns:p14="http://schemas.microsoft.com/office/powerpoint/2010/main" val="498450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D339C5A6-894F-FD4F-A696-A6BCC3FE6266}"/>
              </a:ext>
            </a:extLst>
          </p:cNvPr>
          <p:cNvSpPr>
            <a:spLocks noGrp="1"/>
          </p:cNvSpPr>
          <p:nvPr>
            <p:ph type="sldNum" sz="quarter" idx="12"/>
          </p:nvPr>
        </p:nvSpPr>
        <p:spPr/>
        <p:txBody>
          <a:bodyPr/>
          <a:lstStyle/>
          <a:p>
            <a:fld id="{8DD88968-E54C-3A4D-B086-4A4F2B31C4CD}" type="slidenum">
              <a:rPr lang="fr-FR" smtClean="0"/>
              <a:t>29</a:t>
            </a:fld>
            <a:endParaRPr lang="fr-FR"/>
          </a:p>
        </p:txBody>
      </p:sp>
      <p:pic>
        <p:nvPicPr>
          <p:cNvPr id="4" name="Image 3">
            <a:extLst>
              <a:ext uri="{FF2B5EF4-FFF2-40B4-BE49-F238E27FC236}">
                <a16:creationId xmlns:a16="http://schemas.microsoft.com/office/drawing/2014/main" id="{F364B5A4-0265-124D-B849-4E2375EF0A1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10000" contrast="10000"/>
                    </a14:imgEffect>
                  </a14:imgLayer>
                </a14:imgProps>
              </a:ext>
              <a:ext uri="{28A0092B-C50C-407E-A947-70E740481C1C}">
                <a14:useLocalDpi xmlns:a14="http://schemas.microsoft.com/office/drawing/2010/main"/>
              </a:ext>
            </a:extLst>
          </a:blip>
          <a:srcRect/>
          <a:stretch/>
        </p:blipFill>
        <p:spPr>
          <a:xfrm>
            <a:off x="1500188" y="142875"/>
            <a:ext cx="8015288" cy="6586056"/>
          </a:xfrm>
          <a:prstGeom prst="rect">
            <a:avLst/>
          </a:prstGeom>
        </p:spPr>
      </p:pic>
    </p:spTree>
    <p:extLst>
      <p:ext uri="{BB962C8B-B14F-4D97-AF65-F5344CB8AC3E}">
        <p14:creationId xmlns:p14="http://schemas.microsoft.com/office/powerpoint/2010/main" val="37402991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A9E3C1-24DA-7442-8006-9C51B12D43F1}"/>
              </a:ext>
            </a:extLst>
          </p:cNvPr>
          <p:cNvSpPr>
            <a:spLocks noGrp="1"/>
          </p:cNvSpPr>
          <p:nvPr>
            <p:ph type="title"/>
          </p:nvPr>
        </p:nvSpPr>
        <p:spPr>
          <a:xfrm>
            <a:off x="206686" y="138953"/>
            <a:ext cx="9650007" cy="1320800"/>
          </a:xfrm>
        </p:spPr>
        <p:txBody>
          <a:bodyPr>
            <a:noAutofit/>
          </a:bodyPr>
          <a:lstStyle/>
          <a:p>
            <a:r>
              <a:rPr lang="fr-FR" sz="2800" dirty="0"/>
              <a:t>Traces écrites: </a:t>
            </a:r>
            <a:r>
              <a:rPr lang="fr-FR" sz="2800" b="1" dirty="0"/>
              <a:t>Chapitre 3 : Consommation et régénération d’ATP, l’exemple de la cellule musculaire.</a:t>
            </a:r>
            <a:br>
              <a:rPr lang="fr-FR" sz="2800" b="1" dirty="0"/>
            </a:br>
            <a:endParaRPr lang="fr-FR" sz="2800" dirty="0"/>
          </a:p>
        </p:txBody>
      </p:sp>
      <p:sp>
        <p:nvSpPr>
          <p:cNvPr id="3" name="Espace réservé du numéro de diapositive 2">
            <a:extLst>
              <a:ext uri="{FF2B5EF4-FFF2-40B4-BE49-F238E27FC236}">
                <a16:creationId xmlns:a16="http://schemas.microsoft.com/office/drawing/2014/main" id="{2EF88A52-18ED-9A4C-8CC9-2B15781094D7}"/>
              </a:ext>
            </a:extLst>
          </p:cNvPr>
          <p:cNvSpPr>
            <a:spLocks noGrp="1"/>
          </p:cNvSpPr>
          <p:nvPr>
            <p:ph type="sldNum" sz="quarter" idx="12"/>
          </p:nvPr>
        </p:nvSpPr>
        <p:spPr/>
        <p:txBody>
          <a:bodyPr/>
          <a:lstStyle/>
          <a:p>
            <a:fld id="{8DD88968-E54C-3A4D-B086-4A4F2B31C4CD}" type="slidenum">
              <a:rPr lang="fr-FR" smtClean="0"/>
              <a:t>30</a:t>
            </a:fld>
            <a:endParaRPr lang="fr-FR"/>
          </a:p>
        </p:txBody>
      </p:sp>
      <p:sp>
        <p:nvSpPr>
          <p:cNvPr id="4" name="Rectangle 3">
            <a:extLst>
              <a:ext uri="{FF2B5EF4-FFF2-40B4-BE49-F238E27FC236}">
                <a16:creationId xmlns:a16="http://schemas.microsoft.com/office/drawing/2014/main" id="{9FCB3A13-1A88-DB4B-8F35-BF82C27D9340}"/>
              </a:ext>
            </a:extLst>
          </p:cNvPr>
          <p:cNvSpPr/>
          <p:nvPr/>
        </p:nvSpPr>
        <p:spPr>
          <a:xfrm>
            <a:off x="416858" y="1459753"/>
            <a:ext cx="9439835" cy="4401205"/>
          </a:xfrm>
          <a:prstGeom prst="rect">
            <a:avLst/>
          </a:prstGeom>
        </p:spPr>
        <p:txBody>
          <a:bodyPr wrap="square">
            <a:spAutoFit/>
          </a:bodyPr>
          <a:lstStyle/>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Introduction</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Toutes les cellules ont besoin d’énergie pour effectuer les différentes activités cellulaires (biosynthèses, transports ou encore mouvements cellulaires). Elles utilisent l’énergie chimique des molécules organiques grâce à la fermentation et à la respiration. Au cours de ces deux réactions de dégradation de la matière organique, les cellules vont produire un intermédiaire énergétique, l’ATP, Adénosine Tri Phosphate. La matière organique nécessaire à la production d’ATP vient de l’environnement (alimentation) ou dans le cas des cellules chlorophylliennes a été directement produite par photosynthèse (organismes photo-autotrophes).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ctr">
              <a:spcAft>
                <a:spcPts val="0"/>
              </a:spcAft>
            </a:pPr>
            <a:r>
              <a:rPr lang="fr-FR" b="1" i="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Comment la cellule utilise-t-elle l’ATP pour effectuer ses différentes activités cellulaires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spcBef>
                <a:spcPts val="1200"/>
              </a:spcBef>
              <a:spcAft>
                <a:spcPts val="0"/>
              </a:spcAft>
            </a:pPr>
            <a:r>
              <a:rPr lang="fr-FR"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I- Le métabolisme des fibres musculaires, différentes voies de restauration d’ATP</a:t>
            </a:r>
            <a:endParaRPr lang="fr-FR"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Les fibres musculaires consomment de l’ATP</a:t>
            </a:r>
            <a:r>
              <a:rPr lang="fr-FR" dirty="0">
                <a:latin typeface="Calibri" panose="020F0502020204030204" pitchFamily="34" charset="0"/>
                <a:ea typeface="MS Mincho" panose="02020609040205080304" pitchFamily="49" charset="-128"/>
                <a:cs typeface="Times New Roman" panose="02020603050405020304" pitchFamily="18" charset="0"/>
              </a:rPr>
              <a:t>. La contraction des muscles représente une dépense énergétique importante (sous forme de travail mécanique et de chaleur).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671472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8347BD54-88BD-FD41-88E2-4BDDBEB412DC}"/>
              </a:ext>
            </a:extLst>
          </p:cNvPr>
          <p:cNvSpPr>
            <a:spLocks noGrp="1"/>
          </p:cNvSpPr>
          <p:nvPr>
            <p:ph type="sldNum" sz="quarter" idx="12"/>
          </p:nvPr>
        </p:nvSpPr>
        <p:spPr/>
        <p:txBody>
          <a:bodyPr/>
          <a:lstStyle/>
          <a:p>
            <a:fld id="{8DD88968-E54C-3A4D-B086-4A4F2B31C4CD}" type="slidenum">
              <a:rPr lang="fr-FR" smtClean="0"/>
              <a:t>31</a:t>
            </a:fld>
            <a:endParaRPr lang="fr-FR"/>
          </a:p>
        </p:txBody>
      </p:sp>
      <p:sp>
        <p:nvSpPr>
          <p:cNvPr id="4" name="Rectangle 3">
            <a:extLst>
              <a:ext uri="{FF2B5EF4-FFF2-40B4-BE49-F238E27FC236}">
                <a16:creationId xmlns:a16="http://schemas.microsoft.com/office/drawing/2014/main" id="{90EC732C-239F-B44B-9531-21884391CCEA}"/>
              </a:ext>
            </a:extLst>
          </p:cNvPr>
          <p:cNvSpPr/>
          <p:nvPr/>
        </p:nvSpPr>
        <p:spPr>
          <a:xfrm>
            <a:off x="255494" y="1553402"/>
            <a:ext cx="9520518" cy="3441968"/>
          </a:xfrm>
          <a:prstGeom prst="rect">
            <a:avLst/>
          </a:prstGeom>
        </p:spPr>
        <p:txBody>
          <a:bodyPr wrap="square">
            <a:spAutoFit/>
          </a:bodyPr>
          <a:lstStyle/>
          <a:p>
            <a:pPr indent="449580"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C’est </a:t>
            </a:r>
            <a:r>
              <a:rPr lang="fr-FR" u="sng" dirty="0">
                <a:latin typeface="Calibri" panose="020F0502020204030204" pitchFamily="34" charset="0"/>
                <a:ea typeface="MS Mincho" panose="02020609040205080304" pitchFamily="49" charset="-128"/>
                <a:cs typeface="Times New Roman" panose="02020603050405020304" pitchFamily="18" charset="0"/>
              </a:rPr>
              <a:t>l’hydrolyse de l’ATP</a:t>
            </a:r>
            <a:r>
              <a:rPr lang="fr-FR" dirty="0">
                <a:latin typeface="Calibri" panose="020F0502020204030204" pitchFamily="34" charset="0"/>
                <a:ea typeface="MS Mincho" panose="02020609040205080304" pitchFamily="49" charset="-128"/>
                <a:cs typeface="Times New Roman" panose="02020603050405020304" pitchFamily="18" charset="0"/>
              </a:rPr>
              <a:t> qui fournit directement aux cellules musculaires l’énergie nécessaire à la contraction. Cependant, les réserves des cellules musculaires en ATP sont extrêmement faibles et presque immédiatement épuisées. C’est pourquoi, il n’y a pas plusieurs mécanismes de restauration de l’ATP.</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spcBef>
                <a:spcPts val="200"/>
              </a:spcBef>
              <a:spcAft>
                <a:spcPts val="0"/>
              </a:spcAft>
              <a:buFont typeface="+mj-lt"/>
              <a:buAutoNum type="alphaUcPeriod"/>
            </a:pPr>
            <a:r>
              <a:rPr lang="fr-FR"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La </a:t>
            </a:r>
            <a:r>
              <a:rPr lang="fr-FR" b="1" dirty="0" err="1">
                <a:solidFill>
                  <a:srgbClr val="00B050"/>
                </a:solidFill>
                <a:latin typeface="Calibri" panose="020F0502020204030204" pitchFamily="34" charset="0"/>
                <a:ea typeface="MS Gothic" panose="020B0609070205080204" pitchFamily="49" charset="-128"/>
                <a:cs typeface="Times New Roman" panose="02020603050405020304" pitchFamily="18" charset="0"/>
              </a:rPr>
              <a:t>phosphocréatine</a:t>
            </a:r>
            <a:r>
              <a:rPr lang="fr-FR"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 : starter dans la fourniture d’ATP</a:t>
            </a:r>
            <a:endParaRPr lang="fr-FR" sz="24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La </a:t>
            </a:r>
            <a:r>
              <a:rPr lang="fr-FR" u="sng" dirty="0" err="1">
                <a:latin typeface="Calibri" panose="020F0502020204030204" pitchFamily="34" charset="0"/>
                <a:ea typeface="MS Mincho" panose="02020609040205080304" pitchFamily="49" charset="-128"/>
                <a:cs typeface="Times New Roman" panose="02020603050405020304" pitchFamily="18" charset="0"/>
              </a:rPr>
              <a:t>phosphocréatine</a:t>
            </a:r>
            <a:r>
              <a:rPr lang="fr-FR" dirty="0">
                <a:latin typeface="Calibri" panose="020F0502020204030204" pitchFamily="34" charset="0"/>
                <a:ea typeface="MS Mincho" panose="02020609040205080304" pitchFamily="49" charset="-128"/>
                <a:cs typeface="Times New Roman" panose="02020603050405020304" pitchFamily="18" charset="0"/>
              </a:rPr>
              <a:t> est un composé métabolique présent dans la cellule musculaire qui est immédiatement disponible pour régénérer de l’ATP (donc pour fournir de l’énergie à la cellule musculaire). La transformation de la </a:t>
            </a:r>
            <a:r>
              <a:rPr lang="fr-FR" dirty="0" err="1">
                <a:latin typeface="Calibri" panose="020F0502020204030204" pitchFamily="34" charset="0"/>
                <a:ea typeface="MS Mincho" panose="02020609040205080304" pitchFamily="49" charset="-128"/>
                <a:cs typeface="Times New Roman" panose="02020603050405020304" pitchFamily="18" charset="0"/>
              </a:rPr>
              <a:t>phosphocréatine</a:t>
            </a:r>
            <a:r>
              <a:rPr lang="fr-FR" dirty="0">
                <a:latin typeface="Calibri" panose="020F0502020204030204" pitchFamily="34" charset="0"/>
                <a:ea typeface="MS Mincho" panose="02020609040205080304" pitchFamily="49" charset="-128"/>
                <a:cs typeface="Times New Roman" panose="02020603050405020304" pitchFamily="18" charset="0"/>
              </a:rPr>
              <a:t> en ATP ne nécessite ni apport de métabolite extérieur, ni dioxygène, ni aucune structure particulière. Cependant, le stock de </a:t>
            </a:r>
            <a:r>
              <a:rPr lang="fr-FR" dirty="0" err="1">
                <a:latin typeface="Calibri" panose="020F0502020204030204" pitchFamily="34" charset="0"/>
                <a:ea typeface="MS Mincho" panose="02020609040205080304" pitchFamily="49" charset="-128"/>
                <a:cs typeface="Times New Roman" panose="02020603050405020304" pitchFamily="18" charset="0"/>
              </a:rPr>
              <a:t>phosphocréatine</a:t>
            </a:r>
            <a:r>
              <a:rPr lang="fr-FR" dirty="0">
                <a:latin typeface="Calibri" panose="020F0502020204030204" pitchFamily="34" charset="0"/>
                <a:ea typeface="MS Mincho" panose="02020609040205080304" pitchFamily="49" charset="-128"/>
                <a:cs typeface="Times New Roman" panose="02020603050405020304" pitchFamily="18" charset="0"/>
              </a:rPr>
              <a:t> très faible (épuisé en 20 secondes d’exercice).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solidFill>
                  <a:srgbClr val="00B050"/>
                </a:solidFill>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515052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7476E22E-CD90-DC42-A2DE-6AFD38618A01}"/>
              </a:ext>
            </a:extLst>
          </p:cNvPr>
          <p:cNvSpPr>
            <a:spLocks noGrp="1"/>
          </p:cNvSpPr>
          <p:nvPr>
            <p:ph type="sldNum" sz="quarter" idx="12"/>
          </p:nvPr>
        </p:nvSpPr>
        <p:spPr/>
        <p:txBody>
          <a:bodyPr/>
          <a:lstStyle/>
          <a:p>
            <a:fld id="{8DD88968-E54C-3A4D-B086-4A4F2B31C4CD}" type="slidenum">
              <a:rPr lang="fr-FR" smtClean="0"/>
              <a:t>32</a:t>
            </a:fld>
            <a:endParaRPr lang="fr-FR"/>
          </a:p>
        </p:txBody>
      </p:sp>
      <p:sp>
        <p:nvSpPr>
          <p:cNvPr id="4" name="Rectangle 3">
            <a:extLst>
              <a:ext uri="{FF2B5EF4-FFF2-40B4-BE49-F238E27FC236}">
                <a16:creationId xmlns:a16="http://schemas.microsoft.com/office/drawing/2014/main" id="{6F68F2EB-6EFE-BE49-9C3C-7F6709B96484}"/>
              </a:ext>
            </a:extLst>
          </p:cNvPr>
          <p:cNvSpPr/>
          <p:nvPr/>
        </p:nvSpPr>
        <p:spPr>
          <a:xfrm>
            <a:off x="457200" y="514624"/>
            <a:ext cx="9614647" cy="5406608"/>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lvl="0">
              <a:spcBef>
                <a:spcPts val="200"/>
              </a:spcBef>
              <a:spcAft>
                <a:spcPts val="0"/>
              </a:spcAft>
            </a:pPr>
            <a:r>
              <a:rPr lang="fr-FR"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B. La fermentation lactique : une mobilisation rapide d’ATP mais peu durable</a:t>
            </a:r>
            <a:endParaRPr lang="fr-FR" sz="24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Les fibres musculaires ont la capacité d’effectuer </a:t>
            </a:r>
            <a:r>
              <a:rPr lang="fr-FR" u="sng" dirty="0">
                <a:latin typeface="Calibri" panose="020F0502020204030204" pitchFamily="34" charset="0"/>
                <a:ea typeface="MS Mincho" panose="02020609040205080304" pitchFamily="49" charset="-128"/>
                <a:cs typeface="Times New Roman" panose="02020603050405020304" pitchFamily="18" charset="0"/>
              </a:rPr>
              <a:t>une fermentation lactique</a:t>
            </a:r>
            <a:r>
              <a:rPr lang="fr-FR" dirty="0">
                <a:latin typeface="Calibri" panose="020F0502020204030204" pitchFamily="34" charset="0"/>
                <a:ea typeface="MS Mincho" panose="02020609040205080304" pitchFamily="49" charset="-128"/>
                <a:cs typeface="Times New Roman" panose="02020603050405020304" pitchFamily="18" charset="0"/>
              </a:rPr>
              <a:t>. Cette voie métabolique va permettre de procurer rapidement de l’ATP à la cellule musculaire, sans besoin de dioxygène. La fermentation lactique commence par une étape de glycolyse, réalisée à partir du glucose issu des réserves de glycogène (polymère de glucose, forme de stockage du glucose chez les animaux et les champignons). L’inconvénient de ce mécanisme est que son rendement est très faible car il consomme beaucoup de réserves glucidiques pour une production d’ATP relativement modeste. En outre, l’acide lactique (déchet produit par cette fermentation) abaisse le pH musculaire, ce qui contribue à la fatigabilité et conduit même à l’épuisement.</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solidFill>
                  <a:srgbClr val="00B050"/>
                </a:solidFill>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spcBef>
                <a:spcPts val="200"/>
              </a:spcBef>
              <a:spcAft>
                <a:spcPts val="0"/>
              </a:spcAft>
              <a:buFont typeface="+mj-lt"/>
              <a:buAutoNum type="alphaUcPeriod" startAt="3"/>
            </a:pPr>
            <a:r>
              <a:rPr lang="fr-FR"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La respiration ; fourniture durable d’ATP </a:t>
            </a:r>
            <a:endParaRPr lang="fr-FR" sz="2400" b="1"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u="sng" dirty="0">
                <a:latin typeface="Calibri" panose="020F0502020204030204" pitchFamily="34" charset="0"/>
                <a:ea typeface="MS Mincho" panose="02020609040205080304" pitchFamily="49" charset="-128"/>
                <a:cs typeface="Times New Roman" panose="02020603050405020304" pitchFamily="18" charset="0"/>
              </a:rPr>
              <a:t>La respiration</a:t>
            </a:r>
            <a:r>
              <a:rPr lang="fr-FR" dirty="0">
                <a:latin typeface="Calibri" panose="020F0502020204030204" pitchFamily="34" charset="0"/>
                <a:ea typeface="MS Mincho" panose="02020609040205080304" pitchFamily="49" charset="-128"/>
                <a:cs typeface="Times New Roman" panose="02020603050405020304" pitchFamily="18" charset="0"/>
              </a:rPr>
              <a:t> est le mécanisme le plus efficace pour produire sur du long terme de l’ATP. L’ensemble des réserves énergétiques de l’organisme (et pas seulement les réserves du muscle) peuvent être mobilisées et le rendement en ATP est très élevé. Cependant, cette voie de production d’ATP est limitée par l’approvisionnement des cellules en dioxygène, lui-même soumis aux capacités des appareils respiratoire et circulatoire.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686951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16877C0B-C93F-C849-B6BF-14967FDBB3D4}"/>
              </a:ext>
            </a:extLst>
          </p:cNvPr>
          <p:cNvSpPr>
            <a:spLocks noGrp="1"/>
          </p:cNvSpPr>
          <p:nvPr>
            <p:ph type="sldNum" sz="quarter" idx="12"/>
          </p:nvPr>
        </p:nvSpPr>
        <p:spPr/>
        <p:txBody>
          <a:bodyPr/>
          <a:lstStyle/>
          <a:p>
            <a:fld id="{8DD88968-E54C-3A4D-B086-4A4F2B31C4CD}" type="slidenum">
              <a:rPr lang="fr-FR" smtClean="0"/>
              <a:t>33</a:t>
            </a:fld>
            <a:endParaRPr lang="fr-FR"/>
          </a:p>
        </p:txBody>
      </p:sp>
      <p:sp>
        <p:nvSpPr>
          <p:cNvPr id="4" name="Rectangle 3">
            <a:extLst>
              <a:ext uri="{FF2B5EF4-FFF2-40B4-BE49-F238E27FC236}">
                <a16:creationId xmlns:a16="http://schemas.microsoft.com/office/drawing/2014/main" id="{91F0BB89-4DEC-A247-B4AE-9B322844C192}"/>
              </a:ext>
            </a:extLst>
          </p:cNvPr>
          <p:cNvSpPr/>
          <p:nvPr/>
        </p:nvSpPr>
        <p:spPr>
          <a:xfrm>
            <a:off x="485250" y="191852"/>
            <a:ext cx="3744936" cy="369332"/>
          </a:xfrm>
          <a:prstGeom prst="rect">
            <a:avLst/>
          </a:prstGeom>
        </p:spPr>
        <p:txBody>
          <a:bodyPr wrap="none">
            <a:spAutoFit/>
          </a:bodyPr>
          <a:lstStyle/>
          <a:p>
            <a:pPr>
              <a:spcBef>
                <a:spcPts val="1200"/>
              </a:spcBef>
              <a:spcAft>
                <a:spcPts val="0"/>
              </a:spcAft>
            </a:pPr>
            <a:r>
              <a:rPr lang="fr-FR"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II- L’ATP et la contraction musculaire.</a:t>
            </a:r>
            <a:endParaRPr lang="fr-FR" sz="24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p:txBody>
      </p:sp>
      <p:sp>
        <p:nvSpPr>
          <p:cNvPr id="5" name="Rectangle 4">
            <a:extLst>
              <a:ext uri="{FF2B5EF4-FFF2-40B4-BE49-F238E27FC236}">
                <a16:creationId xmlns:a16="http://schemas.microsoft.com/office/drawing/2014/main" id="{E6E57070-317E-9E4D-9442-A722CF70FAD2}"/>
              </a:ext>
            </a:extLst>
          </p:cNvPr>
          <p:cNvSpPr/>
          <p:nvPr/>
        </p:nvSpPr>
        <p:spPr>
          <a:xfrm>
            <a:off x="323886" y="561184"/>
            <a:ext cx="6117256" cy="4524315"/>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Chaque fibre musculaire est une cellule géante, de plusieurs centimètres de long. Le cytoplasme renferme des réserves de glycogène (polymère de glucose) et de très nombreuses mitochondries. La plus grande partie du cytoplasme est occupée par de nombreuses </a:t>
            </a:r>
            <a:r>
              <a:rPr lang="fr-FR" u="sng" dirty="0">
                <a:latin typeface="Calibri" panose="020F0502020204030204" pitchFamily="34" charset="0"/>
                <a:ea typeface="MS Mincho" panose="02020609040205080304" pitchFamily="49" charset="-128"/>
                <a:cs typeface="Times New Roman" panose="02020603050405020304" pitchFamily="18" charset="0"/>
              </a:rPr>
              <a:t>myofibrilles</a:t>
            </a:r>
            <a:r>
              <a:rPr lang="fr-FR" dirty="0">
                <a:latin typeface="Calibri" panose="020F0502020204030204" pitchFamily="34" charset="0"/>
                <a:ea typeface="MS Mincho" panose="02020609040205080304" pitchFamily="49" charset="-128"/>
                <a:cs typeface="Times New Roman" panose="02020603050405020304" pitchFamily="18" charset="0"/>
              </a:rPr>
              <a:t> d’aspect strié. Chaque myofibrille est une succession d’unités de 2,5 µm de long environ appelé </a:t>
            </a:r>
            <a:r>
              <a:rPr lang="fr-FR" u="sng" dirty="0">
                <a:latin typeface="Calibri" panose="020F0502020204030204" pitchFamily="34" charset="0"/>
                <a:ea typeface="MS Mincho" panose="02020609040205080304" pitchFamily="49" charset="-128"/>
                <a:cs typeface="Times New Roman" panose="02020603050405020304" pitchFamily="18" charset="0"/>
              </a:rPr>
              <a:t>sarcomère</a:t>
            </a:r>
            <a:r>
              <a:rPr lang="fr-FR"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Chaque sarcomère est un assemblage de deux types de filaments (ces filaments qu’on appelle </a:t>
            </a:r>
            <a:r>
              <a:rPr lang="fr-FR" u="sng" dirty="0">
                <a:latin typeface="Calibri" panose="020F0502020204030204" pitchFamily="34" charset="0"/>
                <a:ea typeface="MS Mincho" panose="02020609040205080304" pitchFamily="49" charset="-128"/>
                <a:cs typeface="Times New Roman" panose="02020603050405020304" pitchFamily="18" charset="0"/>
              </a:rPr>
              <a:t>myofilaments</a:t>
            </a:r>
            <a:r>
              <a:rPr lang="fr-FR" dirty="0">
                <a:latin typeface="Calibri" panose="020F0502020204030204" pitchFamily="34" charset="0"/>
                <a:ea typeface="MS Mincho" panose="02020609040205080304" pitchFamily="49" charset="-128"/>
                <a:cs typeface="Times New Roman" panose="02020603050405020304" pitchFamily="18" charset="0"/>
              </a:rPr>
              <a:t> sont des protéines) qui se disposent parallèlement les uns aux autres le long de la myofibrille.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Ces deux myofilaments sont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pPr>
            <a:r>
              <a:rPr lang="fr-FR" dirty="0">
                <a:latin typeface="Calibri" panose="020F0502020204030204" pitchFamily="34" charset="0"/>
                <a:ea typeface="Cambria" panose="02040503050406030204" pitchFamily="18" charset="0"/>
                <a:cs typeface="Times New Roman" panose="02020603050405020304" pitchFamily="18" charset="0"/>
              </a:rPr>
              <a:t>l’actine (myofilaments fins)</a:t>
            </a:r>
            <a:endParaRPr lang="fr-FR" sz="2000" dirty="0">
              <a:effectLst/>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pPr>
            <a:r>
              <a:rPr lang="fr-FR" dirty="0">
                <a:latin typeface="Calibri" panose="020F0502020204030204" pitchFamily="34" charset="0"/>
                <a:ea typeface="Cambria" panose="02040503050406030204" pitchFamily="18" charset="0"/>
                <a:cs typeface="Times New Roman" panose="02020603050405020304" pitchFamily="18" charset="0"/>
              </a:rPr>
              <a:t>la myosine (myofilaments épais).</a:t>
            </a:r>
            <a:endParaRPr lang="fr-FR" sz="2000" dirty="0">
              <a:effectLst/>
              <a:latin typeface="Cambria" panose="02040503050406030204" pitchFamily="18" charset="0"/>
              <a:ea typeface="Cambria" panose="02040503050406030204" pitchFamily="18" charset="0"/>
              <a:cs typeface="Times New Roman" panose="02020603050405020304" pitchFamily="18" charset="0"/>
            </a:endParaRPr>
          </a:p>
        </p:txBody>
      </p:sp>
      <p:pic>
        <p:nvPicPr>
          <p:cNvPr id="6" name="Image 5">
            <a:extLst>
              <a:ext uri="{FF2B5EF4-FFF2-40B4-BE49-F238E27FC236}">
                <a16:creationId xmlns:a16="http://schemas.microsoft.com/office/drawing/2014/main" id="{48B1A16A-418E-0D42-B23F-A9461FE360E1}"/>
              </a:ext>
            </a:extLst>
          </p:cNvPr>
          <p:cNvPicPr/>
          <p:nvPr/>
        </p:nvPicPr>
        <p:blipFill>
          <a:blip r:embed="rId2"/>
          <a:srcRect/>
          <a:stretch>
            <a:fillRect/>
          </a:stretch>
        </p:blipFill>
        <p:spPr bwMode="auto">
          <a:xfrm>
            <a:off x="7421208" y="191851"/>
            <a:ext cx="4318074" cy="6214635"/>
          </a:xfrm>
          <a:prstGeom prst="rect">
            <a:avLst/>
          </a:prstGeom>
          <a:noFill/>
          <a:ln w="9525">
            <a:noFill/>
            <a:miter lim="800000"/>
            <a:headEnd/>
            <a:tailEnd/>
          </a:ln>
        </p:spPr>
      </p:pic>
      <p:pic>
        <p:nvPicPr>
          <p:cNvPr id="7" name="Image 6" descr="Image 1.png">
            <a:extLst>
              <a:ext uri="{FF2B5EF4-FFF2-40B4-BE49-F238E27FC236}">
                <a16:creationId xmlns:a16="http://schemas.microsoft.com/office/drawing/2014/main" id="{FADF51BD-FC35-D145-896E-B84917361859}"/>
              </a:ext>
            </a:extLst>
          </p:cNvPr>
          <p:cNvPicPr/>
          <p:nvPr/>
        </p:nvPicPr>
        <p:blipFill>
          <a:blip r:embed="rId3"/>
          <a:stretch>
            <a:fillRect/>
          </a:stretch>
        </p:blipFill>
        <p:spPr>
          <a:xfrm>
            <a:off x="4167431" y="3786113"/>
            <a:ext cx="3253777" cy="921233"/>
          </a:xfrm>
          <a:prstGeom prst="rect">
            <a:avLst/>
          </a:prstGeom>
        </p:spPr>
      </p:pic>
      <p:pic>
        <p:nvPicPr>
          <p:cNvPr id="8" name="Image 7" descr="Image 2.png">
            <a:extLst>
              <a:ext uri="{FF2B5EF4-FFF2-40B4-BE49-F238E27FC236}">
                <a16:creationId xmlns:a16="http://schemas.microsoft.com/office/drawing/2014/main" id="{4C967201-0F94-9E49-A616-648506C753C7}"/>
              </a:ext>
            </a:extLst>
          </p:cNvPr>
          <p:cNvPicPr/>
          <p:nvPr/>
        </p:nvPicPr>
        <p:blipFill>
          <a:blip r:embed="rId4"/>
          <a:stretch>
            <a:fillRect/>
          </a:stretch>
        </p:blipFill>
        <p:spPr>
          <a:xfrm>
            <a:off x="4167430" y="4707346"/>
            <a:ext cx="3253777" cy="1478299"/>
          </a:xfrm>
          <a:prstGeom prst="rect">
            <a:avLst/>
          </a:prstGeom>
        </p:spPr>
      </p:pic>
    </p:spTree>
    <p:extLst>
      <p:ext uri="{BB962C8B-B14F-4D97-AF65-F5344CB8AC3E}">
        <p14:creationId xmlns:p14="http://schemas.microsoft.com/office/powerpoint/2010/main" val="4586609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681272D8-4C07-2C46-A5D1-05CB01AA104F}"/>
              </a:ext>
            </a:extLst>
          </p:cNvPr>
          <p:cNvSpPr>
            <a:spLocks noGrp="1"/>
          </p:cNvSpPr>
          <p:nvPr>
            <p:ph type="sldNum" sz="quarter" idx="12"/>
          </p:nvPr>
        </p:nvSpPr>
        <p:spPr/>
        <p:txBody>
          <a:bodyPr/>
          <a:lstStyle/>
          <a:p>
            <a:fld id="{8DD88968-E54C-3A4D-B086-4A4F2B31C4CD}" type="slidenum">
              <a:rPr lang="fr-FR" smtClean="0"/>
              <a:t>34</a:t>
            </a:fld>
            <a:endParaRPr lang="fr-FR"/>
          </a:p>
        </p:txBody>
      </p:sp>
      <p:sp>
        <p:nvSpPr>
          <p:cNvPr id="4" name="Rectangle 3">
            <a:extLst>
              <a:ext uri="{FF2B5EF4-FFF2-40B4-BE49-F238E27FC236}">
                <a16:creationId xmlns:a16="http://schemas.microsoft.com/office/drawing/2014/main" id="{5D831D4F-534B-EC48-A464-74B0D0CC6D2E}"/>
              </a:ext>
            </a:extLst>
          </p:cNvPr>
          <p:cNvSpPr/>
          <p:nvPr/>
        </p:nvSpPr>
        <p:spPr>
          <a:xfrm>
            <a:off x="587188" y="466181"/>
            <a:ext cx="8686814" cy="646331"/>
          </a:xfrm>
          <a:prstGeom prst="rect">
            <a:avLst/>
          </a:prstGeom>
        </p:spPr>
        <p:txBody>
          <a:bodyPr wrap="square">
            <a:spAutoFit/>
          </a:bodyPr>
          <a:lstStyle/>
          <a:p>
            <a:pPr indent="449580"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Les filaments épais (myosine) occupent la partie centrale et les filaments fins d’actine sont attachés aux extrémités du sarcomère (qu’on appelle strie Z).</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6" name="Image 5" descr="Image 3.png">
            <a:extLst>
              <a:ext uri="{FF2B5EF4-FFF2-40B4-BE49-F238E27FC236}">
                <a16:creationId xmlns:a16="http://schemas.microsoft.com/office/drawing/2014/main" id="{9FB8CC45-4EFD-644D-906C-448F478F98FF}"/>
              </a:ext>
            </a:extLst>
          </p:cNvPr>
          <p:cNvPicPr/>
          <p:nvPr/>
        </p:nvPicPr>
        <p:blipFill>
          <a:blip r:embed="rId2"/>
          <a:stretch>
            <a:fillRect/>
          </a:stretch>
        </p:blipFill>
        <p:spPr>
          <a:xfrm>
            <a:off x="1398493" y="1112512"/>
            <a:ext cx="8068235" cy="3970476"/>
          </a:xfrm>
          <a:prstGeom prst="rect">
            <a:avLst/>
          </a:prstGeom>
        </p:spPr>
      </p:pic>
      <p:sp>
        <p:nvSpPr>
          <p:cNvPr id="7" name="Rectangle 6">
            <a:extLst>
              <a:ext uri="{FF2B5EF4-FFF2-40B4-BE49-F238E27FC236}">
                <a16:creationId xmlns:a16="http://schemas.microsoft.com/office/drawing/2014/main" id="{574B116C-E731-124B-B85D-27C8AA3CB518}"/>
              </a:ext>
            </a:extLst>
          </p:cNvPr>
          <p:cNvSpPr/>
          <p:nvPr/>
        </p:nvSpPr>
        <p:spPr>
          <a:xfrm>
            <a:off x="558286" y="5302698"/>
            <a:ext cx="8556812" cy="1477328"/>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Les filaments épais de myosine possèdent des « têtes » qui peuvent se fixer sur les filaments fins d’actine : en se fixant et se détachant de façon répétitive, les filaments d’actine et de myosine glissent les uns par rapport aux autres ce qui peut raccourcir le sarcomère et donc raccourcir le muscle (c’est-à-dire le contracter). C’est ici qu’intervient l’ATP.</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678202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687AAC-E6F9-F248-B797-D4264CF49DEB}"/>
              </a:ext>
            </a:extLst>
          </p:cNvPr>
          <p:cNvSpPr>
            <a:spLocks noGrp="1"/>
          </p:cNvSpPr>
          <p:nvPr>
            <p:ph type="title"/>
          </p:nvPr>
        </p:nvSpPr>
        <p:spPr/>
        <p:txBody>
          <a:bodyPr/>
          <a:lstStyle/>
          <a:p>
            <a:endParaRPr lang="fr-FR"/>
          </a:p>
        </p:txBody>
      </p:sp>
      <p:sp>
        <p:nvSpPr>
          <p:cNvPr id="3" name="Espace réservé du numéro de diapositive 2">
            <a:extLst>
              <a:ext uri="{FF2B5EF4-FFF2-40B4-BE49-F238E27FC236}">
                <a16:creationId xmlns:a16="http://schemas.microsoft.com/office/drawing/2014/main" id="{47FCD4D7-F97E-3E46-8C94-DC904D656127}"/>
              </a:ext>
            </a:extLst>
          </p:cNvPr>
          <p:cNvSpPr>
            <a:spLocks noGrp="1"/>
          </p:cNvSpPr>
          <p:nvPr>
            <p:ph type="sldNum" sz="quarter" idx="12"/>
          </p:nvPr>
        </p:nvSpPr>
        <p:spPr/>
        <p:txBody>
          <a:bodyPr/>
          <a:lstStyle/>
          <a:p>
            <a:fld id="{8DD88968-E54C-3A4D-B086-4A4F2B31C4CD}" type="slidenum">
              <a:rPr lang="fr-FR" smtClean="0"/>
              <a:t>35</a:t>
            </a:fld>
            <a:endParaRPr lang="fr-FR"/>
          </a:p>
        </p:txBody>
      </p:sp>
      <p:pic>
        <p:nvPicPr>
          <p:cNvPr id="4" name="Image 3">
            <a:extLst>
              <a:ext uri="{FF2B5EF4-FFF2-40B4-BE49-F238E27FC236}">
                <a16:creationId xmlns:a16="http://schemas.microsoft.com/office/drawing/2014/main" id="{DF98797B-412B-154D-9501-D8698DD3976D}"/>
              </a:ext>
            </a:extLst>
          </p:cNvPr>
          <p:cNvPicPr/>
          <p:nvPr/>
        </p:nvPicPr>
        <p:blipFill>
          <a:blip r:embed="rId2"/>
          <a:srcRect/>
          <a:stretch>
            <a:fillRect/>
          </a:stretch>
        </p:blipFill>
        <p:spPr bwMode="auto">
          <a:xfrm>
            <a:off x="1079250" y="295836"/>
            <a:ext cx="7853082" cy="5478640"/>
          </a:xfrm>
          <a:prstGeom prst="rect">
            <a:avLst/>
          </a:prstGeom>
          <a:noFill/>
          <a:ln w="9525">
            <a:noFill/>
            <a:miter lim="800000"/>
            <a:headEnd/>
            <a:tailEnd/>
          </a:ln>
        </p:spPr>
      </p:pic>
    </p:spTree>
    <p:extLst>
      <p:ext uri="{BB962C8B-B14F-4D97-AF65-F5344CB8AC3E}">
        <p14:creationId xmlns:p14="http://schemas.microsoft.com/office/powerpoint/2010/main" val="2399938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2C30763D-B5E1-6C47-AACB-97B0F68832E4}"/>
              </a:ext>
            </a:extLst>
          </p:cNvPr>
          <p:cNvSpPr>
            <a:spLocks noGrp="1"/>
          </p:cNvSpPr>
          <p:nvPr>
            <p:ph type="sldNum" sz="quarter" idx="12"/>
          </p:nvPr>
        </p:nvSpPr>
        <p:spPr/>
        <p:txBody>
          <a:bodyPr/>
          <a:lstStyle/>
          <a:p>
            <a:fld id="{8DD88968-E54C-3A4D-B086-4A4F2B31C4CD}" type="slidenum">
              <a:rPr lang="fr-FR" smtClean="0"/>
              <a:t>36</a:t>
            </a:fld>
            <a:endParaRPr lang="fr-FR"/>
          </a:p>
        </p:txBody>
      </p:sp>
      <p:sp>
        <p:nvSpPr>
          <p:cNvPr id="4" name="Rectangle 3">
            <a:extLst>
              <a:ext uri="{FF2B5EF4-FFF2-40B4-BE49-F238E27FC236}">
                <a16:creationId xmlns:a16="http://schemas.microsoft.com/office/drawing/2014/main" id="{2D98424F-6127-304B-8895-93AB6B748DA0}"/>
              </a:ext>
            </a:extLst>
          </p:cNvPr>
          <p:cNvSpPr/>
          <p:nvPr/>
        </p:nvSpPr>
        <p:spPr>
          <a:xfrm>
            <a:off x="358588" y="233554"/>
            <a:ext cx="9135036" cy="923330"/>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La fixation d’une molécule d’ATP est nécessaire au détachement de la myosine sur l’actine tandis que l’hydrolyse de l’ATP permet le basculement d’une tête de myosine qui pourra alors aller se fixer plus loin sur le myofilament d’actine.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5" name="Image 4">
            <a:extLst>
              <a:ext uri="{FF2B5EF4-FFF2-40B4-BE49-F238E27FC236}">
                <a16:creationId xmlns:a16="http://schemas.microsoft.com/office/drawing/2014/main" id="{8D4CE117-F483-E74A-9FF5-FBB605AF695E}"/>
              </a:ext>
            </a:extLst>
          </p:cNvPr>
          <p:cNvPicPr/>
          <p:nvPr/>
        </p:nvPicPr>
        <p:blipFill>
          <a:blip r:embed="rId2"/>
          <a:srcRect/>
          <a:stretch>
            <a:fillRect/>
          </a:stretch>
        </p:blipFill>
        <p:spPr bwMode="auto">
          <a:xfrm>
            <a:off x="358588" y="1297285"/>
            <a:ext cx="10044952" cy="3678126"/>
          </a:xfrm>
          <a:prstGeom prst="rect">
            <a:avLst/>
          </a:prstGeom>
          <a:noFill/>
          <a:ln w="9525">
            <a:noFill/>
            <a:miter lim="800000"/>
            <a:headEnd/>
            <a:tailEnd/>
          </a:ln>
        </p:spPr>
      </p:pic>
      <p:sp>
        <p:nvSpPr>
          <p:cNvPr id="6" name="Rectangle 5">
            <a:extLst>
              <a:ext uri="{FF2B5EF4-FFF2-40B4-BE49-F238E27FC236}">
                <a16:creationId xmlns:a16="http://schemas.microsoft.com/office/drawing/2014/main" id="{1ABA6AF3-5EF6-0840-A969-3AEA70AB9E1E}"/>
              </a:ext>
            </a:extLst>
          </p:cNvPr>
          <p:cNvSpPr/>
          <p:nvPr/>
        </p:nvSpPr>
        <p:spPr>
          <a:xfrm>
            <a:off x="1111623" y="5175530"/>
            <a:ext cx="9417423" cy="923330"/>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Fixation ATP			Hydrolyse ATP</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-&gt; détachement myosine	                -&gt; Basculement tête myosine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538742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95793B60-E287-2143-B71C-18D90F5B69CF}"/>
              </a:ext>
            </a:extLst>
          </p:cNvPr>
          <p:cNvSpPr>
            <a:spLocks noGrp="1"/>
          </p:cNvSpPr>
          <p:nvPr>
            <p:ph type="sldNum" sz="quarter" idx="12"/>
          </p:nvPr>
        </p:nvSpPr>
        <p:spPr/>
        <p:txBody>
          <a:bodyPr/>
          <a:lstStyle/>
          <a:p>
            <a:fld id="{8DD88968-E54C-3A4D-B086-4A4F2B31C4CD}" type="slidenum">
              <a:rPr lang="fr-FR" smtClean="0"/>
              <a:t>37</a:t>
            </a:fld>
            <a:endParaRPr lang="fr-FR"/>
          </a:p>
        </p:txBody>
      </p:sp>
      <p:sp>
        <p:nvSpPr>
          <p:cNvPr id="4" name="Rectangle 3">
            <a:extLst>
              <a:ext uri="{FF2B5EF4-FFF2-40B4-BE49-F238E27FC236}">
                <a16:creationId xmlns:a16="http://schemas.microsoft.com/office/drawing/2014/main" id="{B6EC61D8-997F-D040-8415-A59F5A542B40}"/>
              </a:ext>
            </a:extLst>
          </p:cNvPr>
          <p:cNvSpPr/>
          <p:nvPr/>
        </p:nvSpPr>
        <p:spPr>
          <a:xfrm>
            <a:off x="439269" y="392249"/>
            <a:ext cx="8973671" cy="1754326"/>
          </a:xfrm>
          <a:prstGeom prst="rect">
            <a:avLst/>
          </a:prstGeom>
        </p:spPr>
        <p:txBody>
          <a:bodyPr wrap="square">
            <a:spAutoFit/>
          </a:bodyPr>
          <a:lstStyle/>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Conclusion</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De nombreuses réactions chimiques se produisent au sein des cellules, à l’origine de leur activité. Certaines réactions ne peuvent se produire spontanément et nécessitent donc un couplage avec des réactions qui libèrent de l’énergie. L’hydrolyse de l’ATP est l’une des plus fréquentes manières de libérer de l’énergie dans les cellules.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6" name="Image 5">
            <a:extLst>
              <a:ext uri="{FF2B5EF4-FFF2-40B4-BE49-F238E27FC236}">
                <a16:creationId xmlns:a16="http://schemas.microsoft.com/office/drawing/2014/main" id="{2379D952-B0B7-674D-9719-AD6BE85B3F71}"/>
              </a:ext>
            </a:extLst>
          </p:cNvPr>
          <p:cNvPicPr/>
          <p:nvPr/>
        </p:nvPicPr>
        <p:blipFill>
          <a:blip r:embed="rId2"/>
          <a:srcRect/>
          <a:stretch>
            <a:fillRect/>
          </a:stretch>
        </p:blipFill>
        <p:spPr bwMode="auto">
          <a:xfrm>
            <a:off x="2218765" y="2235378"/>
            <a:ext cx="5831335" cy="4171109"/>
          </a:xfrm>
          <a:prstGeom prst="rect">
            <a:avLst/>
          </a:prstGeom>
          <a:noFill/>
          <a:ln w="9525">
            <a:noFill/>
            <a:miter lim="800000"/>
            <a:headEnd/>
            <a:tailEnd/>
          </a:ln>
        </p:spPr>
      </p:pic>
    </p:spTree>
    <p:extLst>
      <p:ext uri="{BB962C8B-B14F-4D97-AF65-F5344CB8AC3E}">
        <p14:creationId xmlns:p14="http://schemas.microsoft.com/office/powerpoint/2010/main" val="211786250"/>
      </p:ext>
    </p:extLst>
  </p:cSld>
  <p:clrMapOvr>
    <a:masterClrMapping/>
  </p:clrMapOvr>
</p:sld>
</file>

<file path=ppt/theme/theme1.xml><?xml version="1.0" encoding="utf-8"?>
<a:theme xmlns:a="http://schemas.openxmlformats.org/drawingml/2006/main" name="Facette">
  <a:themeElements>
    <a:clrScheme name="Rouge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261</TotalTime>
  <Words>778</Words>
  <Application>Microsoft Macintosh PowerPoint</Application>
  <PresentationFormat>Grand écran</PresentationFormat>
  <Paragraphs>119</Paragraphs>
  <Slides>37</Slides>
  <Notes>0</Notes>
  <HiddenSlides>0</HiddenSlides>
  <MMClips>0</MMClips>
  <ScaleCrop>false</ScaleCrop>
  <HeadingPairs>
    <vt:vector size="8" baseType="variant">
      <vt:variant>
        <vt:lpstr>Polices utilisées</vt:lpstr>
      </vt:variant>
      <vt:variant>
        <vt:i4>9</vt:i4>
      </vt:variant>
      <vt:variant>
        <vt:lpstr>Thème</vt:lpstr>
      </vt:variant>
      <vt:variant>
        <vt:i4>1</vt:i4>
      </vt:variant>
      <vt:variant>
        <vt:lpstr>Serveurs OLE incorporés</vt:lpstr>
      </vt:variant>
      <vt:variant>
        <vt:i4>1</vt:i4>
      </vt:variant>
      <vt:variant>
        <vt:lpstr>Titres des diapositives</vt:lpstr>
      </vt:variant>
      <vt:variant>
        <vt:i4>37</vt:i4>
      </vt:variant>
    </vt:vector>
  </HeadingPairs>
  <TitlesOfParts>
    <vt:vector size="48" baseType="lpstr">
      <vt:lpstr>MS Gothic</vt:lpstr>
      <vt:lpstr>MS Mincho</vt:lpstr>
      <vt:lpstr>Arial</vt:lpstr>
      <vt:lpstr>Calibri</vt:lpstr>
      <vt:lpstr>Cambria</vt:lpstr>
      <vt:lpstr>Georgia</vt:lpstr>
      <vt:lpstr>Times New Roman</vt:lpstr>
      <vt:lpstr>Trebuchet MS</vt:lpstr>
      <vt:lpstr>Wingdings 3</vt:lpstr>
      <vt:lpstr>Facette</vt:lpstr>
      <vt:lpstr>PBrush</vt:lpstr>
      <vt:lpstr>TP 10: Rôles de l’ATP dans la fibre musculaire</vt:lpstr>
      <vt:lpstr>RAPPELS de 2nde  </vt:lpstr>
      <vt:lpstr>Observation au MO de cellules musculaires squelettiques</vt:lpstr>
      <vt:lpstr>Cellules musculaires striées squelettiques humaines au Microscope Electronique à Balayage (MEB)</vt:lpstr>
      <vt:lpstr>Cellules musculaires striées squelettiques, coloration au bleu de méthylène et observation au microscope optique (X600)</vt:lpstr>
      <vt:lpstr>Bilan:</vt:lpstr>
      <vt:lpstr>Présentation PowerPoint</vt:lpstr>
      <vt:lpstr>Présentation PowerPoint</vt:lpstr>
      <vt:lpstr>Mise en situation…</vt:lpstr>
      <vt:lpstr>Présentation PowerPoint</vt:lpstr>
      <vt:lpstr>Présentation PowerPoint</vt:lpstr>
      <vt:lpstr>Présentation PowerPoint</vt:lpstr>
      <vt:lpstr>Cellule musculaire striée squelettique au Microscope Electronique à Transmission (MET)</vt:lpstr>
      <vt:lpstr>Présentation PowerPoint</vt:lpstr>
      <vt:lpstr>Présentation PowerPoint</vt:lpstr>
      <vt:lpstr>Présentation PowerPoint</vt:lpstr>
      <vt:lpstr>Fibres musculaires glycérinées de lapin observée au MO (1 graduation = 10 µm)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Traces écrites: Chapitre 3 : Consommation et régénération d’ATP, l’exemple de la cellule musculaire.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Microsoft Office</dc:creator>
  <cp:lastModifiedBy>Stéphanie Dalaine</cp:lastModifiedBy>
  <cp:revision>21</cp:revision>
  <dcterms:created xsi:type="dcterms:W3CDTF">2018-08-29T10:36:01Z</dcterms:created>
  <dcterms:modified xsi:type="dcterms:W3CDTF">2019-08-28T13:32:31Z</dcterms:modified>
</cp:coreProperties>
</file>