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vml" ContentType="application/vnd.openxmlformats-officedocument.vmlDrawing"/>
  <Default Extension="tiff" ContentType="image/tiff"/>
  <Default Extension="gif" ContentType="image/gif"/>
  <Default Extension="mp4" ContentType="video/mp4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77" r:id="rId1"/>
  </p:sldMasterIdLst>
  <p:notesMasterIdLst>
    <p:notesMasterId r:id="rId16"/>
  </p:notesMasterIdLst>
  <p:sldIdLst>
    <p:sldId id="256" r:id="rId2"/>
    <p:sldId id="271" r:id="rId3"/>
    <p:sldId id="275" r:id="rId4"/>
    <p:sldId id="270" r:id="rId5"/>
    <p:sldId id="257" r:id="rId6"/>
    <p:sldId id="258" r:id="rId7"/>
    <p:sldId id="276" r:id="rId8"/>
    <p:sldId id="277" r:id="rId9"/>
    <p:sldId id="260" r:id="rId10"/>
    <p:sldId id="278" r:id="rId11"/>
    <p:sldId id="259" r:id="rId12"/>
    <p:sldId id="281" r:id="rId13"/>
    <p:sldId id="279" r:id="rId14"/>
    <p:sldId id="280" r:id="rId15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7743"/>
    <p:restoredTop sz="94807"/>
  </p:normalViewPr>
  <p:slideViewPr>
    <p:cSldViewPr snapToGrid="0" snapToObjects="1">
      <p:cViewPr varScale="1">
        <p:scale>
          <a:sx n="122" d="100"/>
          <a:sy n="122" d="100"/>
        </p:scale>
        <p:origin x="608" y="19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png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png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FDD9C09-7DA7-A643-8C4D-074C85345F55}" type="datetimeFigureOut">
              <a:rPr lang="fr-FR" smtClean="0"/>
              <a:t>28/08/2019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not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r>
              <a:rPr lang="fr-FR"/>
              <a:t>Modifier les styles du texte du masque
Deuxième niveau
Troisième niveau
Quatrième niveau
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6081B42-4AE9-C040-9A18-5FF9292F184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4871919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6081B42-4AE9-C040-9A18-5FF9292F1840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2028302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Group 15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19" name="Straight Connector 18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1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Isosceles Triangle 22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50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50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>
                    <a:lumMod val="75000"/>
                  </a:schemeClr>
                </a:solidFill>
              </a:defRPr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7BC88F-D250-1F49-8FE4-FD6EB1575D56}" type="datetime1">
              <a:rPr lang="fr-FR" smtClean="0"/>
              <a:t>28/08/2019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BFFA3E-F3EC-8742-809F-595FA5BB78B8}" type="slidenum">
              <a:rPr lang="fr-FR" smtClean="0"/>
              <a:t>‹N°›</a:t>
            </a:fld>
            <a:endParaRPr lang="fr-FR"/>
          </a:p>
        </p:txBody>
      </p:sp>
      <p:pic>
        <p:nvPicPr>
          <p:cNvPr id="18" name="Picture 2" descr="Résultat de recherche d'images pour &quot;mitochondria TEM&quot;">
            <a:extLst>
              <a:ext uri="{FF2B5EF4-FFF2-40B4-BE49-F238E27FC236}">
                <a16:creationId xmlns:a16="http://schemas.microsoft.com/office/drawing/2014/main" id="{819CB807-E9CE-BE45-98E3-3708C2831D15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2">
            <a:alphaModFix amt="20000"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-8467"/>
            <a:ext cx="12188824" cy="68664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6723746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Modifier les styles du texte du masque
Deuxième niveau
Troisième niveau
Quatrième niveau
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863F8E-57B6-494A-BB30-50E7CA327447}" type="datetime1">
              <a:rPr lang="fr-FR" smtClean="0"/>
              <a:t>28/08/2019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BFFA3E-F3EC-8742-809F-595FA5BB78B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3668843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Modifier les styles du texte du masque
Deuxième niveau
Troisième niveau
Quatrième niveau
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C3397E-75C2-B942-86C6-2F917A5102E8}" type="datetime1">
              <a:rPr lang="fr-FR" smtClean="0"/>
              <a:t>28/08/2019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BFFA3E-F3EC-8742-809F-595FA5BB78B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9343835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fr-FR"/>
              <a:t>Modifier les styles du texte du masque
Deuxième niveau
Troisième niveau
Quatrième niveau
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fr-FR"/>
              <a:t>Modifier les styles du texte du masque
Deuxième niveau
Troisième niveau
Quatrième niveau
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BAFF93-A02E-F043-8BD7-858A15A24244}" type="datetime1">
              <a:rPr lang="fr-FR" smtClean="0"/>
              <a:t>28/08/2019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BFFA3E-F3EC-8742-809F-595FA5BB78B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3398937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Modifier les styles du texte du masque
Deuxième niveau
Troisième niveau
Quatrième niveau
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fr-FR"/>
              <a:t>Modifier les styles du texte du masque
Deuxième niveau
Troisième niveau
Quatrième niveau
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Modifier les styles du texte du masque
Deuxième niveau
Troisième niveau
Quatrième niveau
Cinquième niveau</a:t>
            </a:r>
            <a:endParaRPr lang="en-US" dirty="0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fr-FR"/>
              <a:t>Modifier les styles du texte du masque
Deuxième niveau
Troisième niveau
Quatrième niveau
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C49EB3-A946-574B-9D31-EE0E0D83A7FA}" type="datetime1">
              <a:rPr lang="fr-FR" smtClean="0"/>
              <a:t>28/08/2019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BFFA3E-F3EC-8742-809F-595FA5BB78B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4001154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671A84-C59A-E347-AF08-B5A751EBB3FE}" type="datetime1">
              <a:rPr lang="fr-FR" smtClean="0"/>
              <a:t>28/08/2019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BFFA3E-F3EC-8742-809F-595FA5BB78B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4665548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2DAC24-6774-3349-B751-64BC840D8C93}" type="datetime1">
              <a:rPr lang="fr-FR" smtClean="0"/>
              <a:t>28/08/2019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BFFA3E-F3EC-8742-809F-595FA5BB78B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3391578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fr-FR"/>
              <a:t>Modifier les styles du texte du masque
Deuxième niveau
Troisième niveau
Quatrième niveau
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fr-FR"/>
              <a:t>Modifier les styles du texte du masque
Deuxième niveau
Troisième niveau
Quatrième niveau
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505975-2744-5C4B-B8F7-94C1ED65E8D4}" type="datetime1">
              <a:rPr lang="fr-FR" smtClean="0"/>
              <a:t>28/08/2019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BFFA3E-F3EC-8742-809F-595FA5BB78B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5328810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fr-FR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/>
              <a:t>Modifier les styles du texte du masque
Deuxième niveau
Troisième niveau
Quatrième niveau
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7D0381-18B1-3342-A0B4-A4DEC44B2045}" type="datetime1">
              <a:rPr lang="fr-FR" smtClean="0"/>
              <a:t>28/08/2019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BFFA3E-F3EC-8742-809F-595FA5BB78B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8753333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re et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Modifier les styles du texte du masque
Deuxième niveau
Troisième niveau
Quatrième niveau
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9CCAC4-AB6B-674A-988C-8B58963D2CB8}" type="datetime1">
              <a:rPr lang="fr-FR" smtClean="0"/>
              <a:t>28/08/2019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BFFA3E-F3EC-8742-809F-595FA5BB78B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9436479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tion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fr-FR"/>
              <a:t>Modifier les styles du texte du masque
Deuxième niveau
Troisième niveau
Quatrième niveau
Cinquième niveau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Modifier les styles du texte du masque
Deuxième niveau
Troisième niveau
Quatrième niveau
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1AB059-EA7B-2C4D-86DC-DF70DB3B79DF}" type="datetime1">
              <a:rPr lang="fr-FR" smtClean="0"/>
              <a:t>28/08/2019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BFFA3E-F3EC-8742-809F-595FA5BB78B8}" type="slidenum">
              <a:rPr lang="fr-FR" smtClean="0"/>
              <a:t>‹N°›</a:t>
            </a:fld>
            <a:endParaRPr lang="fr-FR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23455452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arte n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Modifier les styles du texte du masque
Deuxième niveau
Troisième niveau
Quatrième niveau
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7EDF89-47DD-574A-96DB-D05A65344C5D}" type="datetime1">
              <a:rPr lang="fr-FR" smtClean="0"/>
              <a:t>28/08/2019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BFFA3E-F3EC-8742-809F-595FA5BB78B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1259478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arte nom cita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fr-FR"/>
              <a:t>Modifier les styles du texte du masque
Deuxième niveau
Troisième niveau
Quatrième niveau
Cinquième niveau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Modifier les styles du texte du masque
Deuxième niveau
Troisième niveau
Quatrième niveau
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812A1E-62CE-1B41-8D60-B0E5CD388E21}" type="datetime1">
              <a:rPr lang="fr-FR" smtClean="0"/>
              <a:t>28/08/2019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BFFA3E-F3EC-8742-809F-595FA5BB78B8}" type="slidenum">
              <a:rPr lang="fr-FR" smtClean="0"/>
              <a:t>‹N°›</a:t>
            </a:fld>
            <a:endParaRPr lang="fr-FR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63549336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Vrai ou fau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fr-FR"/>
              <a:t>Modifier les styles du texte du masque
Deuxième niveau
Troisième niveau
Quatrième niveau
Cinquième niveau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Modifier les styles du texte du masque
Deuxième niveau
Troisième niveau
Quatrième niveau
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D28143-9C32-0545-B9DE-86A18196CBD6}" type="datetime1">
              <a:rPr lang="fr-FR" smtClean="0"/>
              <a:t>28/08/2019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BFFA3E-F3EC-8742-809F-595FA5BB78B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5781242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Modifier les styles du texte du masque
Deuxième niveau
Troisième niveau
Quatrième niveau
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AB840A-C135-6C40-BD5D-23C652122F29}" type="datetime1">
              <a:rPr lang="fr-FR" smtClean="0"/>
              <a:t>28/08/2019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BFFA3E-F3EC-8742-809F-595FA5BB78B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90141629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fr-FR"/>
              <a:t>Modifier les styles du texte du masque
Deuxième niveau
Troisième niveau
Quatrième niveau
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96234B-DAF0-C544-B7BB-40011BB5C3DD}" type="datetime1">
              <a:rPr lang="fr-FR" smtClean="0"/>
              <a:t>28/08/2019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BFFA3E-F3EC-8742-809F-595FA5BB78B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9453036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9" name="Group 28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19" name="Straight Connector 18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1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Isosceles Triangle 22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50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50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Modifier les styles du texte du masque
Deuxième niveau
Troisième niveau
Quatrième niveau
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44DF59B-09EE-2344-8BA8-B27C9251EC65}" type="datetime1">
              <a:rPr lang="fr-FR" smtClean="0"/>
              <a:t>28/08/2019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>
                    <a:lumMod val="75000"/>
                  </a:schemeClr>
                </a:solidFill>
              </a:defRPr>
            </a:lvl1pPr>
          </a:lstStyle>
          <a:p>
            <a:fld id="{9DBFFA3E-F3EC-8742-809F-595FA5BB78B8}" type="slidenum">
              <a:rPr lang="fr-FR" smtClean="0"/>
              <a:t>‹N°›</a:t>
            </a:fld>
            <a:endParaRPr lang="fr-FR"/>
          </a:p>
        </p:txBody>
      </p:sp>
      <p:pic>
        <p:nvPicPr>
          <p:cNvPr id="18" name="Picture 2" descr="Résultat de recherche d'images pour &quot;mitochondria TEM&quot;">
            <a:extLst>
              <a:ext uri="{FF2B5EF4-FFF2-40B4-BE49-F238E27FC236}">
                <a16:creationId xmlns:a16="http://schemas.microsoft.com/office/drawing/2014/main" id="{E0BAB22B-D699-DF4C-8BF1-FEF7B6BE50AB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18">
            <a:alphaModFix amt="20000"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-8467"/>
            <a:ext cx="12188824" cy="68664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7790352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  <p:sldLayoutId id="2147483679" r:id="rId2"/>
    <p:sldLayoutId id="2147483680" r:id="rId3"/>
    <p:sldLayoutId id="2147483681" r:id="rId4"/>
    <p:sldLayoutId id="2147483682" r:id="rId5"/>
    <p:sldLayoutId id="2147483683" r:id="rId6"/>
    <p:sldLayoutId id="2147483684" r:id="rId7"/>
    <p:sldLayoutId id="2147483685" r:id="rId8"/>
    <p:sldLayoutId id="2147483686" r:id="rId9"/>
    <p:sldLayoutId id="2147483687" r:id="rId10"/>
    <p:sldLayoutId id="2147483688" r:id="rId11"/>
    <p:sldLayoutId id="2147483689" r:id="rId12"/>
    <p:sldLayoutId id="2147483690" r:id="rId13"/>
    <p:sldLayoutId id="2147483691" r:id="rId14"/>
    <p:sldLayoutId id="2147483692" r:id="rId15"/>
    <p:sldLayoutId id="2147483693" r:id="rId16"/>
  </p:sldLayoutIdLst>
  <p:hf hdr="0" ftr="0" dt="0"/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>
              <a:lumMod val="7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tiff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jpe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gif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2.vml"/><Relationship Id="rId5" Type="http://schemas.openxmlformats.org/officeDocument/2006/relationships/image" Target="../media/image2.png"/><Relationship Id="rId4" Type="http://schemas.openxmlformats.org/officeDocument/2006/relationships/oleObject" Target="../embeddings/oleObject1.bin"/></Relationships>
</file>

<file path=ppt/slides/_rels/slide10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tiff"/><Relationship Id="rId2" Type="http://schemas.openxmlformats.org/officeDocument/2006/relationships/image" Target="../media/image12.tiff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4" Type="http://schemas.openxmlformats.org/officeDocument/2006/relationships/image" Target="../media/image14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2" Type="http://schemas.openxmlformats.org/officeDocument/2006/relationships/video" Target="../media/media2.mp4"/><Relationship Id="rId1" Type="http://schemas.microsoft.com/office/2007/relationships/media" Target="../media/media2.mp4"/><Relationship Id="rId4" Type="http://schemas.openxmlformats.org/officeDocument/2006/relationships/image" Target="../media/image15.png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145FFF1-5A5F-E041-AE3A-712116C1FDCE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fr-FR" dirty="0"/>
              <a:t>TP8: Respiration chez les végétaux chlorophylliens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C3ED9D79-3D8D-E140-8642-B4027B9F1336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fr-FR" dirty="0"/>
              <a:t>Mitochondries, cellules chlorophylliennes, respiration, oxydation complète du glucose, </a:t>
            </a:r>
            <a:r>
              <a:rPr lang="fr-FR" dirty="0" err="1"/>
              <a:t>ExAO</a:t>
            </a:r>
            <a:r>
              <a:rPr lang="fr-FR" dirty="0"/>
              <a:t>, sonde à O</a:t>
            </a:r>
            <a:r>
              <a:rPr lang="fr-FR" baseline="-25000" dirty="0"/>
              <a:t>2</a:t>
            </a:r>
          </a:p>
        </p:txBody>
      </p:sp>
      <p:graphicFrame>
        <p:nvGraphicFramePr>
          <p:cNvPr id="4" name="Objet 3">
            <a:extLst>
              <a:ext uri="{FF2B5EF4-FFF2-40B4-BE49-F238E27FC236}">
                <a16:creationId xmlns:a16="http://schemas.microsoft.com/office/drawing/2014/main" id="{AE60529B-E572-D648-9C9D-04059B08DCC2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899588331"/>
              </p:ext>
            </p:extLst>
          </p:nvPr>
        </p:nvGraphicFramePr>
        <p:xfrm>
          <a:off x="9802811" y="5478499"/>
          <a:ext cx="1298575" cy="112572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34" r:id="rId3" imgW="1752600" imgH="1409700" progId="PBrush">
                  <p:embed/>
                </p:oleObj>
              </mc:Choice>
              <mc:Fallback>
                <p:oleObj r:id="rId3" imgW="1752600" imgH="1409700" progId="PBrush">
                  <p:embed/>
                  <p:pic>
                    <p:nvPicPr>
                      <p:cNvPr id="4" name="Objet 3">
                        <a:extLst>
                          <a:ext uri="{FF2B5EF4-FFF2-40B4-BE49-F238E27FC236}">
                            <a16:creationId xmlns:a16="http://schemas.microsoft.com/office/drawing/2014/main" id="{95CD23BE-5853-A743-B80B-C9ADEC5573F8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BEBA8EAE-BF5A-486C-A8C5-ECC9F3942E4B}">
                            <a14:imgProps xmlns:a14="http://schemas.microsoft.com/office/drawing/2010/main">
                              <a14:imgLayer>
                                <a14:imgEffect>
                                  <a14:sharpenSoften amount="2000"/>
                                </a14:imgEffect>
                                <a14:imgEffect>
                                  <a14:brightnessContrast bright="6000"/>
                                </a14:imgEffect>
                              </a14:imgLayer>
                            </a14:imgProps>
                          </a:ex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9802811" y="5478499"/>
                        <a:ext cx="1298575" cy="1125726"/>
                      </a:xfrm>
                      <a:prstGeom prst="rect">
                        <a:avLst/>
                      </a:prstGeom>
                      <a:gradFill>
                        <a:gsLst>
                          <a:gs pos="45000">
                            <a:srgbClr val="C8D6ED"/>
                          </a:gs>
                          <a:gs pos="60976">
                            <a:srgbClr val="B8CAE8"/>
                          </a:gs>
                          <a:gs pos="0">
                            <a:schemeClr val="accent1">
                              <a:lumMod val="5000"/>
                              <a:lumOff val="95000"/>
                            </a:schemeClr>
                          </a:gs>
                          <a:gs pos="74000">
                            <a:schemeClr val="accent1">
                              <a:lumMod val="45000"/>
                              <a:lumOff val="55000"/>
                            </a:schemeClr>
                          </a:gs>
                          <a:gs pos="83000">
                            <a:schemeClr val="accent1">
                              <a:lumMod val="45000"/>
                              <a:lumOff val="55000"/>
                            </a:schemeClr>
                          </a:gs>
                          <a:gs pos="100000">
                            <a:schemeClr val="accent1">
                              <a:lumMod val="30000"/>
                              <a:lumOff val="70000"/>
                            </a:schemeClr>
                          </a:gs>
                        </a:gsLst>
                        <a:lin ang="5400000" scaled="1"/>
                      </a:gradFill>
                    </p:spPr>
                  </p:pic>
                </p:oleObj>
              </mc:Fallback>
            </mc:AlternateContent>
          </a:graphicData>
        </a:graphic>
      </p:graphicFrame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D36B7109-6696-DD4B-93DE-BF62310A26D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BFFA3E-F3EC-8742-809F-595FA5BB78B8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0324564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Titre 1">
            <a:extLst>
              <a:ext uri="{FF2B5EF4-FFF2-40B4-BE49-F238E27FC236}">
                <a16:creationId xmlns:a16="http://schemas.microsoft.com/office/drawing/2014/main" id="{9D357BEE-B954-7344-B189-DCD1D18F3E6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2505" y="193386"/>
            <a:ext cx="9761516" cy="1066800"/>
          </a:xfrm>
        </p:spPr>
        <p:txBody>
          <a:bodyPr>
            <a:normAutofit fontScale="90000"/>
          </a:bodyPr>
          <a:lstStyle/>
          <a:p>
            <a:pPr eaLnBrk="1" hangingPunct="1"/>
            <a:r>
              <a:rPr lang="fr-FR" altLang="fr-FR" sz="4400" dirty="0"/>
              <a:t>RAPPELS 2nde</a:t>
            </a:r>
            <a:br>
              <a:rPr lang="fr-FR" altLang="fr-FR" dirty="0"/>
            </a:br>
            <a:r>
              <a:rPr lang="fr-FR" altLang="fr-FR" dirty="0"/>
              <a:t>Cellule végétale au MET et au MEB (coloration artificielle)</a:t>
            </a:r>
          </a:p>
        </p:txBody>
      </p:sp>
      <p:pic>
        <p:nvPicPr>
          <p:cNvPr id="14339" name="Picture 2">
            <a:extLst>
              <a:ext uri="{FF2B5EF4-FFF2-40B4-BE49-F238E27FC236}">
                <a16:creationId xmlns:a16="http://schemas.microsoft.com/office/drawing/2014/main" id="{FB70883D-407C-6846-B51C-838C39F8D9C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135189" y="2420939"/>
            <a:ext cx="7921625" cy="41036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340" name="ZoneTexte 3">
            <a:extLst>
              <a:ext uri="{FF2B5EF4-FFF2-40B4-BE49-F238E27FC236}">
                <a16:creationId xmlns:a16="http://schemas.microsoft.com/office/drawing/2014/main" id="{658EC812-D35C-A341-A203-4AC7AAA29E7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672264" y="6480175"/>
            <a:ext cx="3455987" cy="261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ts val="300"/>
              </a:spcBef>
              <a:buClr>
                <a:srgbClr val="A04DA3"/>
              </a:buClr>
              <a:buFont typeface="Georgia" panose="02040502050405020303" pitchFamily="18" charset="0"/>
              <a:buChar char="•"/>
              <a:defRPr sz="2800">
                <a:solidFill>
                  <a:schemeClr val="tx1"/>
                </a:solidFill>
                <a:latin typeface="Georgia" panose="02040502050405020303" pitchFamily="18" charset="0"/>
              </a:defRPr>
            </a:lvl1pPr>
            <a:lvl2pPr marL="742950" indent="-285750" eaLnBrk="0" hangingPunct="0">
              <a:spcBef>
                <a:spcPts val="300"/>
              </a:spcBef>
              <a:buClr>
                <a:schemeClr val="accent2"/>
              </a:buClr>
              <a:buFont typeface="Georgia" panose="02040502050405020303" pitchFamily="18" charset="0"/>
              <a:buChar char="▫"/>
              <a:defRPr sz="2600">
                <a:solidFill>
                  <a:schemeClr val="accent2"/>
                </a:solidFill>
                <a:latin typeface="Georgia" panose="02040502050405020303" pitchFamily="18" charset="0"/>
              </a:defRPr>
            </a:lvl2pPr>
            <a:lvl3pPr marL="1143000" indent="-228600" eaLnBrk="0" hangingPunct="0">
              <a:spcBef>
                <a:spcPts val="300"/>
              </a:spcBef>
              <a:buClr>
                <a:schemeClr val="accent1"/>
              </a:buClr>
              <a:buFont typeface="Wingdings 2" pitchFamily="2" charset="2"/>
              <a:buChar char=""/>
              <a:defRPr sz="2400">
                <a:solidFill>
                  <a:schemeClr val="accent1"/>
                </a:solidFill>
                <a:latin typeface="Georgia" panose="02040502050405020303" pitchFamily="18" charset="0"/>
              </a:defRPr>
            </a:lvl3pPr>
            <a:lvl4pPr marL="1600200" indent="-228600" eaLnBrk="0" hangingPunct="0">
              <a:spcBef>
                <a:spcPts val="300"/>
              </a:spcBef>
              <a:buClr>
                <a:schemeClr val="accent1"/>
              </a:buClr>
              <a:buFont typeface="Wingdings 2" pitchFamily="2" charset="2"/>
              <a:buChar char=""/>
              <a:defRPr sz="2200">
                <a:solidFill>
                  <a:schemeClr val="accent1"/>
                </a:solidFill>
                <a:latin typeface="Georgia" panose="02040502050405020303" pitchFamily="18" charset="0"/>
              </a:defRPr>
            </a:lvl4pPr>
            <a:lvl5pPr marL="2057400" indent="-228600" eaLnBrk="0" hangingPunct="0">
              <a:spcBef>
                <a:spcPts val="300"/>
              </a:spcBef>
              <a:buClr>
                <a:srgbClr val="A04DA3"/>
              </a:buClr>
              <a:buFont typeface="Georgia" panose="02040502050405020303" pitchFamily="18" charset="0"/>
              <a:buChar char="▫"/>
              <a:defRPr sz="2000">
                <a:solidFill>
                  <a:srgbClr val="A04DA3"/>
                </a:solidFill>
                <a:latin typeface="Georgia" panose="02040502050405020303" pitchFamily="18" charset="0"/>
              </a:defRPr>
            </a:lvl5pPr>
            <a:lvl6pPr marL="25146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rgbClr val="A04DA3"/>
              </a:buClr>
              <a:buFont typeface="Georgia" panose="02040502050405020303" pitchFamily="18" charset="0"/>
              <a:buChar char="▫"/>
              <a:defRPr sz="2000">
                <a:solidFill>
                  <a:srgbClr val="A04DA3"/>
                </a:solidFill>
                <a:latin typeface="Georgia" panose="02040502050405020303" pitchFamily="18" charset="0"/>
              </a:defRPr>
            </a:lvl6pPr>
            <a:lvl7pPr marL="29718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rgbClr val="A04DA3"/>
              </a:buClr>
              <a:buFont typeface="Georgia" panose="02040502050405020303" pitchFamily="18" charset="0"/>
              <a:buChar char="▫"/>
              <a:defRPr sz="2000">
                <a:solidFill>
                  <a:srgbClr val="A04DA3"/>
                </a:solidFill>
                <a:latin typeface="Georgia" panose="02040502050405020303" pitchFamily="18" charset="0"/>
              </a:defRPr>
            </a:lvl7pPr>
            <a:lvl8pPr marL="34290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rgbClr val="A04DA3"/>
              </a:buClr>
              <a:buFont typeface="Georgia" panose="02040502050405020303" pitchFamily="18" charset="0"/>
              <a:buChar char="▫"/>
              <a:defRPr sz="2000">
                <a:solidFill>
                  <a:srgbClr val="A04DA3"/>
                </a:solidFill>
                <a:latin typeface="Georgia" panose="02040502050405020303" pitchFamily="18" charset="0"/>
              </a:defRPr>
            </a:lvl8pPr>
            <a:lvl9pPr marL="38862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rgbClr val="A04DA3"/>
              </a:buClr>
              <a:buFont typeface="Georgia" panose="02040502050405020303" pitchFamily="18" charset="0"/>
              <a:buChar char="▫"/>
              <a:defRPr sz="2000">
                <a:solidFill>
                  <a:srgbClr val="A04DA3"/>
                </a:solidFill>
                <a:latin typeface="Georgia" panose="02040502050405020303" pitchFamily="18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FontTx/>
              <a:buNone/>
            </a:pPr>
            <a:r>
              <a:rPr lang="fr-FR" altLang="fr-FR" sz="1100" i="1">
                <a:latin typeface="Arial" panose="020B0604020202020204" pitchFamily="34" charset="0"/>
              </a:rPr>
              <a:t>Source: SVT 2</a:t>
            </a:r>
            <a:r>
              <a:rPr lang="fr-FR" altLang="fr-FR" sz="1100" i="1" baseline="30000">
                <a:latin typeface="Arial" panose="020B0604020202020204" pitchFamily="34" charset="0"/>
              </a:rPr>
              <a:t>nde</a:t>
            </a:r>
            <a:r>
              <a:rPr lang="fr-FR" altLang="fr-FR" sz="1100" i="1">
                <a:latin typeface="Arial" panose="020B0604020202020204" pitchFamily="34" charset="0"/>
              </a:rPr>
              <a:t>, ed Bordas 2010, p.40</a:t>
            </a:r>
          </a:p>
        </p:txBody>
      </p:sp>
      <p:sp>
        <p:nvSpPr>
          <p:cNvPr id="14341" name="ZoneTexte 4">
            <a:extLst>
              <a:ext uri="{FF2B5EF4-FFF2-40B4-BE49-F238E27FC236}">
                <a16:creationId xmlns:a16="http://schemas.microsoft.com/office/drawing/2014/main" id="{D06AB5F8-555C-1A48-A699-BCD4AA6978C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119438" y="1893889"/>
            <a:ext cx="2159000" cy="522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ts val="300"/>
              </a:spcBef>
              <a:buClr>
                <a:srgbClr val="A04DA3"/>
              </a:buClr>
              <a:buFont typeface="Georgia" panose="02040502050405020303" pitchFamily="18" charset="0"/>
              <a:buChar char="•"/>
              <a:defRPr sz="2800">
                <a:solidFill>
                  <a:schemeClr val="tx1"/>
                </a:solidFill>
                <a:latin typeface="Georgia" panose="02040502050405020303" pitchFamily="18" charset="0"/>
              </a:defRPr>
            </a:lvl1pPr>
            <a:lvl2pPr marL="742950" indent="-285750" eaLnBrk="0" hangingPunct="0">
              <a:spcBef>
                <a:spcPts val="300"/>
              </a:spcBef>
              <a:buClr>
                <a:schemeClr val="accent2"/>
              </a:buClr>
              <a:buFont typeface="Georgia" panose="02040502050405020303" pitchFamily="18" charset="0"/>
              <a:buChar char="▫"/>
              <a:defRPr sz="2600">
                <a:solidFill>
                  <a:schemeClr val="accent2"/>
                </a:solidFill>
                <a:latin typeface="Georgia" panose="02040502050405020303" pitchFamily="18" charset="0"/>
              </a:defRPr>
            </a:lvl2pPr>
            <a:lvl3pPr marL="1143000" indent="-228600" eaLnBrk="0" hangingPunct="0">
              <a:spcBef>
                <a:spcPts val="300"/>
              </a:spcBef>
              <a:buClr>
                <a:schemeClr val="accent1"/>
              </a:buClr>
              <a:buFont typeface="Wingdings 2" pitchFamily="2" charset="2"/>
              <a:buChar char=""/>
              <a:defRPr sz="2400">
                <a:solidFill>
                  <a:schemeClr val="accent1"/>
                </a:solidFill>
                <a:latin typeface="Georgia" panose="02040502050405020303" pitchFamily="18" charset="0"/>
              </a:defRPr>
            </a:lvl3pPr>
            <a:lvl4pPr marL="1600200" indent="-228600" eaLnBrk="0" hangingPunct="0">
              <a:spcBef>
                <a:spcPts val="300"/>
              </a:spcBef>
              <a:buClr>
                <a:schemeClr val="accent1"/>
              </a:buClr>
              <a:buFont typeface="Wingdings 2" pitchFamily="2" charset="2"/>
              <a:buChar char=""/>
              <a:defRPr sz="2200">
                <a:solidFill>
                  <a:schemeClr val="accent1"/>
                </a:solidFill>
                <a:latin typeface="Georgia" panose="02040502050405020303" pitchFamily="18" charset="0"/>
              </a:defRPr>
            </a:lvl4pPr>
            <a:lvl5pPr marL="2057400" indent="-228600" eaLnBrk="0" hangingPunct="0">
              <a:spcBef>
                <a:spcPts val="300"/>
              </a:spcBef>
              <a:buClr>
                <a:srgbClr val="A04DA3"/>
              </a:buClr>
              <a:buFont typeface="Georgia" panose="02040502050405020303" pitchFamily="18" charset="0"/>
              <a:buChar char="▫"/>
              <a:defRPr sz="2000">
                <a:solidFill>
                  <a:srgbClr val="A04DA3"/>
                </a:solidFill>
                <a:latin typeface="Georgia" panose="02040502050405020303" pitchFamily="18" charset="0"/>
              </a:defRPr>
            </a:lvl5pPr>
            <a:lvl6pPr marL="25146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rgbClr val="A04DA3"/>
              </a:buClr>
              <a:buFont typeface="Georgia" panose="02040502050405020303" pitchFamily="18" charset="0"/>
              <a:buChar char="▫"/>
              <a:defRPr sz="2000">
                <a:solidFill>
                  <a:srgbClr val="A04DA3"/>
                </a:solidFill>
                <a:latin typeface="Georgia" panose="02040502050405020303" pitchFamily="18" charset="0"/>
              </a:defRPr>
            </a:lvl6pPr>
            <a:lvl7pPr marL="29718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rgbClr val="A04DA3"/>
              </a:buClr>
              <a:buFont typeface="Georgia" panose="02040502050405020303" pitchFamily="18" charset="0"/>
              <a:buChar char="▫"/>
              <a:defRPr sz="2000">
                <a:solidFill>
                  <a:srgbClr val="A04DA3"/>
                </a:solidFill>
                <a:latin typeface="Georgia" panose="02040502050405020303" pitchFamily="18" charset="0"/>
              </a:defRPr>
            </a:lvl7pPr>
            <a:lvl8pPr marL="34290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rgbClr val="A04DA3"/>
              </a:buClr>
              <a:buFont typeface="Georgia" panose="02040502050405020303" pitchFamily="18" charset="0"/>
              <a:buChar char="▫"/>
              <a:defRPr sz="2000">
                <a:solidFill>
                  <a:srgbClr val="A04DA3"/>
                </a:solidFill>
                <a:latin typeface="Georgia" panose="02040502050405020303" pitchFamily="18" charset="0"/>
              </a:defRPr>
            </a:lvl8pPr>
            <a:lvl9pPr marL="38862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rgbClr val="A04DA3"/>
              </a:buClr>
              <a:buFont typeface="Georgia" panose="02040502050405020303" pitchFamily="18" charset="0"/>
              <a:buChar char="▫"/>
              <a:defRPr sz="2000">
                <a:solidFill>
                  <a:srgbClr val="A04DA3"/>
                </a:solidFill>
                <a:latin typeface="Georgia" panose="02040502050405020303" pitchFamily="18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FontTx/>
              <a:buNone/>
            </a:pPr>
            <a:r>
              <a:rPr lang="fr-FR" altLang="fr-FR" b="1">
                <a:latin typeface="Arial" panose="020B0604020202020204" pitchFamily="34" charset="0"/>
              </a:rPr>
              <a:t>Au MET</a:t>
            </a:r>
          </a:p>
        </p:txBody>
      </p:sp>
      <p:sp>
        <p:nvSpPr>
          <p:cNvPr id="14342" name="ZoneTexte 5">
            <a:extLst>
              <a:ext uri="{FF2B5EF4-FFF2-40B4-BE49-F238E27FC236}">
                <a16:creationId xmlns:a16="http://schemas.microsoft.com/office/drawing/2014/main" id="{CB8978AF-A6C9-8348-A430-0836CCE615E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464425" y="1897064"/>
            <a:ext cx="2160588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ts val="300"/>
              </a:spcBef>
              <a:buClr>
                <a:srgbClr val="A04DA3"/>
              </a:buClr>
              <a:buFont typeface="Georgia" panose="02040502050405020303" pitchFamily="18" charset="0"/>
              <a:buChar char="•"/>
              <a:defRPr sz="2800">
                <a:solidFill>
                  <a:schemeClr val="tx1"/>
                </a:solidFill>
                <a:latin typeface="Georgia" panose="02040502050405020303" pitchFamily="18" charset="0"/>
              </a:defRPr>
            </a:lvl1pPr>
            <a:lvl2pPr marL="742950" indent="-285750" eaLnBrk="0" hangingPunct="0">
              <a:spcBef>
                <a:spcPts val="300"/>
              </a:spcBef>
              <a:buClr>
                <a:schemeClr val="accent2"/>
              </a:buClr>
              <a:buFont typeface="Georgia" panose="02040502050405020303" pitchFamily="18" charset="0"/>
              <a:buChar char="▫"/>
              <a:defRPr sz="2600">
                <a:solidFill>
                  <a:schemeClr val="accent2"/>
                </a:solidFill>
                <a:latin typeface="Georgia" panose="02040502050405020303" pitchFamily="18" charset="0"/>
              </a:defRPr>
            </a:lvl2pPr>
            <a:lvl3pPr marL="1143000" indent="-228600" eaLnBrk="0" hangingPunct="0">
              <a:spcBef>
                <a:spcPts val="300"/>
              </a:spcBef>
              <a:buClr>
                <a:schemeClr val="accent1"/>
              </a:buClr>
              <a:buFont typeface="Wingdings 2" pitchFamily="2" charset="2"/>
              <a:buChar char=""/>
              <a:defRPr sz="2400">
                <a:solidFill>
                  <a:schemeClr val="accent1"/>
                </a:solidFill>
                <a:latin typeface="Georgia" panose="02040502050405020303" pitchFamily="18" charset="0"/>
              </a:defRPr>
            </a:lvl3pPr>
            <a:lvl4pPr marL="1600200" indent="-228600" eaLnBrk="0" hangingPunct="0">
              <a:spcBef>
                <a:spcPts val="300"/>
              </a:spcBef>
              <a:buClr>
                <a:schemeClr val="accent1"/>
              </a:buClr>
              <a:buFont typeface="Wingdings 2" pitchFamily="2" charset="2"/>
              <a:buChar char=""/>
              <a:defRPr sz="2200">
                <a:solidFill>
                  <a:schemeClr val="accent1"/>
                </a:solidFill>
                <a:latin typeface="Georgia" panose="02040502050405020303" pitchFamily="18" charset="0"/>
              </a:defRPr>
            </a:lvl4pPr>
            <a:lvl5pPr marL="2057400" indent="-228600" eaLnBrk="0" hangingPunct="0">
              <a:spcBef>
                <a:spcPts val="300"/>
              </a:spcBef>
              <a:buClr>
                <a:srgbClr val="A04DA3"/>
              </a:buClr>
              <a:buFont typeface="Georgia" panose="02040502050405020303" pitchFamily="18" charset="0"/>
              <a:buChar char="▫"/>
              <a:defRPr sz="2000">
                <a:solidFill>
                  <a:srgbClr val="A04DA3"/>
                </a:solidFill>
                <a:latin typeface="Georgia" panose="02040502050405020303" pitchFamily="18" charset="0"/>
              </a:defRPr>
            </a:lvl5pPr>
            <a:lvl6pPr marL="25146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rgbClr val="A04DA3"/>
              </a:buClr>
              <a:buFont typeface="Georgia" panose="02040502050405020303" pitchFamily="18" charset="0"/>
              <a:buChar char="▫"/>
              <a:defRPr sz="2000">
                <a:solidFill>
                  <a:srgbClr val="A04DA3"/>
                </a:solidFill>
                <a:latin typeface="Georgia" panose="02040502050405020303" pitchFamily="18" charset="0"/>
              </a:defRPr>
            </a:lvl6pPr>
            <a:lvl7pPr marL="29718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rgbClr val="A04DA3"/>
              </a:buClr>
              <a:buFont typeface="Georgia" panose="02040502050405020303" pitchFamily="18" charset="0"/>
              <a:buChar char="▫"/>
              <a:defRPr sz="2000">
                <a:solidFill>
                  <a:srgbClr val="A04DA3"/>
                </a:solidFill>
                <a:latin typeface="Georgia" panose="02040502050405020303" pitchFamily="18" charset="0"/>
              </a:defRPr>
            </a:lvl7pPr>
            <a:lvl8pPr marL="34290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rgbClr val="A04DA3"/>
              </a:buClr>
              <a:buFont typeface="Georgia" panose="02040502050405020303" pitchFamily="18" charset="0"/>
              <a:buChar char="▫"/>
              <a:defRPr sz="2000">
                <a:solidFill>
                  <a:srgbClr val="A04DA3"/>
                </a:solidFill>
                <a:latin typeface="Georgia" panose="02040502050405020303" pitchFamily="18" charset="0"/>
              </a:defRPr>
            </a:lvl8pPr>
            <a:lvl9pPr marL="38862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rgbClr val="A04DA3"/>
              </a:buClr>
              <a:buFont typeface="Georgia" panose="02040502050405020303" pitchFamily="18" charset="0"/>
              <a:buChar char="▫"/>
              <a:defRPr sz="2000">
                <a:solidFill>
                  <a:srgbClr val="A04DA3"/>
                </a:solidFill>
                <a:latin typeface="Georgia" panose="02040502050405020303" pitchFamily="18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FontTx/>
              <a:buNone/>
            </a:pPr>
            <a:r>
              <a:rPr lang="fr-FR" altLang="fr-FR" b="1">
                <a:latin typeface="Arial" panose="020B0604020202020204" pitchFamily="34" charset="0"/>
              </a:rPr>
              <a:t>Au MEB</a:t>
            </a:r>
          </a:p>
        </p:txBody>
      </p:sp>
      <p:sp>
        <p:nvSpPr>
          <p:cNvPr id="2" name="Ellipse 1">
            <a:extLst>
              <a:ext uri="{FF2B5EF4-FFF2-40B4-BE49-F238E27FC236}">
                <a16:creationId xmlns:a16="http://schemas.microsoft.com/office/drawing/2014/main" id="{F36331FF-0925-9C4B-9514-6D6DDAA71D82}"/>
              </a:ext>
            </a:extLst>
          </p:cNvPr>
          <p:cNvSpPr/>
          <p:nvPr/>
        </p:nvSpPr>
        <p:spPr>
          <a:xfrm>
            <a:off x="2458192" y="3491345"/>
            <a:ext cx="308759" cy="261258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" name="Ellipse 7">
            <a:extLst>
              <a:ext uri="{FF2B5EF4-FFF2-40B4-BE49-F238E27FC236}">
                <a16:creationId xmlns:a16="http://schemas.microsoft.com/office/drawing/2014/main" id="{6E348928-E986-2F40-B0B8-AE64FB8DACDE}"/>
              </a:ext>
            </a:extLst>
          </p:cNvPr>
          <p:cNvSpPr/>
          <p:nvPr/>
        </p:nvSpPr>
        <p:spPr>
          <a:xfrm>
            <a:off x="2458192" y="3857501"/>
            <a:ext cx="308759" cy="261258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9" name="Ellipse 8">
            <a:extLst>
              <a:ext uri="{FF2B5EF4-FFF2-40B4-BE49-F238E27FC236}">
                <a16:creationId xmlns:a16="http://schemas.microsoft.com/office/drawing/2014/main" id="{4C027838-C034-5C41-8C64-5111BB40A646}"/>
              </a:ext>
            </a:extLst>
          </p:cNvPr>
          <p:cNvSpPr/>
          <p:nvPr/>
        </p:nvSpPr>
        <p:spPr>
          <a:xfrm>
            <a:off x="2648290" y="3308267"/>
            <a:ext cx="308759" cy="261258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10" name="Ellipse 9">
            <a:extLst>
              <a:ext uri="{FF2B5EF4-FFF2-40B4-BE49-F238E27FC236}">
                <a16:creationId xmlns:a16="http://schemas.microsoft.com/office/drawing/2014/main" id="{59F76A1C-0EDD-474D-9FEF-63A36F295804}"/>
              </a:ext>
            </a:extLst>
          </p:cNvPr>
          <p:cNvSpPr/>
          <p:nvPr/>
        </p:nvSpPr>
        <p:spPr>
          <a:xfrm>
            <a:off x="5377543" y="3171927"/>
            <a:ext cx="308759" cy="261258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1" name="Ellipse 10">
            <a:extLst>
              <a:ext uri="{FF2B5EF4-FFF2-40B4-BE49-F238E27FC236}">
                <a16:creationId xmlns:a16="http://schemas.microsoft.com/office/drawing/2014/main" id="{A48C6D45-F230-CF4C-AE14-698A4A698E8B}"/>
              </a:ext>
            </a:extLst>
          </p:cNvPr>
          <p:cNvSpPr/>
          <p:nvPr/>
        </p:nvSpPr>
        <p:spPr>
          <a:xfrm>
            <a:off x="5846617" y="4223399"/>
            <a:ext cx="308759" cy="261258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2" name="Ellipse 11">
            <a:extLst>
              <a:ext uri="{FF2B5EF4-FFF2-40B4-BE49-F238E27FC236}">
                <a16:creationId xmlns:a16="http://schemas.microsoft.com/office/drawing/2014/main" id="{12962926-8E65-7E46-B58D-C072E2ACF7FE}"/>
              </a:ext>
            </a:extLst>
          </p:cNvPr>
          <p:cNvSpPr/>
          <p:nvPr/>
        </p:nvSpPr>
        <p:spPr>
          <a:xfrm>
            <a:off x="5496297" y="4670147"/>
            <a:ext cx="308759" cy="261258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3" name="Ellipse 12">
            <a:extLst>
              <a:ext uri="{FF2B5EF4-FFF2-40B4-BE49-F238E27FC236}">
                <a16:creationId xmlns:a16="http://schemas.microsoft.com/office/drawing/2014/main" id="{7D21DCF8-0710-8B4F-B368-B047E2BA07B7}"/>
              </a:ext>
            </a:extLst>
          </p:cNvPr>
          <p:cNvSpPr/>
          <p:nvPr/>
        </p:nvSpPr>
        <p:spPr>
          <a:xfrm rot="1721281">
            <a:off x="4391890" y="5543796"/>
            <a:ext cx="583871" cy="405741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" name="Espace réservé du numéro de diapositive 2">
            <a:extLst>
              <a:ext uri="{FF2B5EF4-FFF2-40B4-BE49-F238E27FC236}">
                <a16:creationId xmlns:a16="http://schemas.microsoft.com/office/drawing/2014/main" id="{4548242D-D9B5-1542-BEE3-1062FCECE97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BFFA3E-F3EC-8742-809F-595FA5BB78B8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580757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Titre 1">
            <a:extLst>
              <a:ext uri="{FF2B5EF4-FFF2-40B4-BE49-F238E27FC236}">
                <a16:creationId xmlns:a16="http://schemas.microsoft.com/office/drawing/2014/main" id="{C4400230-F880-3041-9C20-3721519E072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981200" y="692150"/>
            <a:ext cx="8229600" cy="1066800"/>
          </a:xfrm>
        </p:spPr>
        <p:txBody>
          <a:bodyPr/>
          <a:lstStyle/>
          <a:p>
            <a:pPr eaLnBrk="1" hangingPunct="1"/>
            <a:r>
              <a:rPr lang="fr-FR" altLang="fr-FR" sz="3200"/>
              <a:t>Cellule animale (un leucocyte = globule blanc) observée au MET</a:t>
            </a:r>
          </a:p>
        </p:txBody>
      </p:sp>
      <p:pic>
        <p:nvPicPr>
          <p:cNvPr id="15363" name="Picture 2">
            <a:extLst>
              <a:ext uri="{FF2B5EF4-FFF2-40B4-BE49-F238E27FC236}">
                <a16:creationId xmlns:a16="http://schemas.microsoft.com/office/drawing/2014/main" id="{7CF23613-A46E-7442-8A51-7FE329662AF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287714" y="1758951"/>
            <a:ext cx="5832475" cy="4665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364" name="ZoneTexte 4">
            <a:extLst>
              <a:ext uri="{FF2B5EF4-FFF2-40B4-BE49-F238E27FC236}">
                <a16:creationId xmlns:a16="http://schemas.microsoft.com/office/drawing/2014/main" id="{B3C928A6-F7B0-F84F-81F9-BFA96C0434C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672264" y="6480175"/>
            <a:ext cx="3455987" cy="261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ts val="300"/>
              </a:spcBef>
              <a:buClr>
                <a:srgbClr val="A04DA3"/>
              </a:buClr>
              <a:buFont typeface="Georgia" panose="02040502050405020303" pitchFamily="18" charset="0"/>
              <a:buChar char="•"/>
              <a:defRPr sz="2800">
                <a:solidFill>
                  <a:schemeClr val="tx1"/>
                </a:solidFill>
                <a:latin typeface="Georgia" panose="02040502050405020303" pitchFamily="18" charset="0"/>
              </a:defRPr>
            </a:lvl1pPr>
            <a:lvl2pPr marL="742950" indent="-285750" eaLnBrk="0" hangingPunct="0">
              <a:spcBef>
                <a:spcPts val="300"/>
              </a:spcBef>
              <a:buClr>
                <a:schemeClr val="accent2"/>
              </a:buClr>
              <a:buFont typeface="Georgia" panose="02040502050405020303" pitchFamily="18" charset="0"/>
              <a:buChar char="▫"/>
              <a:defRPr sz="2600">
                <a:solidFill>
                  <a:schemeClr val="accent2"/>
                </a:solidFill>
                <a:latin typeface="Georgia" panose="02040502050405020303" pitchFamily="18" charset="0"/>
              </a:defRPr>
            </a:lvl2pPr>
            <a:lvl3pPr marL="1143000" indent="-228600" eaLnBrk="0" hangingPunct="0">
              <a:spcBef>
                <a:spcPts val="300"/>
              </a:spcBef>
              <a:buClr>
                <a:schemeClr val="accent1"/>
              </a:buClr>
              <a:buFont typeface="Wingdings 2" pitchFamily="2" charset="2"/>
              <a:buChar char=""/>
              <a:defRPr sz="2400">
                <a:solidFill>
                  <a:schemeClr val="accent1"/>
                </a:solidFill>
                <a:latin typeface="Georgia" panose="02040502050405020303" pitchFamily="18" charset="0"/>
              </a:defRPr>
            </a:lvl3pPr>
            <a:lvl4pPr marL="1600200" indent="-228600" eaLnBrk="0" hangingPunct="0">
              <a:spcBef>
                <a:spcPts val="300"/>
              </a:spcBef>
              <a:buClr>
                <a:schemeClr val="accent1"/>
              </a:buClr>
              <a:buFont typeface="Wingdings 2" pitchFamily="2" charset="2"/>
              <a:buChar char=""/>
              <a:defRPr sz="2200">
                <a:solidFill>
                  <a:schemeClr val="accent1"/>
                </a:solidFill>
                <a:latin typeface="Georgia" panose="02040502050405020303" pitchFamily="18" charset="0"/>
              </a:defRPr>
            </a:lvl4pPr>
            <a:lvl5pPr marL="2057400" indent="-228600" eaLnBrk="0" hangingPunct="0">
              <a:spcBef>
                <a:spcPts val="300"/>
              </a:spcBef>
              <a:buClr>
                <a:srgbClr val="A04DA3"/>
              </a:buClr>
              <a:buFont typeface="Georgia" panose="02040502050405020303" pitchFamily="18" charset="0"/>
              <a:buChar char="▫"/>
              <a:defRPr sz="2000">
                <a:solidFill>
                  <a:srgbClr val="A04DA3"/>
                </a:solidFill>
                <a:latin typeface="Georgia" panose="02040502050405020303" pitchFamily="18" charset="0"/>
              </a:defRPr>
            </a:lvl5pPr>
            <a:lvl6pPr marL="25146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rgbClr val="A04DA3"/>
              </a:buClr>
              <a:buFont typeface="Georgia" panose="02040502050405020303" pitchFamily="18" charset="0"/>
              <a:buChar char="▫"/>
              <a:defRPr sz="2000">
                <a:solidFill>
                  <a:srgbClr val="A04DA3"/>
                </a:solidFill>
                <a:latin typeface="Georgia" panose="02040502050405020303" pitchFamily="18" charset="0"/>
              </a:defRPr>
            </a:lvl6pPr>
            <a:lvl7pPr marL="29718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rgbClr val="A04DA3"/>
              </a:buClr>
              <a:buFont typeface="Georgia" panose="02040502050405020303" pitchFamily="18" charset="0"/>
              <a:buChar char="▫"/>
              <a:defRPr sz="2000">
                <a:solidFill>
                  <a:srgbClr val="A04DA3"/>
                </a:solidFill>
                <a:latin typeface="Georgia" panose="02040502050405020303" pitchFamily="18" charset="0"/>
              </a:defRPr>
            </a:lvl7pPr>
            <a:lvl8pPr marL="34290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rgbClr val="A04DA3"/>
              </a:buClr>
              <a:buFont typeface="Georgia" panose="02040502050405020303" pitchFamily="18" charset="0"/>
              <a:buChar char="▫"/>
              <a:defRPr sz="2000">
                <a:solidFill>
                  <a:srgbClr val="A04DA3"/>
                </a:solidFill>
                <a:latin typeface="Georgia" panose="02040502050405020303" pitchFamily="18" charset="0"/>
              </a:defRPr>
            </a:lvl8pPr>
            <a:lvl9pPr marL="38862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rgbClr val="A04DA3"/>
              </a:buClr>
              <a:buFont typeface="Georgia" panose="02040502050405020303" pitchFamily="18" charset="0"/>
              <a:buChar char="▫"/>
              <a:defRPr sz="2000">
                <a:solidFill>
                  <a:srgbClr val="A04DA3"/>
                </a:solidFill>
                <a:latin typeface="Georgia" panose="02040502050405020303" pitchFamily="18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FontTx/>
              <a:buNone/>
            </a:pPr>
            <a:r>
              <a:rPr lang="fr-FR" altLang="fr-FR" sz="1100" i="1">
                <a:latin typeface="Arial" panose="020B0604020202020204" pitchFamily="34" charset="0"/>
              </a:rPr>
              <a:t>Source: SVT 2</a:t>
            </a:r>
            <a:r>
              <a:rPr lang="fr-FR" altLang="fr-FR" sz="1100" i="1" baseline="30000">
                <a:latin typeface="Arial" panose="020B0604020202020204" pitchFamily="34" charset="0"/>
              </a:rPr>
              <a:t>nde</a:t>
            </a:r>
            <a:r>
              <a:rPr lang="fr-FR" altLang="fr-FR" sz="1100" i="1">
                <a:latin typeface="Arial" panose="020B0604020202020204" pitchFamily="34" charset="0"/>
              </a:rPr>
              <a:t>, ed Hatier 2010, p.37</a:t>
            </a:r>
          </a:p>
        </p:txBody>
      </p:sp>
      <p:sp>
        <p:nvSpPr>
          <p:cNvPr id="2" name="Espace réservé du numéro de diapositive 1">
            <a:extLst>
              <a:ext uri="{FF2B5EF4-FFF2-40B4-BE49-F238E27FC236}">
                <a16:creationId xmlns:a16="http://schemas.microsoft.com/office/drawing/2014/main" id="{20B0C178-ED74-FC43-9439-AEF3D89B0C6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BFFA3E-F3EC-8742-809F-595FA5BB78B8}" type="slidenum">
              <a:rPr lang="fr-FR" smtClean="0"/>
              <a:t>3</a:t>
            </a:fld>
            <a:endParaRPr lang="fr-FR"/>
          </a:p>
        </p:txBody>
      </p:sp>
      <p:sp>
        <p:nvSpPr>
          <p:cNvPr id="6" name="Ellipse 5">
            <a:extLst>
              <a:ext uri="{FF2B5EF4-FFF2-40B4-BE49-F238E27FC236}">
                <a16:creationId xmlns:a16="http://schemas.microsoft.com/office/drawing/2014/main" id="{4BA1EC2D-E3B6-A34E-A678-F746D5286DAB}"/>
              </a:ext>
            </a:extLst>
          </p:cNvPr>
          <p:cNvSpPr/>
          <p:nvPr/>
        </p:nvSpPr>
        <p:spPr>
          <a:xfrm>
            <a:off x="3287714" y="2091170"/>
            <a:ext cx="1541461" cy="309130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llipse 6">
            <a:extLst>
              <a:ext uri="{FF2B5EF4-FFF2-40B4-BE49-F238E27FC236}">
                <a16:creationId xmlns:a16="http://schemas.microsoft.com/office/drawing/2014/main" id="{E581F1C3-A68C-AE40-8F2D-18A7F15D74BE}"/>
              </a:ext>
            </a:extLst>
          </p:cNvPr>
          <p:cNvSpPr/>
          <p:nvPr/>
        </p:nvSpPr>
        <p:spPr>
          <a:xfrm>
            <a:off x="4929929" y="3262745"/>
            <a:ext cx="308759" cy="261258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" name="Ellipse 7">
            <a:extLst>
              <a:ext uri="{FF2B5EF4-FFF2-40B4-BE49-F238E27FC236}">
                <a16:creationId xmlns:a16="http://schemas.microsoft.com/office/drawing/2014/main" id="{A6646490-9636-9143-8E99-FA0B009C7164}"/>
              </a:ext>
            </a:extLst>
          </p:cNvPr>
          <p:cNvSpPr/>
          <p:nvPr/>
        </p:nvSpPr>
        <p:spPr>
          <a:xfrm>
            <a:off x="5475234" y="3132116"/>
            <a:ext cx="308759" cy="261258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9" name="Ellipse 8">
            <a:extLst>
              <a:ext uri="{FF2B5EF4-FFF2-40B4-BE49-F238E27FC236}">
                <a16:creationId xmlns:a16="http://schemas.microsoft.com/office/drawing/2014/main" id="{AE04AD64-AB57-2E4F-A216-12B2F60DA2C3}"/>
              </a:ext>
            </a:extLst>
          </p:cNvPr>
          <p:cNvSpPr/>
          <p:nvPr/>
        </p:nvSpPr>
        <p:spPr>
          <a:xfrm>
            <a:off x="5783993" y="3029268"/>
            <a:ext cx="308759" cy="261258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0" name="Ellipse 9">
            <a:extLst>
              <a:ext uri="{FF2B5EF4-FFF2-40B4-BE49-F238E27FC236}">
                <a16:creationId xmlns:a16="http://schemas.microsoft.com/office/drawing/2014/main" id="{A5B03717-1E95-0649-9095-C2FC54E29B53}"/>
              </a:ext>
            </a:extLst>
          </p:cNvPr>
          <p:cNvSpPr/>
          <p:nvPr/>
        </p:nvSpPr>
        <p:spPr>
          <a:xfrm>
            <a:off x="6092752" y="2634095"/>
            <a:ext cx="308759" cy="261258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1" name="Ellipse 10">
            <a:extLst>
              <a:ext uri="{FF2B5EF4-FFF2-40B4-BE49-F238E27FC236}">
                <a16:creationId xmlns:a16="http://schemas.microsoft.com/office/drawing/2014/main" id="{E3FE75D2-ECF3-2C4E-A40F-0F6A65D73D0B}"/>
              </a:ext>
            </a:extLst>
          </p:cNvPr>
          <p:cNvSpPr/>
          <p:nvPr/>
        </p:nvSpPr>
        <p:spPr>
          <a:xfrm>
            <a:off x="6324038" y="2764724"/>
            <a:ext cx="562537" cy="264544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2" name="Ellipse 11">
            <a:extLst>
              <a:ext uri="{FF2B5EF4-FFF2-40B4-BE49-F238E27FC236}">
                <a16:creationId xmlns:a16="http://schemas.microsoft.com/office/drawing/2014/main" id="{C49C57FA-65E8-0F4B-B40C-121BF959D139}"/>
              </a:ext>
            </a:extLst>
          </p:cNvPr>
          <p:cNvSpPr/>
          <p:nvPr/>
        </p:nvSpPr>
        <p:spPr>
          <a:xfrm>
            <a:off x="6988952" y="2898639"/>
            <a:ext cx="308759" cy="261258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3" name="Ellipse 12">
            <a:extLst>
              <a:ext uri="{FF2B5EF4-FFF2-40B4-BE49-F238E27FC236}">
                <a16:creationId xmlns:a16="http://schemas.microsoft.com/office/drawing/2014/main" id="{FB828905-413E-AC43-99AA-9F35C179D53C}"/>
              </a:ext>
            </a:extLst>
          </p:cNvPr>
          <p:cNvSpPr/>
          <p:nvPr/>
        </p:nvSpPr>
        <p:spPr>
          <a:xfrm>
            <a:off x="6203951" y="2935698"/>
            <a:ext cx="308759" cy="261258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4" name="Ellipse 13">
            <a:extLst>
              <a:ext uri="{FF2B5EF4-FFF2-40B4-BE49-F238E27FC236}">
                <a16:creationId xmlns:a16="http://schemas.microsoft.com/office/drawing/2014/main" id="{51CEA6D6-608A-1340-A9F2-4447085A8CB7}"/>
              </a:ext>
            </a:extLst>
          </p:cNvPr>
          <p:cNvSpPr/>
          <p:nvPr/>
        </p:nvSpPr>
        <p:spPr>
          <a:xfrm>
            <a:off x="5955235" y="2880137"/>
            <a:ext cx="308759" cy="261258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5" name="Ellipse 14">
            <a:extLst>
              <a:ext uri="{FF2B5EF4-FFF2-40B4-BE49-F238E27FC236}">
                <a16:creationId xmlns:a16="http://schemas.microsoft.com/office/drawing/2014/main" id="{8FC7F657-F3AA-6F4E-A5C0-A78F76792D8C}"/>
              </a:ext>
            </a:extLst>
          </p:cNvPr>
          <p:cNvSpPr/>
          <p:nvPr/>
        </p:nvSpPr>
        <p:spPr>
          <a:xfrm>
            <a:off x="4976357" y="2840932"/>
            <a:ext cx="364708" cy="421811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150464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>
            <a:extLst>
              <a:ext uri="{FF2B5EF4-FFF2-40B4-BE49-F238E27FC236}">
                <a16:creationId xmlns:a16="http://schemas.microsoft.com/office/drawing/2014/main" id="{547CFCBC-9E78-1B43-9D3B-298FA46B5BD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919289" y="1700213"/>
            <a:ext cx="8358187" cy="46085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387" name="ZoneTexte 2">
            <a:extLst>
              <a:ext uri="{FF2B5EF4-FFF2-40B4-BE49-F238E27FC236}">
                <a16:creationId xmlns:a16="http://schemas.microsoft.com/office/drawing/2014/main" id="{46E0FA1B-548C-0D48-8BC2-5DBE422768B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672264" y="6335714"/>
            <a:ext cx="3455987" cy="261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ts val="300"/>
              </a:spcBef>
              <a:buClr>
                <a:srgbClr val="A04DA3"/>
              </a:buClr>
              <a:buFont typeface="Georgia" panose="02040502050405020303" pitchFamily="18" charset="0"/>
              <a:buChar char="•"/>
              <a:defRPr sz="2800">
                <a:solidFill>
                  <a:schemeClr val="tx1"/>
                </a:solidFill>
                <a:latin typeface="Georgia" panose="02040502050405020303" pitchFamily="18" charset="0"/>
              </a:defRPr>
            </a:lvl1pPr>
            <a:lvl2pPr marL="742950" indent="-285750" eaLnBrk="0" hangingPunct="0">
              <a:spcBef>
                <a:spcPts val="300"/>
              </a:spcBef>
              <a:buClr>
                <a:schemeClr val="accent2"/>
              </a:buClr>
              <a:buFont typeface="Georgia" panose="02040502050405020303" pitchFamily="18" charset="0"/>
              <a:buChar char="▫"/>
              <a:defRPr sz="2600">
                <a:solidFill>
                  <a:schemeClr val="accent2"/>
                </a:solidFill>
                <a:latin typeface="Georgia" panose="02040502050405020303" pitchFamily="18" charset="0"/>
              </a:defRPr>
            </a:lvl2pPr>
            <a:lvl3pPr marL="1143000" indent="-228600" eaLnBrk="0" hangingPunct="0">
              <a:spcBef>
                <a:spcPts val="300"/>
              </a:spcBef>
              <a:buClr>
                <a:schemeClr val="accent1"/>
              </a:buClr>
              <a:buFont typeface="Wingdings 2" pitchFamily="2" charset="2"/>
              <a:buChar char=""/>
              <a:defRPr sz="2400">
                <a:solidFill>
                  <a:schemeClr val="accent1"/>
                </a:solidFill>
                <a:latin typeface="Georgia" panose="02040502050405020303" pitchFamily="18" charset="0"/>
              </a:defRPr>
            </a:lvl3pPr>
            <a:lvl4pPr marL="1600200" indent="-228600" eaLnBrk="0" hangingPunct="0">
              <a:spcBef>
                <a:spcPts val="300"/>
              </a:spcBef>
              <a:buClr>
                <a:schemeClr val="accent1"/>
              </a:buClr>
              <a:buFont typeface="Wingdings 2" pitchFamily="2" charset="2"/>
              <a:buChar char=""/>
              <a:defRPr sz="2200">
                <a:solidFill>
                  <a:schemeClr val="accent1"/>
                </a:solidFill>
                <a:latin typeface="Georgia" panose="02040502050405020303" pitchFamily="18" charset="0"/>
              </a:defRPr>
            </a:lvl4pPr>
            <a:lvl5pPr marL="2057400" indent="-228600" eaLnBrk="0" hangingPunct="0">
              <a:spcBef>
                <a:spcPts val="300"/>
              </a:spcBef>
              <a:buClr>
                <a:srgbClr val="A04DA3"/>
              </a:buClr>
              <a:buFont typeface="Georgia" panose="02040502050405020303" pitchFamily="18" charset="0"/>
              <a:buChar char="▫"/>
              <a:defRPr sz="2000">
                <a:solidFill>
                  <a:srgbClr val="A04DA3"/>
                </a:solidFill>
                <a:latin typeface="Georgia" panose="02040502050405020303" pitchFamily="18" charset="0"/>
              </a:defRPr>
            </a:lvl5pPr>
            <a:lvl6pPr marL="25146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rgbClr val="A04DA3"/>
              </a:buClr>
              <a:buFont typeface="Georgia" panose="02040502050405020303" pitchFamily="18" charset="0"/>
              <a:buChar char="▫"/>
              <a:defRPr sz="2000">
                <a:solidFill>
                  <a:srgbClr val="A04DA3"/>
                </a:solidFill>
                <a:latin typeface="Georgia" panose="02040502050405020303" pitchFamily="18" charset="0"/>
              </a:defRPr>
            </a:lvl6pPr>
            <a:lvl7pPr marL="29718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rgbClr val="A04DA3"/>
              </a:buClr>
              <a:buFont typeface="Georgia" panose="02040502050405020303" pitchFamily="18" charset="0"/>
              <a:buChar char="▫"/>
              <a:defRPr sz="2000">
                <a:solidFill>
                  <a:srgbClr val="A04DA3"/>
                </a:solidFill>
                <a:latin typeface="Georgia" panose="02040502050405020303" pitchFamily="18" charset="0"/>
              </a:defRPr>
            </a:lvl7pPr>
            <a:lvl8pPr marL="34290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rgbClr val="A04DA3"/>
              </a:buClr>
              <a:buFont typeface="Georgia" panose="02040502050405020303" pitchFamily="18" charset="0"/>
              <a:buChar char="▫"/>
              <a:defRPr sz="2000">
                <a:solidFill>
                  <a:srgbClr val="A04DA3"/>
                </a:solidFill>
                <a:latin typeface="Georgia" panose="02040502050405020303" pitchFamily="18" charset="0"/>
              </a:defRPr>
            </a:lvl8pPr>
            <a:lvl9pPr marL="38862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rgbClr val="A04DA3"/>
              </a:buClr>
              <a:buFont typeface="Georgia" panose="02040502050405020303" pitchFamily="18" charset="0"/>
              <a:buChar char="▫"/>
              <a:defRPr sz="2000">
                <a:solidFill>
                  <a:srgbClr val="A04DA3"/>
                </a:solidFill>
                <a:latin typeface="Georgia" panose="02040502050405020303" pitchFamily="18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FontTx/>
              <a:buNone/>
            </a:pPr>
            <a:r>
              <a:rPr lang="fr-FR" altLang="fr-FR" sz="1100" i="1">
                <a:latin typeface="Arial" panose="020B0604020202020204" pitchFamily="34" charset="0"/>
              </a:rPr>
              <a:t>Source: SVT 2</a:t>
            </a:r>
            <a:r>
              <a:rPr lang="fr-FR" altLang="fr-FR" sz="1100" i="1" baseline="30000">
                <a:latin typeface="Arial" panose="020B0604020202020204" pitchFamily="34" charset="0"/>
              </a:rPr>
              <a:t>nde</a:t>
            </a:r>
            <a:r>
              <a:rPr lang="fr-FR" altLang="fr-FR" sz="1100" i="1">
                <a:latin typeface="Arial" panose="020B0604020202020204" pitchFamily="34" charset="0"/>
              </a:rPr>
              <a:t>, ed Bordas 2010, p.40</a:t>
            </a:r>
          </a:p>
        </p:txBody>
      </p:sp>
      <p:sp>
        <p:nvSpPr>
          <p:cNvPr id="16388" name="Titre 1">
            <a:extLst>
              <a:ext uri="{FF2B5EF4-FFF2-40B4-BE49-F238E27FC236}">
                <a16:creationId xmlns:a16="http://schemas.microsoft.com/office/drawing/2014/main" id="{00F3DDF7-45EB-2A49-9B21-7B536E6510F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981200" y="404813"/>
            <a:ext cx="8686800" cy="1066800"/>
          </a:xfrm>
        </p:spPr>
        <p:txBody>
          <a:bodyPr/>
          <a:lstStyle/>
          <a:p>
            <a:pPr eaLnBrk="1" hangingPunct="1"/>
            <a:r>
              <a:rPr lang="fr-FR" altLang="fr-FR" sz="3200"/>
              <a:t>Cellule animale (observée au MET et au MEB)</a:t>
            </a:r>
          </a:p>
        </p:txBody>
      </p:sp>
      <p:sp>
        <p:nvSpPr>
          <p:cNvPr id="16389" name="ZoneTexte 4">
            <a:extLst>
              <a:ext uri="{FF2B5EF4-FFF2-40B4-BE49-F238E27FC236}">
                <a16:creationId xmlns:a16="http://schemas.microsoft.com/office/drawing/2014/main" id="{0A464385-142F-AC48-8902-6DD53D7BF8D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119438" y="1317625"/>
            <a:ext cx="2159000" cy="522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ts val="300"/>
              </a:spcBef>
              <a:buClr>
                <a:srgbClr val="A04DA3"/>
              </a:buClr>
              <a:buFont typeface="Georgia" panose="02040502050405020303" pitchFamily="18" charset="0"/>
              <a:buChar char="•"/>
              <a:defRPr sz="2800">
                <a:solidFill>
                  <a:schemeClr val="tx1"/>
                </a:solidFill>
                <a:latin typeface="Georgia" panose="02040502050405020303" pitchFamily="18" charset="0"/>
              </a:defRPr>
            </a:lvl1pPr>
            <a:lvl2pPr marL="742950" indent="-285750" eaLnBrk="0" hangingPunct="0">
              <a:spcBef>
                <a:spcPts val="300"/>
              </a:spcBef>
              <a:buClr>
                <a:schemeClr val="accent2"/>
              </a:buClr>
              <a:buFont typeface="Georgia" panose="02040502050405020303" pitchFamily="18" charset="0"/>
              <a:buChar char="▫"/>
              <a:defRPr sz="2600">
                <a:solidFill>
                  <a:schemeClr val="accent2"/>
                </a:solidFill>
                <a:latin typeface="Georgia" panose="02040502050405020303" pitchFamily="18" charset="0"/>
              </a:defRPr>
            </a:lvl2pPr>
            <a:lvl3pPr marL="1143000" indent="-228600" eaLnBrk="0" hangingPunct="0">
              <a:spcBef>
                <a:spcPts val="300"/>
              </a:spcBef>
              <a:buClr>
                <a:schemeClr val="accent1"/>
              </a:buClr>
              <a:buFont typeface="Wingdings 2" pitchFamily="2" charset="2"/>
              <a:buChar char=""/>
              <a:defRPr sz="2400">
                <a:solidFill>
                  <a:schemeClr val="accent1"/>
                </a:solidFill>
                <a:latin typeface="Georgia" panose="02040502050405020303" pitchFamily="18" charset="0"/>
              </a:defRPr>
            </a:lvl3pPr>
            <a:lvl4pPr marL="1600200" indent="-228600" eaLnBrk="0" hangingPunct="0">
              <a:spcBef>
                <a:spcPts val="300"/>
              </a:spcBef>
              <a:buClr>
                <a:schemeClr val="accent1"/>
              </a:buClr>
              <a:buFont typeface="Wingdings 2" pitchFamily="2" charset="2"/>
              <a:buChar char=""/>
              <a:defRPr sz="2200">
                <a:solidFill>
                  <a:schemeClr val="accent1"/>
                </a:solidFill>
                <a:latin typeface="Georgia" panose="02040502050405020303" pitchFamily="18" charset="0"/>
              </a:defRPr>
            </a:lvl4pPr>
            <a:lvl5pPr marL="2057400" indent="-228600" eaLnBrk="0" hangingPunct="0">
              <a:spcBef>
                <a:spcPts val="300"/>
              </a:spcBef>
              <a:buClr>
                <a:srgbClr val="A04DA3"/>
              </a:buClr>
              <a:buFont typeface="Georgia" panose="02040502050405020303" pitchFamily="18" charset="0"/>
              <a:buChar char="▫"/>
              <a:defRPr sz="2000">
                <a:solidFill>
                  <a:srgbClr val="A04DA3"/>
                </a:solidFill>
                <a:latin typeface="Georgia" panose="02040502050405020303" pitchFamily="18" charset="0"/>
              </a:defRPr>
            </a:lvl5pPr>
            <a:lvl6pPr marL="25146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rgbClr val="A04DA3"/>
              </a:buClr>
              <a:buFont typeface="Georgia" panose="02040502050405020303" pitchFamily="18" charset="0"/>
              <a:buChar char="▫"/>
              <a:defRPr sz="2000">
                <a:solidFill>
                  <a:srgbClr val="A04DA3"/>
                </a:solidFill>
                <a:latin typeface="Georgia" panose="02040502050405020303" pitchFamily="18" charset="0"/>
              </a:defRPr>
            </a:lvl6pPr>
            <a:lvl7pPr marL="29718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rgbClr val="A04DA3"/>
              </a:buClr>
              <a:buFont typeface="Georgia" panose="02040502050405020303" pitchFamily="18" charset="0"/>
              <a:buChar char="▫"/>
              <a:defRPr sz="2000">
                <a:solidFill>
                  <a:srgbClr val="A04DA3"/>
                </a:solidFill>
                <a:latin typeface="Georgia" panose="02040502050405020303" pitchFamily="18" charset="0"/>
              </a:defRPr>
            </a:lvl7pPr>
            <a:lvl8pPr marL="34290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rgbClr val="A04DA3"/>
              </a:buClr>
              <a:buFont typeface="Georgia" panose="02040502050405020303" pitchFamily="18" charset="0"/>
              <a:buChar char="▫"/>
              <a:defRPr sz="2000">
                <a:solidFill>
                  <a:srgbClr val="A04DA3"/>
                </a:solidFill>
                <a:latin typeface="Georgia" panose="02040502050405020303" pitchFamily="18" charset="0"/>
              </a:defRPr>
            </a:lvl8pPr>
            <a:lvl9pPr marL="38862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rgbClr val="A04DA3"/>
              </a:buClr>
              <a:buFont typeface="Georgia" panose="02040502050405020303" pitchFamily="18" charset="0"/>
              <a:buChar char="▫"/>
              <a:defRPr sz="2000">
                <a:solidFill>
                  <a:srgbClr val="A04DA3"/>
                </a:solidFill>
                <a:latin typeface="Georgia" panose="02040502050405020303" pitchFamily="18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FontTx/>
              <a:buNone/>
            </a:pPr>
            <a:r>
              <a:rPr lang="fr-FR" altLang="fr-FR" b="1">
                <a:latin typeface="Arial" panose="020B0604020202020204" pitchFamily="34" charset="0"/>
              </a:rPr>
              <a:t>Au MET</a:t>
            </a:r>
          </a:p>
        </p:txBody>
      </p:sp>
      <p:sp>
        <p:nvSpPr>
          <p:cNvPr id="16390" name="ZoneTexte 5">
            <a:extLst>
              <a:ext uri="{FF2B5EF4-FFF2-40B4-BE49-F238E27FC236}">
                <a16:creationId xmlns:a16="http://schemas.microsoft.com/office/drawing/2014/main" id="{D862595E-140F-4646-B12F-ACF07E3ACDF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464425" y="1322389"/>
            <a:ext cx="2160588" cy="522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ts val="300"/>
              </a:spcBef>
              <a:buClr>
                <a:srgbClr val="A04DA3"/>
              </a:buClr>
              <a:buFont typeface="Georgia" panose="02040502050405020303" pitchFamily="18" charset="0"/>
              <a:buChar char="•"/>
              <a:defRPr sz="2800">
                <a:solidFill>
                  <a:schemeClr val="tx1"/>
                </a:solidFill>
                <a:latin typeface="Georgia" panose="02040502050405020303" pitchFamily="18" charset="0"/>
              </a:defRPr>
            </a:lvl1pPr>
            <a:lvl2pPr marL="742950" indent="-285750" eaLnBrk="0" hangingPunct="0">
              <a:spcBef>
                <a:spcPts val="300"/>
              </a:spcBef>
              <a:buClr>
                <a:schemeClr val="accent2"/>
              </a:buClr>
              <a:buFont typeface="Georgia" panose="02040502050405020303" pitchFamily="18" charset="0"/>
              <a:buChar char="▫"/>
              <a:defRPr sz="2600">
                <a:solidFill>
                  <a:schemeClr val="accent2"/>
                </a:solidFill>
                <a:latin typeface="Georgia" panose="02040502050405020303" pitchFamily="18" charset="0"/>
              </a:defRPr>
            </a:lvl2pPr>
            <a:lvl3pPr marL="1143000" indent="-228600" eaLnBrk="0" hangingPunct="0">
              <a:spcBef>
                <a:spcPts val="300"/>
              </a:spcBef>
              <a:buClr>
                <a:schemeClr val="accent1"/>
              </a:buClr>
              <a:buFont typeface="Wingdings 2" pitchFamily="2" charset="2"/>
              <a:buChar char=""/>
              <a:defRPr sz="2400">
                <a:solidFill>
                  <a:schemeClr val="accent1"/>
                </a:solidFill>
                <a:latin typeface="Georgia" panose="02040502050405020303" pitchFamily="18" charset="0"/>
              </a:defRPr>
            </a:lvl3pPr>
            <a:lvl4pPr marL="1600200" indent="-228600" eaLnBrk="0" hangingPunct="0">
              <a:spcBef>
                <a:spcPts val="300"/>
              </a:spcBef>
              <a:buClr>
                <a:schemeClr val="accent1"/>
              </a:buClr>
              <a:buFont typeface="Wingdings 2" pitchFamily="2" charset="2"/>
              <a:buChar char=""/>
              <a:defRPr sz="2200">
                <a:solidFill>
                  <a:schemeClr val="accent1"/>
                </a:solidFill>
                <a:latin typeface="Georgia" panose="02040502050405020303" pitchFamily="18" charset="0"/>
              </a:defRPr>
            </a:lvl4pPr>
            <a:lvl5pPr marL="2057400" indent="-228600" eaLnBrk="0" hangingPunct="0">
              <a:spcBef>
                <a:spcPts val="300"/>
              </a:spcBef>
              <a:buClr>
                <a:srgbClr val="A04DA3"/>
              </a:buClr>
              <a:buFont typeface="Georgia" panose="02040502050405020303" pitchFamily="18" charset="0"/>
              <a:buChar char="▫"/>
              <a:defRPr sz="2000">
                <a:solidFill>
                  <a:srgbClr val="A04DA3"/>
                </a:solidFill>
                <a:latin typeface="Georgia" panose="02040502050405020303" pitchFamily="18" charset="0"/>
              </a:defRPr>
            </a:lvl5pPr>
            <a:lvl6pPr marL="25146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rgbClr val="A04DA3"/>
              </a:buClr>
              <a:buFont typeface="Georgia" panose="02040502050405020303" pitchFamily="18" charset="0"/>
              <a:buChar char="▫"/>
              <a:defRPr sz="2000">
                <a:solidFill>
                  <a:srgbClr val="A04DA3"/>
                </a:solidFill>
                <a:latin typeface="Georgia" panose="02040502050405020303" pitchFamily="18" charset="0"/>
              </a:defRPr>
            </a:lvl6pPr>
            <a:lvl7pPr marL="29718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rgbClr val="A04DA3"/>
              </a:buClr>
              <a:buFont typeface="Georgia" panose="02040502050405020303" pitchFamily="18" charset="0"/>
              <a:buChar char="▫"/>
              <a:defRPr sz="2000">
                <a:solidFill>
                  <a:srgbClr val="A04DA3"/>
                </a:solidFill>
                <a:latin typeface="Georgia" panose="02040502050405020303" pitchFamily="18" charset="0"/>
              </a:defRPr>
            </a:lvl7pPr>
            <a:lvl8pPr marL="34290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rgbClr val="A04DA3"/>
              </a:buClr>
              <a:buFont typeface="Georgia" panose="02040502050405020303" pitchFamily="18" charset="0"/>
              <a:buChar char="▫"/>
              <a:defRPr sz="2000">
                <a:solidFill>
                  <a:srgbClr val="A04DA3"/>
                </a:solidFill>
                <a:latin typeface="Georgia" panose="02040502050405020303" pitchFamily="18" charset="0"/>
              </a:defRPr>
            </a:lvl8pPr>
            <a:lvl9pPr marL="38862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rgbClr val="A04DA3"/>
              </a:buClr>
              <a:buFont typeface="Georgia" panose="02040502050405020303" pitchFamily="18" charset="0"/>
              <a:buChar char="▫"/>
              <a:defRPr sz="2000">
                <a:solidFill>
                  <a:srgbClr val="A04DA3"/>
                </a:solidFill>
                <a:latin typeface="Georgia" panose="02040502050405020303" pitchFamily="18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FontTx/>
              <a:buNone/>
            </a:pPr>
            <a:r>
              <a:rPr lang="fr-FR" altLang="fr-FR" b="1">
                <a:latin typeface="Arial" panose="020B0604020202020204" pitchFamily="34" charset="0"/>
              </a:rPr>
              <a:t>Au MEB</a:t>
            </a:r>
          </a:p>
        </p:txBody>
      </p:sp>
      <p:sp>
        <p:nvSpPr>
          <p:cNvPr id="2" name="Espace réservé du numéro de diapositive 1">
            <a:extLst>
              <a:ext uri="{FF2B5EF4-FFF2-40B4-BE49-F238E27FC236}">
                <a16:creationId xmlns:a16="http://schemas.microsoft.com/office/drawing/2014/main" id="{3E1C729C-9C6F-C14E-9CD5-3C70B21DAD8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BFFA3E-F3EC-8742-809F-595FA5BB78B8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1995954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F6AD777-1137-1C41-A97E-B8C8B1166CA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7719DA38-4167-504F-B9AC-80DBBF1F8A4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D7116315-2E03-0B4D-A144-94D336613B2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BFFA3E-F3EC-8742-809F-595FA5BB78B8}" type="slidenum">
              <a:rPr lang="fr-FR" smtClean="0"/>
              <a:t>5</a:t>
            </a:fld>
            <a:endParaRPr lang="fr-FR"/>
          </a:p>
        </p:txBody>
      </p:sp>
      <p:pic>
        <p:nvPicPr>
          <p:cNvPr id="6" name="Image 5">
            <a:extLst>
              <a:ext uri="{FF2B5EF4-FFF2-40B4-BE49-F238E27FC236}">
                <a16:creationId xmlns:a16="http://schemas.microsoft.com/office/drawing/2014/main" id="{E24884E7-4C86-904C-BB60-65CAE648769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8900" y="31750"/>
            <a:ext cx="12014200" cy="6794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5302450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4F447682-384C-CB48-9CB4-7925B6C362B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BFFA3E-F3EC-8742-809F-595FA5BB78B8}" type="slidenum">
              <a:rPr lang="fr-FR" smtClean="0"/>
              <a:t>6</a:t>
            </a:fld>
            <a:endParaRPr lang="fr-FR"/>
          </a:p>
        </p:txBody>
      </p:sp>
      <p:pic>
        <p:nvPicPr>
          <p:cNvPr id="6146" name="Picture 2" descr="T8 165Watt">
            <a:extLst>
              <a:ext uri="{FF2B5EF4-FFF2-40B4-BE49-F238E27FC236}">
                <a16:creationId xmlns:a16="http://schemas.microsoft.com/office/drawing/2014/main" id="{B3B1E5E9-5AA0-E543-8B38-E04D4F06C3B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952500" y="504825"/>
            <a:ext cx="3771900" cy="1676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8" name="Picture 4" descr="T5 24Watt">
            <a:extLst>
              <a:ext uri="{FF2B5EF4-FFF2-40B4-BE49-F238E27FC236}">
                <a16:creationId xmlns:a16="http://schemas.microsoft.com/office/drawing/2014/main" id="{B6386CE9-D83B-084F-ABB6-A07AFEE3F46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952500" y="2533650"/>
            <a:ext cx="3771900" cy="1676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50" name="Picture 6" descr="T5 2X24watt">
            <a:extLst>
              <a:ext uri="{FF2B5EF4-FFF2-40B4-BE49-F238E27FC236}">
                <a16:creationId xmlns:a16="http://schemas.microsoft.com/office/drawing/2014/main" id="{ADB9F05D-4D27-7945-8F88-86EEB415836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952500" y="4562475"/>
            <a:ext cx="3771900" cy="1676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614A3000-73B2-F840-94B6-2F90E26CAA3D}"/>
              </a:ext>
            </a:extLst>
          </p:cNvPr>
          <p:cNvSpPr txBox="1"/>
          <p:nvPr/>
        </p:nvSpPr>
        <p:spPr>
          <a:xfrm>
            <a:off x="7358063" y="1185863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fr-FR" dirty="0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A0108EC4-A3CC-9B43-A8DE-EF24CA0A41C6}"/>
              </a:ext>
            </a:extLst>
          </p:cNvPr>
          <p:cNvSpPr/>
          <p:nvPr/>
        </p:nvSpPr>
        <p:spPr>
          <a:xfrm>
            <a:off x="4971163" y="732175"/>
            <a:ext cx="6101650" cy="34778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Aft>
                <a:spcPts val="0"/>
              </a:spcAft>
            </a:pPr>
            <a:r>
              <a:rPr lang="fr-FR" sz="2800" b="1" u="sng" dirty="0">
                <a:latin typeface="Arial" panose="020B0604020202020204" pitchFamily="34" charset="0"/>
                <a:ea typeface="Calibri" panose="020F0502020204030204" pitchFamily="34" charset="0"/>
              </a:rPr>
              <a:t>Objectif: réduire la consommation d’électricité, qui est importante actuellement notamment en raison de l’éclairage des aquariums. </a:t>
            </a:r>
          </a:p>
          <a:p>
            <a:pPr algn="just">
              <a:spcAft>
                <a:spcPts val="0"/>
              </a:spcAft>
            </a:pPr>
            <a:r>
              <a:rPr lang="fr-FR" dirty="0">
                <a:latin typeface="Arial" panose="020B0604020202020204" pitchFamily="34" charset="0"/>
                <a:ea typeface="Calibri" panose="020F0502020204030204" pitchFamily="34" charset="0"/>
              </a:rPr>
              <a:t>Cet éclairage est nécessaire pour que les plantes aquatiques comme l’Elodée du Canada puissent se développer et contribuer à l’oxygénation des aquariums.</a:t>
            </a:r>
            <a:endParaRPr lang="fr-FR" sz="1600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algn="just">
              <a:spcAft>
                <a:spcPts val="0"/>
              </a:spcAft>
            </a:pPr>
            <a:r>
              <a:rPr lang="fr-FR" dirty="0">
                <a:latin typeface="Arial" panose="020B0604020202020204" pitchFamily="34" charset="0"/>
                <a:ea typeface="Calibri" panose="020F0502020204030204" pitchFamily="34" charset="0"/>
              </a:rPr>
              <a:t>Le projet fait apparaître que la consommation d’électricité ne doit pas dépasser l’équivalent de 40 lux d’éclairement par aquarium.</a:t>
            </a:r>
            <a:endParaRPr lang="fr-FR" sz="1600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8375347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numéro de diapositive 1">
            <a:extLst>
              <a:ext uri="{FF2B5EF4-FFF2-40B4-BE49-F238E27FC236}">
                <a16:creationId xmlns:a16="http://schemas.microsoft.com/office/drawing/2014/main" id="{32806977-9B5E-7146-975E-3E11F7AC6B6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BFFA3E-F3EC-8742-809F-595FA5BB78B8}" type="slidenum">
              <a:rPr lang="fr-FR" smtClean="0"/>
              <a:t>7</a:t>
            </a:fld>
            <a:endParaRPr lang="fr-FR" dirty="0"/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6EE45F86-1FF8-9048-B7A6-7399FFF80181}"/>
              </a:ext>
            </a:extLst>
          </p:cNvPr>
          <p:cNvSpPr/>
          <p:nvPr/>
        </p:nvSpPr>
        <p:spPr>
          <a:xfrm>
            <a:off x="804861" y="370396"/>
            <a:ext cx="9782177" cy="483824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40385" indent="-518795">
              <a:lnSpc>
                <a:spcPct val="107000"/>
              </a:lnSpc>
              <a:spcAft>
                <a:spcPts val="0"/>
              </a:spcAft>
            </a:pPr>
            <a:r>
              <a:rPr lang="fr-FR" sz="2000" u="sng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Equations bilan des métabolismes énergétiques chez la plante chlorophyllienne</a:t>
            </a:r>
            <a:endParaRPr lang="fr-FR" sz="20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540385" indent="-518795">
              <a:lnSpc>
                <a:spcPct val="107000"/>
              </a:lnSpc>
              <a:spcAft>
                <a:spcPts val="0"/>
              </a:spcAft>
            </a:pPr>
            <a:r>
              <a:rPr lang="fr-FR" sz="2000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fr-FR" sz="20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540385" indent="-518795">
              <a:lnSpc>
                <a:spcPct val="107000"/>
              </a:lnSpc>
              <a:spcAft>
                <a:spcPts val="0"/>
              </a:spcAft>
            </a:pPr>
            <a:r>
              <a:rPr lang="fr-FR" sz="2000" u="sng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Métabolisme respiratoire se déroulant en permanence :</a:t>
            </a:r>
            <a:endParaRPr lang="fr-FR" sz="20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63220" indent="3175">
              <a:lnSpc>
                <a:spcPct val="107000"/>
              </a:lnSpc>
              <a:spcAft>
                <a:spcPts val="0"/>
              </a:spcAft>
              <a:tabLst>
                <a:tab pos="1890395" algn="l"/>
              </a:tabLst>
            </a:pPr>
            <a:r>
              <a:rPr lang="fr-FR" sz="2000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</a:t>
            </a:r>
            <a:r>
              <a:rPr lang="fr-FR" sz="2000" baseline="-25000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6</a:t>
            </a:r>
            <a:r>
              <a:rPr lang="fr-FR" sz="2000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H</a:t>
            </a:r>
            <a:r>
              <a:rPr lang="fr-FR" sz="2000" baseline="-25000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12</a:t>
            </a:r>
            <a:r>
              <a:rPr lang="fr-FR" sz="2000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</a:t>
            </a:r>
            <a:r>
              <a:rPr lang="fr-FR" sz="2000" baseline="-25000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6</a:t>
            </a:r>
            <a:r>
              <a:rPr lang="fr-FR" sz="2000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+ 6 O</a:t>
            </a:r>
            <a:r>
              <a:rPr lang="fr-FR" sz="2000" baseline="-25000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2</a:t>
            </a:r>
            <a:r>
              <a:rPr lang="fr-FR" sz="2000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fr-FR" sz="2000" dirty="0">
                <a:latin typeface="Wingdings" pitchFamily="2" charset="2"/>
                <a:ea typeface="Wingdings" pitchFamily="2" charset="2"/>
                <a:cs typeface="Wingdings" pitchFamily="2" charset="2"/>
              </a:rPr>
              <a:t>à</a:t>
            </a:r>
            <a:r>
              <a:rPr lang="fr-FR" sz="2000" dirty="0">
                <a:latin typeface="Arial" panose="020B0604020202020204" pitchFamily="34" charset="0"/>
                <a:ea typeface="Wingdings" pitchFamily="2" charset="2"/>
                <a:cs typeface="Times New Roman" panose="02020603050405020304" pitchFamily="18" charset="0"/>
              </a:rPr>
              <a:t> 6 CO</a:t>
            </a:r>
            <a:r>
              <a:rPr lang="fr-FR" sz="2000" baseline="-25000" dirty="0">
                <a:latin typeface="Arial" panose="020B0604020202020204" pitchFamily="34" charset="0"/>
                <a:ea typeface="Wingdings" pitchFamily="2" charset="2"/>
                <a:cs typeface="Times New Roman" panose="02020603050405020304" pitchFamily="18" charset="0"/>
              </a:rPr>
              <a:t>2</a:t>
            </a:r>
            <a:r>
              <a:rPr lang="fr-FR" sz="2000" dirty="0">
                <a:latin typeface="Arial" panose="020B0604020202020204" pitchFamily="34" charset="0"/>
                <a:ea typeface="Wingdings" pitchFamily="2" charset="2"/>
                <a:cs typeface="Times New Roman" panose="02020603050405020304" pitchFamily="18" charset="0"/>
              </a:rPr>
              <a:t> + 6 H</a:t>
            </a:r>
            <a:r>
              <a:rPr lang="fr-FR" sz="2000" baseline="-25000" dirty="0">
                <a:latin typeface="Arial" panose="020B0604020202020204" pitchFamily="34" charset="0"/>
                <a:ea typeface="Wingdings" pitchFamily="2" charset="2"/>
                <a:cs typeface="Times New Roman" panose="02020603050405020304" pitchFamily="18" charset="0"/>
              </a:rPr>
              <a:t>2</a:t>
            </a:r>
            <a:r>
              <a:rPr lang="fr-FR" sz="2000" dirty="0">
                <a:latin typeface="Arial" panose="020B0604020202020204" pitchFamily="34" charset="0"/>
                <a:ea typeface="Wingdings" pitchFamily="2" charset="2"/>
                <a:cs typeface="Times New Roman" panose="02020603050405020304" pitchFamily="18" charset="0"/>
              </a:rPr>
              <a:t>O</a:t>
            </a:r>
            <a:endParaRPr lang="fr-FR" sz="20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540385" indent="-518795">
              <a:lnSpc>
                <a:spcPct val="107000"/>
              </a:lnSpc>
              <a:spcAft>
                <a:spcPts val="0"/>
              </a:spcAft>
            </a:pPr>
            <a:r>
              <a:rPr lang="fr-FR" sz="2000" dirty="0">
                <a:latin typeface="Arial" panose="020B0604020202020204" pitchFamily="34" charset="0"/>
                <a:ea typeface="Wingdings" pitchFamily="2" charset="2"/>
                <a:cs typeface="Times New Roman" panose="02020603050405020304" pitchFamily="18" charset="0"/>
              </a:rPr>
              <a:t> </a:t>
            </a:r>
            <a:endParaRPr lang="fr-FR" sz="20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540385" indent="-518795">
              <a:lnSpc>
                <a:spcPct val="107000"/>
              </a:lnSpc>
              <a:spcAft>
                <a:spcPts val="0"/>
              </a:spcAft>
            </a:pPr>
            <a:r>
              <a:rPr lang="fr-FR" sz="2000" u="sng" dirty="0">
                <a:latin typeface="Arial" panose="020B0604020202020204" pitchFamily="34" charset="0"/>
                <a:ea typeface="Wingdings" pitchFamily="2" charset="2"/>
                <a:cs typeface="Times New Roman" panose="02020603050405020304" pitchFamily="18" charset="0"/>
              </a:rPr>
              <a:t>Métabolisme photosynthétique en présence de lumière :</a:t>
            </a:r>
            <a:endParaRPr lang="fr-FR" sz="20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63220">
              <a:lnSpc>
                <a:spcPct val="200000"/>
              </a:lnSpc>
              <a:spcAft>
                <a:spcPts val="0"/>
              </a:spcAft>
            </a:pPr>
            <a:r>
              <a:rPr lang="fr-FR" sz="2000" dirty="0">
                <a:latin typeface="Arial" panose="020B0604020202020204" pitchFamily="34" charset="0"/>
                <a:ea typeface="Wingdings" pitchFamily="2" charset="2"/>
                <a:cs typeface="Times New Roman" panose="02020603050405020304" pitchFamily="18" charset="0"/>
              </a:rPr>
              <a:t>6CO</a:t>
            </a:r>
            <a:r>
              <a:rPr lang="fr-FR" sz="2000" baseline="-25000" dirty="0">
                <a:latin typeface="Arial" panose="020B0604020202020204" pitchFamily="34" charset="0"/>
                <a:ea typeface="Wingdings" pitchFamily="2" charset="2"/>
                <a:cs typeface="Times New Roman" panose="02020603050405020304" pitchFamily="18" charset="0"/>
              </a:rPr>
              <a:t>2</a:t>
            </a:r>
            <a:r>
              <a:rPr lang="fr-FR" sz="2000" dirty="0">
                <a:latin typeface="Arial" panose="020B0604020202020204" pitchFamily="34" charset="0"/>
                <a:ea typeface="Wingdings" pitchFamily="2" charset="2"/>
                <a:cs typeface="Times New Roman" panose="02020603050405020304" pitchFamily="18" charset="0"/>
              </a:rPr>
              <a:t> +6 H</a:t>
            </a:r>
            <a:r>
              <a:rPr lang="fr-FR" sz="2000" baseline="-25000" dirty="0">
                <a:latin typeface="Arial" panose="020B0604020202020204" pitchFamily="34" charset="0"/>
                <a:ea typeface="Wingdings" pitchFamily="2" charset="2"/>
                <a:cs typeface="Times New Roman" panose="02020603050405020304" pitchFamily="18" charset="0"/>
              </a:rPr>
              <a:t>2</a:t>
            </a:r>
            <a:r>
              <a:rPr lang="fr-FR" sz="2000" dirty="0">
                <a:latin typeface="Arial" panose="020B0604020202020204" pitchFamily="34" charset="0"/>
                <a:ea typeface="Wingdings" pitchFamily="2" charset="2"/>
                <a:cs typeface="Times New Roman" panose="02020603050405020304" pitchFamily="18" charset="0"/>
              </a:rPr>
              <a:t>O</a:t>
            </a:r>
            <a:r>
              <a:rPr lang="en-US" sz="2000" dirty="0" err="1">
                <a:latin typeface="Wingdings" pitchFamily="2" charset="2"/>
                <a:ea typeface="Wingdings" pitchFamily="2" charset="2"/>
                <a:cs typeface="Wingdings" pitchFamily="2" charset="2"/>
              </a:rPr>
              <a:t>à</a:t>
            </a:r>
            <a:r>
              <a:rPr lang="fr-FR" sz="2000" dirty="0">
                <a:latin typeface="Arial" panose="020B0604020202020204" pitchFamily="34" charset="0"/>
                <a:ea typeface="Wingdings" pitchFamily="2" charset="2"/>
                <a:cs typeface="Times New Roman" panose="02020603050405020304" pitchFamily="18" charset="0"/>
              </a:rPr>
              <a:t> C</a:t>
            </a:r>
            <a:r>
              <a:rPr lang="fr-FR" sz="2000" baseline="-25000" dirty="0">
                <a:latin typeface="Arial" panose="020B0604020202020204" pitchFamily="34" charset="0"/>
                <a:ea typeface="Wingdings" pitchFamily="2" charset="2"/>
                <a:cs typeface="Times New Roman" panose="02020603050405020304" pitchFamily="18" charset="0"/>
              </a:rPr>
              <a:t>6</a:t>
            </a:r>
            <a:r>
              <a:rPr lang="fr-FR" sz="2000" dirty="0">
                <a:latin typeface="Arial" panose="020B0604020202020204" pitchFamily="34" charset="0"/>
                <a:ea typeface="Wingdings" pitchFamily="2" charset="2"/>
                <a:cs typeface="Times New Roman" panose="02020603050405020304" pitchFamily="18" charset="0"/>
              </a:rPr>
              <a:t>H</a:t>
            </a:r>
            <a:r>
              <a:rPr lang="fr-FR" sz="2000" baseline="-25000" dirty="0">
                <a:latin typeface="Arial" panose="020B0604020202020204" pitchFamily="34" charset="0"/>
                <a:ea typeface="Wingdings" pitchFamily="2" charset="2"/>
                <a:cs typeface="Times New Roman" panose="02020603050405020304" pitchFamily="18" charset="0"/>
              </a:rPr>
              <a:t>12</a:t>
            </a:r>
            <a:r>
              <a:rPr lang="fr-FR" sz="2000" dirty="0">
                <a:latin typeface="Arial" panose="020B0604020202020204" pitchFamily="34" charset="0"/>
                <a:ea typeface="Wingdings" pitchFamily="2" charset="2"/>
                <a:cs typeface="Times New Roman" panose="02020603050405020304" pitchFamily="18" charset="0"/>
              </a:rPr>
              <a:t>O</a:t>
            </a:r>
            <a:r>
              <a:rPr lang="fr-FR" sz="2000" baseline="-25000" dirty="0">
                <a:latin typeface="Arial" panose="020B0604020202020204" pitchFamily="34" charset="0"/>
                <a:ea typeface="Wingdings" pitchFamily="2" charset="2"/>
                <a:cs typeface="Times New Roman" panose="02020603050405020304" pitchFamily="18" charset="0"/>
              </a:rPr>
              <a:t>6</a:t>
            </a:r>
            <a:r>
              <a:rPr lang="fr-FR" sz="2000" dirty="0">
                <a:latin typeface="Arial" panose="020B0604020202020204" pitchFamily="34" charset="0"/>
                <a:ea typeface="Wingdings" pitchFamily="2" charset="2"/>
                <a:cs typeface="Times New Roman" panose="02020603050405020304" pitchFamily="18" charset="0"/>
              </a:rPr>
              <a:t> + 6 O</a:t>
            </a:r>
            <a:r>
              <a:rPr lang="fr-FR" sz="2000" baseline="-25000" dirty="0">
                <a:latin typeface="Arial" panose="020B0604020202020204" pitchFamily="34" charset="0"/>
                <a:ea typeface="Wingdings" pitchFamily="2" charset="2"/>
                <a:cs typeface="Times New Roman" panose="02020603050405020304" pitchFamily="18" charset="0"/>
              </a:rPr>
              <a:t>2</a:t>
            </a:r>
            <a:r>
              <a:rPr lang="fr-FR" sz="2000" dirty="0">
                <a:latin typeface="Arial" panose="020B0604020202020204" pitchFamily="34" charset="0"/>
                <a:ea typeface="Wingdings" pitchFamily="2" charset="2"/>
                <a:cs typeface="Times New Roman" panose="02020603050405020304" pitchFamily="18" charset="0"/>
              </a:rPr>
              <a:t> </a:t>
            </a:r>
            <a:endParaRPr lang="fr-FR" sz="20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63220">
              <a:lnSpc>
                <a:spcPct val="200000"/>
              </a:lnSpc>
              <a:spcAft>
                <a:spcPts val="0"/>
              </a:spcAft>
            </a:pPr>
            <a:r>
              <a:rPr lang="fr-FR" sz="20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fr-FR" sz="20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fr-FR" sz="2000" b="1" u="sng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ea typeface="Wingdings" pitchFamily="2" charset="2"/>
              </a:rPr>
              <a:t>En présence de lumière, la respiration et la photosynthèse se déroulent simultanément.</a:t>
            </a:r>
            <a:endParaRPr lang="fr-FR" sz="2000" b="1" u="sng" dirty="0">
              <a:solidFill>
                <a:schemeClr val="accent1">
                  <a:lumMod val="75000"/>
                </a:schemeClr>
              </a:solidFill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r>
              <a:rPr lang="fr-FR" sz="2000" dirty="0">
                <a:latin typeface="Arial" panose="020B0604020202020204" pitchFamily="34" charset="0"/>
                <a:ea typeface="Wingdings" pitchFamily="2" charset="2"/>
              </a:rPr>
              <a:t>La production apparente d’O</a:t>
            </a:r>
            <a:r>
              <a:rPr lang="fr-FR" sz="2000" baseline="-25000" dirty="0">
                <a:latin typeface="Arial" panose="020B0604020202020204" pitchFamily="34" charset="0"/>
                <a:ea typeface="Wingdings" pitchFamily="2" charset="2"/>
              </a:rPr>
              <a:t>2</a:t>
            </a:r>
            <a:r>
              <a:rPr lang="fr-FR" sz="2000" dirty="0">
                <a:latin typeface="Arial" panose="020B0604020202020204" pitchFamily="34" charset="0"/>
                <a:ea typeface="Wingdings" pitchFamily="2" charset="2"/>
              </a:rPr>
              <a:t> est appelée</a:t>
            </a:r>
            <a:r>
              <a:rPr lang="fr-FR" sz="2000" b="1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ea typeface="Wingdings" pitchFamily="2" charset="2"/>
              </a:rPr>
              <a:t> « </a:t>
            </a:r>
            <a:r>
              <a:rPr lang="fr-FR" sz="2000" b="1" u="sng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ea typeface="Wingdings" pitchFamily="2" charset="2"/>
              </a:rPr>
              <a:t>photosynthèse nette » </a:t>
            </a:r>
            <a:r>
              <a:rPr lang="fr-FR" sz="2000" dirty="0">
                <a:latin typeface="Arial" panose="020B0604020202020204" pitchFamily="34" charset="0"/>
                <a:ea typeface="Wingdings" pitchFamily="2" charset="2"/>
              </a:rPr>
              <a:t>(</a:t>
            </a:r>
            <a:r>
              <a:rPr lang="fr-FR" sz="2000" dirty="0" err="1">
                <a:latin typeface="Arial" panose="020B0604020202020204" pitchFamily="34" charset="0"/>
                <a:ea typeface="Wingdings" pitchFamily="2" charset="2"/>
              </a:rPr>
              <a:t>Pn</a:t>
            </a:r>
            <a:r>
              <a:rPr lang="fr-FR" sz="2000" dirty="0">
                <a:latin typeface="Arial" panose="020B0604020202020204" pitchFamily="34" charset="0"/>
                <a:ea typeface="Wingdings" pitchFamily="2" charset="2"/>
              </a:rPr>
              <a:t>) et elle est le résultat de la différence entre la photosynthèse brute (Pb) et la respiration (R): </a:t>
            </a:r>
            <a:r>
              <a:rPr lang="fr-FR" sz="2000" dirty="0" err="1">
                <a:latin typeface="Arial" panose="020B0604020202020204" pitchFamily="34" charset="0"/>
                <a:ea typeface="Wingdings" pitchFamily="2" charset="2"/>
              </a:rPr>
              <a:t>Pn</a:t>
            </a:r>
            <a:r>
              <a:rPr lang="fr-FR" sz="2000" dirty="0">
                <a:latin typeface="Arial" panose="020B0604020202020204" pitchFamily="34" charset="0"/>
                <a:ea typeface="Wingdings" pitchFamily="2" charset="2"/>
              </a:rPr>
              <a:t> = Pb – R</a:t>
            </a:r>
            <a:endParaRPr lang="fr-FR" sz="2000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2347835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re 3">
            <a:extLst>
              <a:ext uri="{FF2B5EF4-FFF2-40B4-BE49-F238E27FC236}">
                <a16:creationId xmlns:a16="http://schemas.microsoft.com/office/drawing/2014/main" id="{E51FE671-6CC2-EC45-BB31-DEDFE2EB3EB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fr-FR" sz="2400" b="1" dirty="0"/>
              <a:t>photosynthèse nette, respiration et photosynthèse brute</a:t>
            </a:r>
            <a:br>
              <a:rPr lang="fr-FR" sz="2400" b="1" dirty="0"/>
            </a:br>
            <a:endParaRPr lang="fr-FR" sz="2400" dirty="0"/>
          </a:p>
        </p:txBody>
      </p:sp>
      <p:sp>
        <p:nvSpPr>
          <p:cNvPr id="2" name="Espace réservé du numéro de diapositive 1">
            <a:extLst>
              <a:ext uri="{FF2B5EF4-FFF2-40B4-BE49-F238E27FC236}">
                <a16:creationId xmlns:a16="http://schemas.microsoft.com/office/drawing/2014/main" id="{3376E62B-2643-F842-82CC-08DC21811F1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BFFA3E-F3EC-8742-809F-595FA5BB78B8}" type="slidenum">
              <a:rPr lang="fr-FR" smtClean="0"/>
              <a:t>8</a:t>
            </a:fld>
            <a:endParaRPr lang="fr-FR"/>
          </a:p>
        </p:txBody>
      </p:sp>
      <p:pic>
        <p:nvPicPr>
          <p:cNvPr id="7170" name="Picture 2" descr="https://rnbio.upmc.fr/sites/default/files/doc/photosynthese-nette.gif">
            <a:extLst>
              <a:ext uri="{FF2B5EF4-FFF2-40B4-BE49-F238E27FC236}">
                <a16:creationId xmlns:a16="http://schemas.microsoft.com/office/drawing/2014/main" id="{5C6CD315-D496-2E4B-85AC-3A9AF143D7F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238203" y="1270000"/>
            <a:ext cx="6878637" cy="46841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07C91932-08B7-4644-B4AF-2BF2C36D1289}"/>
              </a:ext>
            </a:extLst>
          </p:cNvPr>
          <p:cNvSpPr/>
          <p:nvPr/>
        </p:nvSpPr>
        <p:spPr>
          <a:xfrm>
            <a:off x="1744309" y="6262904"/>
            <a:ext cx="7372531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400" dirty="0"/>
              <a:t>Mesure de l’intensité photosynthétique: </a:t>
            </a:r>
            <a:r>
              <a:rPr lang="el-GR" sz="2400" dirty="0"/>
              <a:t>( Δ</a:t>
            </a:r>
            <a:r>
              <a:rPr lang="fr-FR" sz="2400" dirty="0"/>
              <a:t>O</a:t>
            </a:r>
            <a:r>
              <a:rPr lang="fr-FR" sz="2400" baseline="-25000" dirty="0"/>
              <a:t>2</a:t>
            </a:r>
            <a:r>
              <a:rPr lang="fr-FR" sz="2400" dirty="0"/>
              <a:t>/ </a:t>
            </a:r>
            <a:r>
              <a:rPr lang="el-GR" sz="2400" dirty="0"/>
              <a:t>Δ </a:t>
            </a:r>
            <a:r>
              <a:rPr lang="fr-FR" sz="2400" dirty="0" err="1"/>
              <a:t>t</a:t>
            </a:r>
            <a:r>
              <a:rPr lang="fr-FR" sz="2400" dirty="0"/>
              <a:t>) </a:t>
            </a:r>
          </a:p>
        </p:txBody>
      </p:sp>
    </p:spTree>
    <p:extLst>
      <p:ext uri="{BB962C8B-B14F-4D97-AF65-F5344CB8AC3E}">
        <p14:creationId xmlns:p14="http://schemas.microsoft.com/office/powerpoint/2010/main" val="23988598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BB210DD-9907-554D-AB50-3CC34B89B2DC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fr-FR" dirty="0"/>
              <a:t>TP8BIS: utilisation de l’ATP 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8188B3D3-39E7-9F4F-B786-521A857EBA4A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fr-FR" dirty="0"/>
              <a:t>ATP, activités cellulaires, flagelle, mouvement flagellaire, synthèse organique, division cellulaire, </a:t>
            </a:r>
            <a:r>
              <a:rPr lang="fr-FR" dirty="0" err="1"/>
              <a:t>cyclose</a:t>
            </a:r>
            <a:r>
              <a:rPr lang="fr-FR" dirty="0"/>
              <a:t> des chloroplastes</a:t>
            </a:r>
          </a:p>
        </p:txBody>
      </p:sp>
      <p:graphicFrame>
        <p:nvGraphicFramePr>
          <p:cNvPr id="4" name="Objet 3">
            <a:extLst>
              <a:ext uri="{FF2B5EF4-FFF2-40B4-BE49-F238E27FC236}">
                <a16:creationId xmlns:a16="http://schemas.microsoft.com/office/drawing/2014/main" id="{032AF8DB-0D77-B44F-AB0D-BD80F3EF2804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899588331"/>
              </p:ext>
            </p:extLst>
          </p:nvPr>
        </p:nvGraphicFramePr>
        <p:xfrm>
          <a:off x="9802811" y="5478499"/>
          <a:ext cx="1298575" cy="112572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58" r:id="rId4" imgW="1752600" imgH="1409700" progId="PBrush">
                  <p:embed/>
                </p:oleObj>
              </mc:Choice>
              <mc:Fallback>
                <p:oleObj r:id="rId4" imgW="1752600" imgH="1409700" progId="PBrush">
                  <p:embed/>
                  <p:pic>
                    <p:nvPicPr>
                      <p:cNvPr id="4" name="Objet 3">
                        <a:extLst>
                          <a:ext uri="{FF2B5EF4-FFF2-40B4-BE49-F238E27FC236}">
                            <a16:creationId xmlns:a16="http://schemas.microsoft.com/office/drawing/2014/main" id="{95CD23BE-5853-A743-B80B-C9ADEC5573F8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BEBA8EAE-BF5A-486C-A8C5-ECC9F3942E4B}">
                            <a14:imgProps xmlns:a14="http://schemas.microsoft.com/office/drawing/2010/main">
                              <a14:imgLayer>
                                <a14:imgEffect>
                                  <a14:sharpenSoften amount="2000"/>
                                </a14:imgEffect>
                                <a14:imgEffect>
                                  <a14:brightnessContrast bright="6000"/>
                                </a14:imgEffect>
                              </a14:imgLayer>
                            </a14:imgProps>
                          </a:ex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9802811" y="5478499"/>
                        <a:ext cx="1298575" cy="1125726"/>
                      </a:xfrm>
                      <a:prstGeom prst="rect">
                        <a:avLst/>
                      </a:prstGeom>
                      <a:gradFill>
                        <a:gsLst>
                          <a:gs pos="45000">
                            <a:srgbClr val="C8D6ED"/>
                          </a:gs>
                          <a:gs pos="60976">
                            <a:srgbClr val="B8CAE8"/>
                          </a:gs>
                          <a:gs pos="0">
                            <a:schemeClr val="accent1">
                              <a:lumMod val="5000"/>
                              <a:lumOff val="95000"/>
                            </a:schemeClr>
                          </a:gs>
                          <a:gs pos="74000">
                            <a:schemeClr val="accent1">
                              <a:lumMod val="45000"/>
                              <a:lumOff val="55000"/>
                            </a:schemeClr>
                          </a:gs>
                          <a:gs pos="83000">
                            <a:schemeClr val="accent1">
                              <a:lumMod val="45000"/>
                              <a:lumOff val="55000"/>
                            </a:schemeClr>
                          </a:gs>
                          <a:gs pos="100000">
                            <a:schemeClr val="accent1">
                              <a:lumMod val="30000"/>
                              <a:lumOff val="70000"/>
                            </a:schemeClr>
                          </a:gs>
                        </a:gsLst>
                        <a:lin ang="5400000" scaled="1"/>
                      </a:gradFill>
                    </p:spPr>
                  </p:pic>
                </p:oleObj>
              </mc:Fallback>
            </mc:AlternateContent>
          </a:graphicData>
        </a:graphic>
      </p:graphicFrame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4F6D22AB-F935-FC42-954E-53FC5559079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BFFA3E-F3EC-8742-809F-595FA5BB78B8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7160843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7D74AC6-4B16-7F45-A171-D3868706E84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6" name="Espace réservé du contenu 5">
            <a:extLst>
              <a:ext uri="{FF2B5EF4-FFF2-40B4-BE49-F238E27FC236}">
                <a16:creationId xmlns:a16="http://schemas.microsoft.com/office/drawing/2014/main" id="{F9D3233D-6066-F14F-AF79-BBF6A41CEFB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 cstate="screen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20000" contrast="1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74092" y="242887"/>
            <a:ext cx="11664088" cy="6406487"/>
          </a:xfrm>
        </p:spPr>
      </p:pic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D7D5817D-3031-0949-8EA4-70FD713C2A4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BFFA3E-F3EC-8742-809F-595FA5BB78B8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054862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45D6B2BE-7D1D-D54C-9B88-45A2DC2D674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8381" y="1341521"/>
            <a:ext cx="4364588" cy="4465052"/>
          </a:xfrm>
          <a:prstGeom prst="rect">
            <a:avLst/>
          </a:prstGeom>
        </p:spPr>
      </p:pic>
      <p:pic>
        <p:nvPicPr>
          <p:cNvPr id="4" name="Image 3">
            <a:extLst>
              <a:ext uri="{FF2B5EF4-FFF2-40B4-BE49-F238E27FC236}">
                <a16:creationId xmlns:a16="http://schemas.microsoft.com/office/drawing/2014/main" id="{DA9F171E-9714-8D40-88C4-510118C0B36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323319" y="1491916"/>
            <a:ext cx="7691883" cy="4164262"/>
          </a:xfrm>
          <a:prstGeom prst="rect">
            <a:avLst/>
          </a:prstGeom>
        </p:spPr>
      </p:pic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5B0643CF-A947-464E-9DC8-A1490EFBCBB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BFFA3E-F3EC-8742-809F-595FA5BB78B8}" type="slidenum">
              <a:rPr lang="fr-FR" smtClean="0"/>
              <a:t>11</a:t>
            </a:fld>
            <a:endParaRPr lang="fr-FR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E6B8AF74-4CC5-5C46-B62E-715D7101AA22}"/>
              </a:ext>
            </a:extLst>
          </p:cNvPr>
          <p:cNvSpPr/>
          <p:nvPr/>
        </p:nvSpPr>
        <p:spPr>
          <a:xfrm>
            <a:off x="138381" y="0"/>
            <a:ext cx="11105882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Aft>
                <a:spcPts val="0"/>
              </a:spcAft>
            </a:pPr>
            <a:r>
              <a:rPr lang="fr-FR" dirty="0">
                <a:latin typeface="Arial" panose="020B0604020202020204" pitchFamily="34" charset="0"/>
                <a:ea typeface="Calibri" panose="020F0502020204030204" pitchFamily="34" charset="0"/>
              </a:rPr>
              <a:t>On pense que l’énergie nécessaire aux mouvements du flagelle provient de l’hydrolyse de l’ATP (adénosine triphosphate) synthétisé lors de la respiration cellulaire.</a:t>
            </a:r>
            <a:endParaRPr lang="fr-FR" sz="1600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r>
              <a:rPr lang="fr-FR" b="1" dirty="0">
                <a:latin typeface="Arial" panose="020B0604020202020204" pitchFamily="34" charset="0"/>
                <a:ea typeface="Calibri" panose="020F0502020204030204" pitchFamily="34" charset="0"/>
              </a:rPr>
              <a:t>On cherche à vérifier que les mouvements des euglènes nécessitent la production d’ATP par la respiration cellulaire.</a:t>
            </a:r>
            <a:r>
              <a:rPr lang="fr-FR" dirty="0">
                <a:effectLst/>
              </a:rPr>
              <a:t> </a:t>
            </a:r>
            <a:endParaRPr lang="fr-FR" dirty="0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340B9AD8-FC35-394A-8596-4EBCC6DAEBAA}"/>
              </a:ext>
            </a:extLst>
          </p:cNvPr>
          <p:cNvSpPr/>
          <p:nvPr/>
        </p:nvSpPr>
        <p:spPr>
          <a:xfrm>
            <a:off x="3739431" y="6221821"/>
            <a:ext cx="339868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/>
              <a:t>https://</a:t>
            </a:r>
            <a:r>
              <a:rPr lang="fr-FR" dirty="0" err="1"/>
              <a:t>vimeo.com</a:t>
            </a:r>
            <a:r>
              <a:rPr lang="fr-FR" dirty="0"/>
              <a:t>/273022227</a:t>
            </a:r>
          </a:p>
        </p:txBody>
      </p:sp>
    </p:spTree>
    <p:extLst>
      <p:ext uri="{BB962C8B-B14F-4D97-AF65-F5344CB8AC3E}">
        <p14:creationId xmlns:p14="http://schemas.microsoft.com/office/powerpoint/2010/main" val="266096451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numéro de diapositive 1">
            <a:extLst>
              <a:ext uri="{FF2B5EF4-FFF2-40B4-BE49-F238E27FC236}">
                <a16:creationId xmlns:a16="http://schemas.microsoft.com/office/drawing/2014/main" id="{BA1BC6C7-7AB7-794C-8205-E22147091A5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BFFA3E-F3EC-8742-809F-595FA5BB78B8}" type="slidenum">
              <a:rPr lang="fr-FR" smtClean="0"/>
              <a:t>12</a:t>
            </a:fld>
            <a:endParaRPr lang="fr-FR"/>
          </a:p>
        </p:txBody>
      </p:sp>
      <p:pic>
        <p:nvPicPr>
          <p:cNvPr id="3" name="Euglènes observées pendant 10 minutes dans une solution de cyanure.mp4">
            <a:hlinkClick r:id="" action="ppaction://media"/>
            <a:extLst>
              <a:ext uri="{FF2B5EF4-FFF2-40B4-BE49-F238E27FC236}">
                <a16:creationId xmlns:a16="http://schemas.microsoft.com/office/drawing/2014/main" id="{ADE24038-055D-994A-9962-F20E7DF7501E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971550" y="546497"/>
            <a:ext cx="10417760" cy="58599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368314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600600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3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re 3">
            <a:extLst>
              <a:ext uri="{FF2B5EF4-FFF2-40B4-BE49-F238E27FC236}">
                <a16:creationId xmlns:a16="http://schemas.microsoft.com/office/drawing/2014/main" id="{249C14B2-8854-704B-812C-1D33F6D21F2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4341" y="295275"/>
            <a:ext cx="8596668" cy="1320800"/>
          </a:xfrm>
        </p:spPr>
        <p:txBody>
          <a:bodyPr/>
          <a:lstStyle/>
          <a:p>
            <a:r>
              <a:rPr lang="fr-FR" dirty="0"/>
              <a:t>Cyanure et </a:t>
            </a:r>
            <a:r>
              <a:rPr lang="fr-FR" dirty="0" err="1"/>
              <a:t>cyclose</a:t>
            </a:r>
            <a:r>
              <a:rPr lang="fr-FR" dirty="0"/>
              <a:t> des chloroplastes</a:t>
            </a:r>
          </a:p>
        </p:txBody>
      </p:sp>
      <p:sp>
        <p:nvSpPr>
          <p:cNvPr id="2" name="Espace réservé du numéro de diapositive 1">
            <a:extLst>
              <a:ext uri="{FF2B5EF4-FFF2-40B4-BE49-F238E27FC236}">
                <a16:creationId xmlns:a16="http://schemas.microsoft.com/office/drawing/2014/main" id="{D7437DE5-B458-094E-AB0F-7946F4CDB93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BFFA3E-F3EC-8742-809F-595FA5BB78B8}" type="slidenum">
              <a:rPr lang="fr-FR" smtClean="0"/>
              <a:t>13</a:t>
            </a:fld>
            <a:endParaRPr lang="fr-FR"/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C42E485A-132F-E14C-A772-5BA8D4AD966B}"/>
              </a:ext>
            </a:extLst>
          </p:cNvPr>
          <p:cNvSpPr/>
          <p:nvPr/>
        </p:nvSpPr>
        <p:spPr>
          <a:xfrm>
            <a:off x="1314320" y="955675"/>
            <a:ext cx="327685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/>
              <a:t>https://</a:t>
            </a:r>
            <a:r>
              <a:rPr lang="fr-FR" dirty="0" err="1"/>
              <a:t>vimeo.com</a:t>
            </a:r>
            <a:r>
              <a:rPr lang="fr-FR" dirty="0"/>
              <a:t>/67161928</a:t>
            </a:r>
          </a:p>
        </p:txBody>
      </p:sp>
      <p:pic>
        <p:nvPicPr>
          <p:cNvPr id="5" name="Effet du cyanure sur la cyclose des cellules d'élodée.mp4">
            <a:hlinkClick r:id="" action="ppaction://media"/>
            <a:extLst>
              <a:ext uri="{FF2B5EF4-FFF2-40B4-BE49-F238E27FC236}">
                <a16:creationId xmlns:a16="http://schemas.microsoft.com/office/drawing/2014/main" id="{A47EC5DF-0B63-4844-ABBB-C331F1FE73A3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802689" y="955675"/>
            <a:ext cx="9798635" cy="55117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122538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7554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5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0A6C2A5-AFED-3D42-8890-93CEEB5F044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/>
              <a:t>Traces écrites (rappel)</a:t>
            </a:r>
          </a:p>
        </p:txBody>
      </p:sp>
      <p:sp>
        <p:nvSpPr>
          <p:cNvPr id="3" name="Espace réservé du numéro de diapositive 2">
            <a:extLst>
              <a:ext uri="{FF2B5EF4-FFF2-40B4-BE49-F238E27FC236}">
                <a16:creationId xmlns:a16="http://schemas.microsoft.com/office/drawing/2014/main" id="{9A9E0F24-88A6-C84C-8303-485B8CAE26F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BFFA3E-F3EC-8742-809F-595FA5BB78B8}" type="slidenum">
              <a:rPr lang="fr-FR" smtClean="0"/>
              <a:t>14</a:t>
            </a:fld>
            <a:endParaRPr lang="fr-FR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B91C6334-868D-E24C-893F-4BF54F598378}"/>
              </a:ext>
            </a:extLst>
          </p:cNvPr>
          <p:cNvSpPr/>
          <p:nvPr/>
        </p:nvSpPr>
        <p:spPr>
          <a:xfrm>
            <a:off x="525111" y="1389729"/>
            <a:ext cx="8901113" cy="50167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Bef>
                <a:spcPts val="1200"/>
              </a:spcBef>
              <a:spcAft>
                <a:spcPts val="0"/>
              </a:spcAft>
            </a:pPr>
            <a:r>
              <a:rPr lang="fr-FR" sz="2000" b="1" kern="0" dirty="0">
                <a:solidFill>
                  <a:srgbClr val="FF0000"/>
                </a:solidFill>
                <a:effectLst/>
                <a:latin typeface="Calibri" panose="020F0502020204030204" pitchFamily="34" charset="0"/>
                <a:ea typeface="MS Gothic" panose="020B0609070205080204" pitchFamily="49" charset="-128"/>
                <a:cs typeface="Times New Roman" panose="02020603050405020304" pitchFamily="18" charset="0"/>
              </a:rPr>
              <a:t>I. Produire de l’ATP en présence de dioxygène, la respiration cellulaire.</a:t>
            </a:r>
            <a:endParaRPr lang="fr-FR" sz="2000" b="1" kern="0" dirty="0">
              <a:solidFill>
                <a:srgbClr val="365F91"/>
              </a:solidFill>
              <a:effectLst/>
              <a:latin typeface="Calibri" panose="020F0502020204030204" pitchFamily="34" charset="0"/>
              <a:ea typeface="MS Gothic" panose="020B0609070205080204" pitchFamily="49" charset="-128"/>
              <a:cs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r>
              <a:rPr lang="fr-FR" sz="2000" dirty="0" err="1">
                <a:solidFill>
                  <a:srgbClr val="F79646"/>
                </a:solidFill>
                <a:latin typeface="Calibri" panose="020F0502020204030204" pitchFamily="34" charset="0"/>
                <a:ea typeface="MS Mincho" panose="02020609040205080304" pitchFamily="49" charset="-128"/>
                <a:cs typeface="Times New Roman" panose="02020603050405020304" pitchFamily="18" charset="0"/>
              </a:rPr>
              <a:t>Cf</a:t>
            </a:r>
            <a:r>
              <a:rPr lang="fr-FR" sz="2000" dirty="0">
                <a:solidFill>
                  <a:srgbClr val="F79646"/>
                </a:solidFill>
                <a:latin typeface="Calibri" panose="020F0502020204030204" pitchFamily="34" charset="0"/>
                <a:ea typeface="MS Mincho" panose="02020609040205080304" pitchFamily="49" charset="-128"/>
                <a:cs typeface="Times New Roman" panose="02020603050405020304" pitchFamily="18" charset="0"/>
              </a:rPr>
              <a:t> TP6 Respiration des levures</a:t>
            </a:r>
            <a:endParaRPr lang="fr-FR" sz="2000" dirty="0">
              <a:effectLst/>
              <a:latin typeface="Cambria" panose="02040503050406030204" pitchFamily="18" charset="0"/>
              <a:ea typeface="MS Mincho" panose="02020609040205080304" pitchFamily="49" charset="-128"/>
              <a:cs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r>
              <a:rPr lang="fr-FR" sz="2000" dirty="0">
                <a:solidFill>
                  <a:srgbClr val="7030A0"/>
                </a:solidFill>
                <a:latin typeface="Calibri" panose="020F0502020204030204" pitchFamily="34" charset="0"/>
                <a:ea typeface="MS Mincho" panose="02020609040205080304" pitchFamily="49" charset="-128"/>
                <a:cs typeface="Times New Roman" panose="02020603050405020304" pitchFamily="18" charset="0"/>
              </a:rPr>
              <a:t>La plupart des cellules eucaryotes (y compris les cellules chlorophylliennes) respirent : à l'aide de dioxygène, elles oxydent la matière organique en matière minérale.</a:t>
            </a:r>
            <a:endParaRPr lang="fr-FR" sz="2000" dirty="0">
              <a:effectLst/>
              <a:latin typeface="Cambria" panose="02040503050406030204" pitchFamily="18" charset="0"/>
              <a:ea typeface="MS Mincho" panose="02020609040205080304" pitchFamily="49" charset="-128"/>
              <a:cs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r>
              <a:rPr lang="fr-FR" sz="2000" dirty="0">
                <a:latin typeface="Calibri" panose="020F0502020204030204" pitchFamily="34" charset="0"/>
                <a:ea typeface="MS Mincho" panose="02020609040205080304" pitchFamily="49" charset="-128"/>
                <a:cs typeface="Times New Roman" panose="02020603050405020304" pitchFamily="18" charset="0"/>
              </a:rPr>
              <a:t>	En aérobie (= en présence de molécule d’O</a:t>
            </a:r>
            <a:r>
              <a:rPr lang="fr-FR" sz="2000" baseline="-25000" dirty="0">
                <a:latin typeface="Calibri" panose="020F0502020204030204" pitchFamily="34" charset="0"/>
                <a:ea typeface="MS Mincho" panose="02020609040205080304" pitchFamily="49" charset="-128"/>
                <a:cs typeface="Times New Roman" panose="02020603050405020304" pitchFamily="18" charset="0"/>
              </a:rPr>
              <a:t>2</a:t>
            </a:r>
            <a:r>
              <a:rPr lang="fr-FR" sz="2000" dirty="0">
                <a:latin typeface="Calibri" panose="020F0502020204030204" pitchFamily="34" charset="0"/>
                <a:ea typeface="MS Mincho" panose="02020609040205080304" pitchFamily="49" charset="-128"/>
                <a:cs typeface="Times New Roman" panose="02020603050405020304" pitchFamily="18" charset="0"/>
              </a:rPr>
              <a:t>), les cellules eucaryotes (= qui possèdent un noyau) réalisent </a:t>
            </a:r>
            <a:r>
              <a:rPr lang="fr-FR" sz="2000" u="sng" dirty="0">
                <a:latin typeface="Calibri" panose="020F0502020204030204" pitchFamily="34" charset="0"/>
                <a:ea typeface="MS Mincho" panose="02020609040205080304" pitchFamily="49" charset="-128"/>
                <a:cs typeface="Times New Roman" panose="02020603050405020304" pitchFamily="18" charset="0"/>
              </a:rPr>
              <a:t>la respiration cellulaire</a:t>
            </a:r>
            <a:r>
              <a:rPr lang="fr-FR" sz="2000" dirty="0">
                <a:latin typeface="Calibri" panose="020F0502020204030204" pitchFamily="34" charset="0"/>
                <a:ea typeface="MS Mincho" panose="02020609040205080304" pitchFamily="49" charset="-128"/>
                <a:cs typeface="Times New Roman" panose="02020603050405020304" pitchFamily="18" charset="0"/>
              </a:rPr>
              <a:t> c’est-à-dire qu’elles transforment les molécules organiques présentent dans le milieu (qui proviennent de la photosynthèse pour les organismes autotrophes et de l’alimentation pour les organismes hétérotrophes) à l’aide du dioxygène. Le carbone organique (C du glucose par exemple) est alors oxydé en carbone minéral (C du CO</a:t>
            </a:r>
            <a:r>
              <a:rPr lang="fr-FR" sz="2000" baseline="-25000" dirty="0">
                <a:latin typeface="Calibri" panose="020F0502020204030204" pitchFamily="34" charset="0"/>
                <a:ea typeface="MS Mincho" panose="02020609040205080304" pitchFamily="49" charset="-128"/>
                <a:cs typeface="Times New Roman" panose="02020603050405020304" pitchFamily="18" charset="0"/>
              </a:rPr>
              <a:t>2</a:t>
            </a:r>
            <a:r>
              <a:rPr lang="fr-FR" sz="2000" dirty="0">
                <a:latin typeface="Calibri" panose="020F0502020204030204" pitchFamily="34" charset="0"/>
                <a:ea typeface="MS Mincho" panose="02020609040205080304" pitchFamily="49" charset="-128"/>
                <a:cs typeface="Times New Roman" panose="02020603050405020304" pitchFamily="18" charset="0"/>
              </a:rPr>
              <a:t>), cette oxydation libère de l’énergie.</a:t>
            </a:r>
            <a:endParaRPr lang="fr-FR" sz="2000" dirty="0">
              <a:effectLst/>
              <a:latin typeface="Cambria" panose="02040503050406030204" pitchFamily="18" charset="0"/>
              <a:ea typeface="MS Mincho" panose="02020609040205080304" pitchFamily="49" charset="-128"/>
              <a:cs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r>
              <a:rPr lang="fr-FR" sz="2000" u="sng" dirty="0">
                <a:latin typeface="Calibri" panose="020F0502020204030204" pitchFamily="34" charset="0"/>
                <a:ea typeface="MS Mincho" panose="02020609040205080304" pitchFamily="49" charset="-128"/>
                <a:cs typeface="Times New Roman" panose="02020603050405020304" pitchFamily="18" charset="0"/>
              </a:rPr>
              <a:t>Même en présence de lumière, les cellules chlorophylliennes respirent à la lumière même si les réactions photosynthétiques dissimulent le phénomène de respiration cellulaire qui est cependant bien observé à l’obscurité.</a:t>
            </a:r>
            <a:endParaRPr lang="fr-FR" sz="2000" dirty="0">
              <a:effectLst/>
              <a:latin typeface="Cambria" panose="02040503050406030204" pitchFamily="18" charset="0"/>
              <a:ea typeface="MS Mincho" panose="02020609040205080304" pitchFamily="49" charset="-128"/>
              <a:cs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r>
              <a:rPr lang="fr-FR" sz="2000" b="1" dirty="0" err="1">
                <a:solidFill>
                  <a:srgbClr val="F79646"/>
                </a:solidFill>
                <a:latin typeface="Calibri" panose="020F0502020204030204" pitchFamily="34" charset="0"/>
                <a:ea typeface="MS Mincho" panose="02020609040205080304" pitchFamily="49" charset="-128"/>
                <a:cs typeface="Times New Roman" panose="02020603050405020304" pitchFamily="18" charset="0"/>
              </a:rPr>
              <a:t>Cf</a:t>
            </a:r>
            <a:r>
              <a:rPr lang="fr-FR" sz="2000" b="1" dirty="0">
                <a:solidFill>
                  <a:srgbClr val="F79646"/>
                </a:solidFill>
                <a:latin typeface="Calibri" panose="020F0502020204030204" pitchFamily="34" charset="0"/>
                <a:ea typeface="MS Mincho" panose="02020609040205080304" pitchFamily="49" charset="-128"/>
                <a:cs typeface="Times New Roman" panose="02020603050405020304" pitchFamily="18" charset="0"/>
              </a:rPr>
              <a:t> TP8</a:t>
            </a:r>
            <a:endParaRPr lang="fr-FR" sz="2000" dirty="0">
              <a:effectLst/>
              <a:latin typeface="Cambria" panose="02040503050406030204" pitchFamily="18" charset="0"/>
              <a:ea typeface="MS Mincho" panose="02020609040205080304" pitchFamily="49" charset="-128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94736111"/>
      </p:ext>
    </p:extLst>
  </p:cSld>
  <p:clrMapOvr>
    <a:masterClrMapping/>
  </p:clrMapOvr>
</p:sld>
</file>

<file path=ppt/theme/theme1.xml><?xml version="1.0" encoding="utf-8"?>
<a:theme xmlns:a="http://schemas.openxmlformats.org/drawingml/2006/main" name="Facette">
  <a:themeElements>
    <a:clrScheme name="Facette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F496CB"/>
      </a:accent1>
      <a:accent2>
        <a:srgbClr val="BC356F"/>
      </a:accent2>
      <a:accent3>
        <a:srgbClr val="E65331"/>
      </a:accent3>
      <a:accent4>
        <a:srgbClr val="F27E19"/>
      </a:accent4>
      <a:accent5>
        <a:srgbClr val="F2AC19"/>
      </a:accent5>
      <a:accent6>
        <a:srgbClr val="BC80E0"/>
      </a:accent6>
      <a:hlink>
        <a:srgbClr val="EF5285"/>
      </a:hlink>
      <a:folHlink>
        <a:srgbClr val="F77F90"/>
      </a:folHlink>
    </a:clrScheme>
    <a:fontScheme name="Facette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te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23659B44-6E34-4CE8-8F0D-387DA7996826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{A50C55D7-8C2C-6D4D-8D8D-431FDA19D674}tf10001060</Template>
  <TotalTime>153</TotalTime>
  <Words>335</Words>
  <Application>Microsoft Macintosh PowerPoint</Application>
  <PresentationFormat>Grand écran</PresentationFormat>
  <Paragraphs>56</Paragraphs>
  <Slides>14</Slides>
  <Notes>1</Notes>
  <HiddenSlides>0</HiddenSlides>
  <MMClips>2</MMClips>
  <ScaleCrop>false</ScaleCrop>
  <HeadingPairs>
    <vt:vector size="8" baseType="variant">
      <vt:variant>
        <vt:lpstr>Polices utilisées</vt:lpstr>
      </vt:variant>
      <vt:variant>
        <vt:i4>9</vt:i4>
      </vt:variant>
      <vt:variant>
        <vt:lpstr>Thème</vt:lpstr>
      </vt:variant>
      <vt:variant>
        <vt:i4>1</vt:i4>
      </vt:variant>
      <vt:variant>
        <vt:lpstr>Serveurs OLE incorporés</vt:lpstr>
      </vt:variant>
      <vt:variant>
        <vt:i4>1</vt:i4>
      </vt:variant>
      <vt:variant>
        <vt:lpstr>Titres des diapositives</vt:lpstr>
      </vt:variant>
      <vt:variant>
        <vt:i4>14</vt:i4>
      </vt:variant>
    </vt:vector>
  </HeadingPairs>
  <TitlesOfParts>
    <vt:vector size="25" baseType="lpstr">
      <vt:lpstr>MS Gothic</vt:lpstr>
      <vt:lpstr>MS Mincho</vt:lpstr>
      <vt:lpstr>Arial</vt:lpstr>
      <vt:lpstr>Calibri</vt:lpstr>
      <vt:lpstr>Cambria</vt:lpstr>
      <vt:lpstr>Times New Roman</vt:lpstr>
      <vt:lpstr>Trebuchet MS</vt:lpstr>
      <vt:lpstr>Wingdings</vt:lpstr>
      <vt:lpstr>Wingdings 3</vt:lpstr>
      <vt:lpstr>Facette</vt:lpstr>
      <vt:lpstr>PBrush</vt:lpstr>
      <vt:lpstr>TP8: Respiration chez les végétaux chlorophylliens</vt:lpstr>
      <vt:lpstr>RAPPELS 2nde Cellule végétale au MET et au MEB (coloration artificielle)</vt:lpstr>
      <vt:lpstr>Cellule animale (un leucocyte = globule blanc) observée au MET</vt:lpstr>
      <vt:lpstr>Cellule animale (observée au MET et au MEB)</vt:lpstr>
      <vt:lpstr>Présentation PowerPoint</vt:lpstr>
      <vt:lpstr>Présentation PowerPoint</vt:lpstr>
      <vt:lpstr>Présentation PowerPoint</vt:lpstr>
      <vt:lpstr>photosynthèse nette, respiration et photosynthèse brute </vt:lpstr>
      <vt:lpstr>TP8BIS: utilisation de l’ATP </vt:lpstr>
      <vt:lpstr>Présentation PowerPoint</vt:lpstr>
      <vt:lpstr>Présentation PowerPoint</vt:lpstr>
      <vt:lpstr>Présentation PowerPoint</vt:lpstr>
      <vt:lpstr>Cyanure et cyclose des chloroplastes</vt:lpstr>
      <vt:lpstr>Traces écrites (rappel)</vt:lpstr>
    </vt:vector>
  </TitlesOfParts>
  <Company/>
  <LinksUpToDate>false</LinksUpToDate>
  <SharedDoc>false</SharedDoc>
  <HyperlinksChanged>false</HyperlinksChanged>
  <AppVersion>16.0016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TP8: Respiration chez les végétaux chlorophylliens</dc:title>
  <dc:creator>Utilisateur Microsoft Office</dc:creator>
  <cp:lastModifiedBy>Stéphanie Dalaine</cp:lastModifiedBy>
  <cp:revision>10</cp:revision>
  <dcterms:created xsi:type="dcterms:W3CDTF">2018-08-28T12:14:13Z</dcterms:created>
  <dcterms:modified xsi:type="dcterms:W3CDTF">2019-08-28T13:22:51Z</dcterms:modified>
</cp:coreProperties>
</file>