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84" r:id="rId3"/>
    <p:sldId id="275" r:id="rId4"/>
    <p:sldId id="285" r:id="rId5"/>
    <p:sldId id="260" r:id="rId6"/>
    <p:sldId id="276" r:id="rId7"/>
    <p:sldId id="277" r:id="rId8"/>
    <p:sldId id="278" r:id="rId9"/>
    <p:sldId id="279" r:id="rId10"/>
    <p:sldId id="280" r:id="rId11"/>
    <p:sldId id="281" r:id="rId12"/>
    <p:sldId id="282" r:id="rId13"/>
    <p:sldId id="283"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665"/>
    <p:restoredTop sz="94632"/>
  </p:normalViewPr>
  <p:slideViewPr>
    <p:cSldViewPr snapToGrid="0" snapToObjects="1">
      <p:cViewPr varScale="1">
        <p:scale>
          <a:sx n="129" d="100"/>
          <a:sy n="129" d="100"/>
        </p:scale>
        <p:origin x="66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42A707D6-5F2A-764B-A0F6-5710B9A36A9D}"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833AD2-0C5D-2F45-A087-DA88DB03E823}" type="slidenum">
              <a:rPr lang="fr-FR" smtClean="0"/>
              <a:t>‹N°›</a:t>
            </a:fld>
            <a:endParaRPr lang="fr-FR"/>
          </a:p>
        </p:txBody>
      </p:sp>
      <p:pic>
        <p:nvPicPr>
          <p:cNvPr id="18" name="Picture 2" descr="Résultat de recherche d'images pour &quot;glacier antarctique&quot;">
            <a:extLst>
              <a:ext uri="{FF2B5EF4-FFF2-40B4-BE49-F238E27FC236}">
                <a16:creationId xmlns:a16="http://schemas.microsoft.com/office/drawing/2014/main" id="{30535339-A9F3-0545-B564-577F03665159}"/>
              </a:ext>
            </a:extLst>
          </p:cNvPr>
          <p:cNvPicPr>
            <a:picLocks noChangeAspect="1" noChangeArrowheads="1"/>
          </p:cNvPicPr>
          <p:nvPr userDrawn="1"/>
        </p:nvPicPr>
        <p:blipFill rotWithShape="1">
          <a:blip r:embed="rId2" cstate="screen">
            <a:alphaModFix amt="35000"/>
            <a:extLst>
              <a:ext uri="{28A0092B-C50C-407E-A947-70E740481C1C}">
                <a14:useLocalDpi xmlns:a14="http://schemas.microsoft.com/office/drawing/2010/main"/>
              </a:ext>
            </a:extLst>
          </a:blip>
          <a:srcRect/>
          <a:stretch/>
        </p:blipFill>
        <p:spPr bwMode="auto">
          <a:xfrm>
            <a:off x="0" y="16936"/>
            <a:ext cx="12188824" cy="6777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6469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2A707D6-5F2A-764B-A0F6-5710B9A36A9D}"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833AD2-0C5D-2F45-A087-DA88DB03E823}" type="slidenum">
              <a:rPr lang="fr-FR" smtClean="0"/>
              <a:t>‹N°›</a:t>
            </a:fld>
            <a:endParaRPr lang="fr-FR"/>
          </a:p>
        </p:txBody>
      </p:sp>
    </p:spTree>
    <p:extLst>
      <p:ext uri="{BB962C8B-B14F-4D97-AF65-F5344CB8AC3E}">
        <p14:creationId xmlns:p14="http://schemas.microsoft.com/office/powerpoint/2010/main" val="18616713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2A707D6-5F2A-764B-A0F6-5710B9A36A9D}"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833AD2-0C5D-2F45-A087-DA88DB03E823}" type="slidenum">
              <a:rPr lang="fr-FR" smtClean="0"/>
              <a:t>‹N°›</a:t>
            </a:fld>
            <a:endParaRPr lang="fr-FR"/>
          </a:p>
        </p:txBody>
      </p:sp>
    </p:spTree>
    <p:extLst>
      <p:ext uri="{BB962C8B-B14F-4D97-AF65-F5344CB8AC3E}">
        <p14:creationId xmlns:p14="http://schemas.microsoft.com/office/powerpoint/2010/main" val="3763966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42A707D6-5F2A-764B-A0F6-5710B9A36A9D}" type="datetimeFigureOut">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8833AD2-0C5D-2F45-A087-DA88DB03E823}" type="slidenum">
              <a:rPr lang="fr-FR" smtClean="0"/>
              <a:t>‹N°›</a:t>
            </a:fld>
            <a:endParaRPr lang="fr-FR"/>
          </a:p>
        </p:txBody>
      </p:sp>
    </p:spTree>
    <p:extLst>
      <p:ext uri="{BB962C8B-B14F-4D97-AF65-F5344CB8AC3E}">
        <p14:creationId xmlns:p14="http://schemas.microsoft.com/office/powerpoint/2010/main" val="4025459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7" name="Date Placeholder 6"/>
          <p:cNvSpPr>
            <a:spLocks noGrp="1"/>
          </p:cNvSpPr>
          <p:nvPr>
            <p:ph type="dt" sz="half" idx="10"/>
          </p:nvPr>
        </p:nvSpPr>
        <p:spPr/>
        <p:txBody>
          <a:bodyPr/>
          <a:lstStyle/>
          <a:p>
            <a:fld id="{42A707D6-5F2A-764B-A0F6-5710B9A36A9D}" type="datetimeFigureOut">
              <a:rPr lang="fr-FR" smtClean="0"/>
              <a:t>28/08/2019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18833AD2-0C5D-2F45-A087-DA88DB03E823}" type="slidenum">
              <a:rPr lang="fr-FR" smtClean="0"/>
              <a:t>‹N°›</a:t>
            </a:fld>
            <a:endParaRPr lang="fr-FR"/>
          </a:p>
        </p:txBody>
      </p:sp>
    </p:spTree>
    <p:extLst>
      <p:ext uri="{BB962C8B-B14F-4D97-AF65-F5344CB8AC3E}">
        <p14:creationId xmlns:p14="http://schemas.microsoft.com/office/powerpoint/2010/main" val="172453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42A707D6-5F2A-764B-A0F6-5710B9A36A9D}" type="datetimeFigureOut">
              <a:rPr lang="fr-FR" smtClean="0"/>
              <a:t>28/08/2019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18833AD2-0C5D-2F45-A087-DA88DB03E823}" type="slidenum">
              <a:rPr lang="fr-FR" smtClean="0"/>
              <a:t>‹N°›</a:t>
            </a:fld>
            <a:endParaRPr lang="fr-FR"/>
          </a:p>
        </p:txBody>
      </p:sp>
    </p:spTree>
    <p:extLst>
      <p:ext uri="{BB962C8B-B14F-4D97-AF65-F5344CB8AC3E}">
        <p14:creationId xmlns:p14="http://schemas.microsoft.com/office/powerpoint/2010/main" val="88814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A707D6-5F2A-764B-A0F6-5710B9A36A9D}" type="datetimeFigureOut">
              <a:rPr lang="fr-FR" smtClean="0"/>
              <a:t>28/08/2019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18833AD2-0C5D-2F45-A087-DA88DB03E823}" type="slidenum">
              <a:rPr lang="fr-FR" smtClean="0"/>
              <a:t>‹N°›</a:t>
            </a:fld>
            <a:endParaRPr lang="fr-FR"/>
          </a:p>
        </p:txBody>
      </p:sp>
    </p:spTree>
    <p:extLst>
      <p:ext uri="{BB962C8B-B14F-4D97-AF65-F5344CB8AC3E}">
        <p14:creationId xmlns:p14="http://schemas.microsoft.com/office/powerpoint/2010/main" val="2083661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Modifier les styles du texte du masque
Deuxième niveau
Troisième niveau
Quatrième niveau
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42A707D6-5F2A-764B-A0F6-5710B9A36A9D}" type="datetimeFigureOut">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8833AD2-0C5D-2F45-A087-DA88DB03E823}" type="slidenum">
              <a:rPr lang="fr-FR" smtClean="0"/>
              <a:t>‹N°›</a:t>
            </a:fld>
            <a:endParaRPr lang="fr-FR"/>
          </a:p>
        </p:txBody>
      </p:sp>
    </p:spTree>
    <p:extLst>
      <p:ext uri="{BB962C8B-B14F-4D97-AF65-F5344CB8AC3E}">
        <p14:creationId xmlns:p14="http://schemas.microsoft.com/office/powerpoint/2010/main" val="3662975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42A707D6-5F2A-764B-A0F6-5710B9A36A9D}" type="datetimeFigureOut">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18833AD2-0C5D-2F45-A087-DA88DB03E823}" type="slidenum">
              <a:rPr lang="fr-FR" smtClean="0"/>
              <a:t>‹N°›</a:t>
            </a:fld>
            <a:endParaRPr lang="fr-FR"/>
          </a:p>
        </p:txBody>
      </p:sp>
    </p:spTree>
    <p:extLst>
      <p:ext uri="{BB962C8B-B14F-4D97-AF65-F5344CB8AC3E}">
        <p14:creationId xmlns:p14="http://schemas.microsoft.com/office/powerpoint/2010/main" val="34567325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2A707D6-5F2A-764B-A0F6-5710B9A36A9D}"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833AD2-0C5D-2F45-A087-DA88DB03E823}" type="slidenum">
              <a:rPr lang="fr-FR" smtClean="0"/>
              <a:t>‹N°›</a:t>
            </a:fld>
            <a:endParaRPr lang="fr-FR"/>
          </a:p>
        </p:txBody>
      </p:sp>
    </p:spTree>
    <p:extLst>
      <p:ext uri="{BB962C8B-B14F-4D97-AF65-F5344CB8AC3E}">
        <p14:creationId xmlns:p14="http://schemas.microsoft.com/office/powerpoint/2010/main" val="3602421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2A707D6-5F2A-764B-A0F6-5710B9A36A9D}"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833AD2-0C5D-2F45-A087-DA88DB03E823}" type="slidenum">
              <a:rPr lang="fr-FR" smtClean="0"/>
              <a:t>‹N°›</a:t>
            </a:fld>
            <a:endParaRPr lang="fr-F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7807420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2A707D6-5F2A-764B-A0F6-5710B9A36A9D}"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833AD2-0C5D-2F45-A087-DA88DB03E823}" type="slidenum">
              <a:rPr lang="fr-FR" smtClean="0"/>
              <a:t>‹N°›</a:t>
            </a:fld>
            <a:endParaRPr lang="fr-FR"/>
          </a:p>
        </p:txBody>
      </p:sp>
    </p:spTree>
    <p:extLst>
      <p:ext uri="{BB962C8B-B14F-4D97-AF65-F5344CB8AC3E}">
        <p14:creationId xmlns:p14="http://schemas.microsoft.com/office/powerpoint/2010/main" val="2626686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2A707D6-5F2A-764B-A0F6-5710B9A36A9D}"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833AD2-0C5D-2F45-A087-DA88DB03E823}" type="slidenum">
              <a:rPr lang="fr-FR" smtClean="0"/>
              <a:t>‹N°›</a:t>
            </a:fld>
            <a:endParaRPr lang="fr-F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484366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2A707D6-5F2A-764B-A0F6-5710B9A36A9D}"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833AD2-0C5D-2F45-A087-DA88DB03E823}" type="slidenum">
              <a:rPr lang="fr-FR" smtClean="0"/>
              <a:t>‹N°›</a:t>
            </a:fld>
            <a:endParaRPr lang="fr-FR"/>
          </a:p>
        </p:txBody>
      </p:sp>
    </p:spTree>
    <p:extLst>
      <p:ext uri="{BB962C8B-B14F-4D97-AF65-F5344CB8AC3E}">
        <p14:creationId xmlns:p14="http://schemas.microsoft.com/office/powerpoint/2010/main" val="41213426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2A707D6-5F2A-764B-A0F6-5710B9A36A9D}"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833AD2-0C5D-2F45-A087-DA88DB03E823}" type="slidenum">
              <a:rPr lang="fr-FR" smtClean="0"/>
              <a:t>‹N°›</a:t>
            </a:fld>
            <a:endParaRPr lang="fr-FR"/>
          </a:p>
        </p:txBody>
      </p:sp>
    </p:spTree>
    <p:extLst>
      <p:ext uri="{BB962C8B-B14F-4D97-AF65-F5344CB8AC3E}">
        <p14:creationId xmlns:p14="http://schemas.microsoft.com/office/powerpoint/2010/main" val="25039408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42A707D6-5F2A-764B-A0F6-5710B9A36A9D}" type="datetimeFigureOut">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18833AD2-0C5D-2F45-A087-DA88DB03E823}" type="slidenum">
              <a:rPr lang="fr-FR" smtClean="0"/>
              <a:t>‹N°›</a:t>
            </a:fld>
            <a:endParaRPr lang="fr-FR"/>
          </a:p>
        </p:txBody>
      </p:sp>
    </p:spTree>
    <p:extLst>
      <p:ext uri="{BB962C8B-B14F-4D97-AF65-F5344CB8AC3E}">
        <p14:creationId xmlns:p14="http://schemas.microsoft.com/office/powerpoint/2010/main" val="3041909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2A707D6-5F2A-764B-A0F6-5710B9A36A9D}" type="datetimeFigureOut">
              <a:rPr lang="fr-FR" smtClean="0"/>
              <a:t>28/08/2019</a:t>
            </a:fld>
            <a:endParaRPr lang="fr-F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8833AD2-0C5D-2F45-A087-DA88DB03E823}" type="slidenum">
              <a:rPr lang="fr-FR" smtClean="0"/>
              <a:t>‹N°›</a:t>
            </a:fld>
            <a:endParaRPr lang="fr-FR"/>
          </a:p>
        </p:txBody>
      </p:sp>
      <p:pic>
        <p:nvPicPr>
          <p:cNvPr id="18" name="Picture 2" descr="Résultat de recherche d'images pour &quot;glacier antarctique&quot;">
            <a:extLst>
              <a:ext uri="{FF2B5EF4-FFF2-40B4-BE49-F238E27FC236}">
                <a16:creationId xmlns:a16="http://schemas.microsoft.com/office/drawing/2014/main" id="{0F145131-6084-0343-BDDC-966DEC71EBF3}"/>
              </a:ext>
            </a:extLst>
          </p:cNvPr>
          <p:cNvPicPr>
            <a:picLocks noChangeAspect="1" noChangeArrowheads="1"/>
          </p:cNvPicPr>
          <p:nvPr userDrawn="1"/>
        </p:nvPicPr>
        <p:blipFill rotWithShape="1">
          <a:blip r:embed="rId18" cstate="screen">
            <a:alphaModFix amt="35000"/>
            <a:extLst>
              <a:ext uri="{28A0092B-C50C-407E-A947-70E740481C1C}">
                <a14:useLocalDpi xmlns:a14="http://schemas.microsoft.com/office/drawing/2010/main"/>
              </a:ext>
            </a:extLst>
          </a:blip>
          <a:srcRect/>
          <a:stretch/>
        </p:blipFill>
        <p:spPr bwMode="auto">
          <a:xfrm>
            <a:off x="0" y="16936"/>
            <a:ext cx="12188824"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42593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FD5211-6EA8-B842-8313-16F65A913FBF}"/>
              </a:ext>
            </a:extLst>
          </p:cNvPr>
          <p:cNvSpPr>
            <a:spLocks noGrp="1"/>
          </p:cNvSpPr>
          <p:nvPr>
            <p:ph type="ctrTitle"/>
          </p:nvPr>
        </p:nvSpPr>
        <p:spPr/>
        <p:txBody>
          <a:bodyPr/>
          <a:lstStyle/>
          <a:p>
            <a:r>
              <a:rPr lang="fr-FR" dirty="0"/>
              <a:t>TP4 Fer cyanobactéries</a:t>
            </a:r>
          </a:p>
        </p:txBody>
      </p:sp>
      <p:sp>
        <p:nvSpPr>
          <p:cNvPr id="3" name="Sous-titre 2">
            <a:extLst>
              <a:ext uri="{FF2B5EF4-FFF2-40B4-BE49-F238E27FC236}">
                <a16:creationId xmlns:a16="http://schemas.microsoft.com/office/drawing/2014/main" id="{D2233C4A-7D00-1748-98F4-42EC0B17E815}"/>
              </a:ext>
            </a:extLst>
          </p:cNvPr>
          <p:cNvSpPr>
            <a:spLocks noGrp="1"/>
          </p:cNvSpPr>
          <p:nvPr>
            <p:ph type="subTitle" idx="1"/>
          </p:nvPr>
        </p:nvSpPr>
        <p:spPr/>
        <p:txBody>
          <a:bodyPr/>
          <a:lstStyle/>
          <a:p>
            <a:r>
              <a:rPr lang="fr-FR" dirty="0"/>
              <a:t>Photosynthèse, cyanobactéries, oxydation du fer, fers rubanés </a:t>
            </a:r>
          </a:p>
        </p:txBody>
      </p:sp>
      <p:graphicFrame>
        <p:nvGraphicFramePr>
          <p:cNvPr id="4" name="Objet 3">
            <a:extLst>
              <a:ext uri="{FF2B5EF4-FFF2-40B4-BE49-F238E27FC236}">
                <a16:creationId xmlns:a16="http://schemas.microsoft.com/office/drawing/2014/main" id="{70A7B7CD-3583-9A45-BE64-0FA9E5AE3525}"/>
              </a:ext>
            </a:extLst>
          </p:cNvPr>
          <p:cNvGraphicFramePr>
            <a:graphicFrameLocks noChangeAspect="1"/>
          </p:cNvGraphicFramePr>
          <p:nvPr>
            <p:extLst>
              <p:ext uri="{D42A27DB-BD31-4B8C-83A1-F6EECF244321}">
                <p14:modId xmlns:p14="http://schemas.microsoft.com/office/powerpoint/2010/main" val="4020100348"/>
              </p:ext>
            </p:extLst>
          </p:nvPr>
        </p:nvGraphicFramePr>
        <p:xfrm>
          <a:off x="6957314" y="5021608"/>
          <a:ext cx="1958975" cy="1698222"/>
        </p:xfrm>
        <a:graphic>
          <a:graphicData uri="http://schemas.openxmlformats.org/presentationml/2006/ole">
            <mc:AlternateContent xmlns:mc="http://schemas.openxmlformats.org/markup-compatibility/2006">
              <mc:Choice xmlns:v="urn:schemas-microsoft-com:vml" Requires="v">
                <p:oleObj spid="_x0000_s1030" r:id="rId3" imgW="1752600" imgH="1409700" progId="PBrush">
                  <p:embed/>
                </p:oleObj>
              </mc:Choice>
              <mc:Fallback>
                <p:oleObj r:id="rId3" imgW="1752600" imgH="1409700" progId="PBrush">
                  <p:embed/>
                  <p:pic>
                    <p:nvPicPr>
                      <p:cNvPr id="6" name="Objet 5">
                        <a:extLst>
                          <a:ext uri="{FF2B5EF4-FFF2-40B4-BE49-F238E27FC236}">
                            <a16:creationId xmlns:a16="http://schemas.microsoft.com/office/drawing/2014/main" id="{39471EEA-CDD3-9840-8F05-EAFBA3BF5A5E}"/>
                          </a:ext>
                        </a:extLst>
                      </p:cNvPr>
                      <p:cNvPicPr>
                        <a:picLocks noChangeAspect="1" noChangeArrowheads="1"/>
                      </p:cNvPicPr>
                      <p:nvPr/>
                    </p:nvPicPr>
                    <p:blipFill>
                      <a:blip r:embed="rId4">
                        <a:alphaModFix amt="43000"/>
                        <a:extLst>
                          <a:ext uri="{28A0092B-C50C-407E-A947-70E740481C1C}">
                            <a14:useLocalDpi xmlns:a14="http://schemas.microsoft.com/office/drawing/2010/main" val="0"/>
                          </a:ext>
                        </a:extLst>
                      </a:blip>
                      <a:srcRect/>
                      <a:stretch>
                        <a:fillRect/>
                      </a:stretch>
                    </p:blipFill>
                    <p:spPr bwMode="auto">
                      <a:xfrm>
                        <a:off x="6957314" y="5021608"/>
                        <a:ext cx="1958975" cy="1698222"/>
                      </a:xfrm>
                      <a:prstGeom prst="rect">
                        <a:avLst/>
                      </a:prstGeom>
                      <a:noFill/>
                    </p:spPr>
                  </p:pic>
                </p:oleObj>
              </mc:Fallback>
            </mc:AlternateContent>
          </a:graphicData>
        </a:graphic>
      </p:graphicFrame>
    </p:spTree>
    <p:extLst>
      <p:ext uri="{BB962C8B-B14F-4D97-AF65-F5344CB8AC3E}">
        <p14:creationId xmlns:p14="http://schemas.microsoft.com/office/powerpoint/2010/main" val="28329682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AE0874E7-28DC-D14D-98CD-95D8E64E536E}"/>
              </a:ext>
            </a:extLst>
          </p:cNvPr>
          <p:cNvPicPr>
            <a:picLocks noChangeAspect="1"/>
          </p:cNvPicPr>
          <p:nvPr/>
        </p:nvPicPr>
        <p:blipFill>
          <a:blip r:embed="rId2"/>
          <a:stretch>
            <a:fillRect/>
          </a:stretch>
        </p:blipFill>
        <p:spPr>
          <a:xfrm>
            <a:off x="112395" y="0"/>
            <a:ext cx="11967210" cy="6858000"/>
          </a:xfrm>
          <a:prstGeom prst="rect">
            <a:avLst/>
          </a:prstGeom>
        </p:spPr>
      </p:pic>
    </p:spTree>
    <p:extLst>
      <p:ext uri="{BB962C8B-B14F-4D97-AF65-F5344CB8AC3E}">
        <p14:creationId xmlns:p14="http://schemas.microsoft.com/office/powerpoint/2010/main" val="682165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68F3F7EB-A01B-D84B-8B6D-71E4009BC720}"/>
              </a:ext>
            </a:extLst>
          </p:cNvPr>
          <p:cNvSpPr>
            <a:spLocks noGrp="1"/>
          </p:cNvSpPr>
          <p:nvPr>
            <p:ph type="sldNum" sz="quarter" idx="12"/>
          </p:nvPr>
        </p:nvSpPr>
        <p:spPr/>
        <p:txBody>
          <a:bodyPr/>
          <a:lstStyle/>
          <a:p>
            <a:fld id="{BEBE16B6-740F-8343-B1BE-F75109A039F1}" type="slidenum">
              <a:rPr lang="fr-FR" smtClean="0"/>
              <a:t>3</a:t>
            </a:fld>
            <a:endParaRPr lang="fr-FR"/>
          </a:p>
        </p:txBody>
      </p:sp>
      <p:sp>
        <p:nvSpPr>
          <p:cNvPr id="3" name="Rectangle 2">
            <a:extLst>
              <a:ext uri="{FF2B5EF4-FFF2-40B4-BE49-F238E27FC236}">
                <a16:creationId xmlns:a16="http://schemas.microsoft.com/office/drawing/2014/main" id="{2B774F98-0540-4943-9A5A-E052C28446D2}"/>
              </a:ext>
            </a:extLst>
          </p:cNvPr>
          <p:cNvSpPr/>
          <p:nvPr/>
        </p:nvSpPr>
        <p:spPr>
          <a:xfrm>
            <a:off x="1714007" y="719855"/>
            <a:ext cx="8478981" cy="5504071"/>
          </a:xfrm>
          <a:prstGeom prst="rect">
            <a:avLst/>
          </a:prstGeom>
        </p:spPr>
        <p:txBody>
          <a:bodyPr wrap="square">
            <a:spAutoFit/>
          </a:bodyPr>
          <a:lstStyle/>
          <a:p>
            <a:pPr indent="449580">
              <a:spcBef>
                <a:spcPts val="200"/>
              </a:spcBef>
            </a:pPr>
            <a:r>
              <a:rPr lang="fr-FR" sz="2000" b="1"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B. Des témoins sédimentaires de l’arrivée du dioxygène dans l’atmosphère.</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r>
              <a:rPr lang="fr-FR" dirty="0">
                <a:latin typeface="Calibri" panose="020F0502020204030204" pitchFamily="34" charset="0"/>
                <a:ea typeface="MS Mincho" panose="02020609040205080304" pitchFamily="49" charset="-128"/>
                <a:cs typeface="Times New Roman" panose="02020603050405020304" pitchFamily="18" charset="0"/>
              </a:rPr>
              <a:t>	Certaines </a:t>
            </a:r>
            <a:r>
              <a:rPr lang="fr-FR" b="1"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formations sédimentaires</a:t>
            </a:r>
            <a:r>
              <a:rPr lang="fr-FR"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 </a:t>
            </a:r>
            <a:r>
              <a:rPr lang="fr-FR" dirty="0">
                <a:latin typeface="Calibri" panose="020F0502020204030204" pitchFamily="34" charset="0"/>
                <a:ea typeface="MS Mincho" panose="02020609040205080304" pitchFamily="49" charset="-128"/>
                <a:cs typeface="Times New Roman" panose="02020603050405020304" pitchFamily="18" charset="0"/>
              </a:rPr>
              <a:t>permettent de fixer aux alentours de </a:t>
            </a:r>
            <a:r>
              <a:rPr lang="fr-FR" b="1" dirty="0">
                <a:latin typeface="Calibri" panose="020F0502020204030204" pitchFamily="34" charset="0"/>
                <a:ea typeface="MS Mincho" panose="02020609040205080304" pitchFamily="49" charset="-128"/>
                <a:cs typeface="Times New Roman" panose="02020603050405020304" pitchFamily="18" charset="0"/>
              </a:rPr>
              <a:t>-2,2 G l’arrivée du dioxygène dans l’atmosphère.</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indent="449580">
              <a:spcBef>
                <a:spcPts val="200"/>
              </a:spcBef>
            </a:pPr>
            <a:r>
              <a:rPr lang="fr-FR" sz="2000" b="1"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B.1. Les fers rubanés, datés de -4 Ga à -2,2 Ga, prouvent l’absence d’O</a:t>
            </a:r>
            <a:r>
              <a:rPr lang="fr-FR" sz="2000" b="1" baseline="-25000"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2</a:t>
            </a:r>
            <a:r>
              <a:rPr lang="fr-FR" sz="2000" b="1"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 dans l’atmosphère et la présence d’O</a:t>
            </a:r>
            <a:r>
              <a:rPr lang="fr-FR" sz="2000" b="1" baseline="-25000"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2</a:t>
            </a:r>
            <a:r>
              <a:rPr lang="fr-FR" sz="2000" b="1"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 dans l’hydrosphère</a:t>
            </a:r>
            <a:endParaRPr lang="fr-FR" sz="2000" b="1" dirty="0">
              <a:solidFill>
                <a:srgbClr val="243F60"/>
              </a:solidFill>
              <a:latin typeface="Calibri" panose="020F0502020204030204" pitchFamily="34" charset="0"/>
              <a:ea typeface="MS Gothic" panose="020B0609070205080204" pitchFamily="49" charset="-128"/>
              <a:cs typeface="Times New Roman" panose="02020603050405020304" pitchFamily="18" charset="0"/>
            </a:endParaRPr>
          </a:p>
          <a:p>
            <a:pPr algn="just"/>
            <a:r>
              <a:rPr lang="fr-FR" dirty="0">
                <a:latin typeface="Calibri" panose="020F0502020204030204" pitchFamily="34" charset="0"/>
                <a:ea typeface="MS Mincho" panose="02020609040205080304" pitchFamily="49" charset="-128"/>
                <a:cs typeface="Times New Roman" panose="02020603050405020304" pitchFamily="18" charset="0"/>
              </a:rPr>
              <a:t>	Les principales réserves mondiales de fer sont des roches sédimentaires d’origine océanique. Ces gisements de fer, associés à des précipitations siliceuses, sont qualifiés de </a:t>
            </a:r>
            <a:r>
              <a:rPr lang="fr-FR" b="1" dirty="0">
                <a:latin typeface="Calibri" panose="020F0502020204030204" pitchFamily="34" charset="0"/>
                <a:ea typeface="MS Mincho" panose="02020609040205080304" pitchFamily="49" charset="-128"/>
                <a:cs typeface="Times New Roman" panose="02020603050405020304" pitchFamily="18" charset="0"/>
              </a:rPr>
              <a:t>« fers rubanés</a:t>
            </a:r>
            <a:r>
              <a:rPr lang="fr-FR" dirty="0">
                <a:latin typeface="Calibri" panose="020F0502020204030204" pitchFamily="34" charset="0"/>
                <a:ea typeface="MS Mincho" panose="02020609040205080304" pitchFamily="49" charset="-128"/>
                <a:cs typeface="Times New Roman" panose="02020603050405020304" pitchFamily="18" charset="0"/>
              </a:rPr>
              <a:t> » et sont datés de -4 à -2,2 Ga. Ces énormes quantités de fer et de silice ont été </a:t>
            </a:r>
            <a:r>
              <a:rPr lang="fr-FR" b="1" dirty="0">
                <a:latin typeface="Calibri" panose="020F0502020204030204" pitchFamily="34" charset="0"/>
                <a:ea typeface="MS Mincho" panose="02020609040205080304" pitchFamily="49" charset="-128"/>
                <a:cs typeface="Times New Roman" panose="02020603050405020304" pitchFamily="18" charset="0"/>
              </a:rPr>
              <a:t>apportées par des eaux douces continentales avant de précipiter en milieu océanique</a:t>
            </a:r>
            <a:r>
              <a:rPr lang="fr-FR" dirty="0">
                <a:latin typeface="Calibri" panose="020F0502020204030204" pitchFamily="34" charset="0"/>
                <a:ea typeface="MS Mincho" panose="02020609040205080304" pitchFamily="49" charset="-128"/>
                <a:cs typeface="Times New Roman" panose="02020603050405020304" pitchFamily="18" charset="0"/>
              </a:rPr>
              <a:t>. Or, si </a:t>
            </a:r>
            <a:r>
              <a:rPr lang="fr-FR" b="1" dirty="0">
                <a:latin typeface="Calibri" panose="020F0502020204030204" pitchFamily="34" charset="0"/>
                <a:ea typeface="MS Mincho" panose="02020609040205080304" pitchFamily="49" charset="-128"/>
                <a:cs typeface="Times New Roman" panose="02020603050405020304" pitchFamily="18" charset="0"/>
              </a:rPr>
              <a:t>le fer est soluble dans les eaux désoxygénées</a:t>
            </a:r>
            <a:r>
              <a:rPr lang="fr-FR" dirty="0">
                <a:latin typeface="Calibri" panose="020F0502020204030204" pitchFamily="34" charset="0"/>
                <a:ea typeface="MS Mincho" panose="02020609040205080304" pitchFamily="49" charset="-128"/>
                <a:cs typeface="Times New Roman" panose="02020603050405020304" pitchFamily="18" charset="0"/>
              </a:rPr>
              <a:t>, il </a:t>
            </a:r>
            <a:r>
              <a:rPr lang="fr-FR" b="1" dirty="0">
                <a:latin typeface="Calibri" panose="020F0502020204030204" pitchFamily="34" charset="0"/>
                <a:ea typeface="MS Mincho" panose="02020609040205080304" pitchFamily="49" charset="-128"/>
                <a:cs typeface="Times New Roman" panose="02020603050405020304" pitchFamily="18" charset="0"/>
              </a:rPr>
              <a:t>précipite en hydroxyde ferrique Fe(OH)</a:t>
            </a:r>
            <a:r>
              <a:rPr lang="fr-FR" b="1" baseline="-25000" dirty="0">
                <a:latin typeface="Calibri" panose="020F0502020204030204" pitchFamily="34" charset="0"/>
                <a:ea typeface="MS Mincho" panose="02020609040205080304" pitchFamily="49" charset="-128"/>
                <a:cs typeface="Times New Roman" panose="02020603050405020304" pitchFamily="18" charset="0"/>
              </a:rPr>
              <a:t>3</a:t>
            </a:r>
            <a:r>
              <a:rPr lang="fr-FR" b="1" dirty="0">
                <a:latin typeface="Calibri" panose="020F0502020204030204" pitchFamily="34" charset="0"/>
                <a:ea typeface="MS Mincho" panose="02020609040205080304" pitchFamily="49" charset="-128"/>
                <a:cs typeface="Times New Roman" panose="02020603050405020304" pitchFamily="18" charset="0"/>
              </a:rPr>
              <a:t> quand les eaux sont chargées de dioxygène.</a:t>
            </a:r>
            <a:r>
              <a:rPr lang="fr-FR" dirty="0">
                <a:latin typeface="Calibri" panose="020F0502020204030204" pitchFamily="34" charset="0"/>
                <a:ea typeface="MS Mincho" panose="02020609040205080304" pitchFamily="49" charset="-128"/>
                <a:cs typeface="Times New Roman" panose="02020603050405020304" pitchFamily="18" charset="0"/>
              </a:rPr>
              <a:t> L’information apportée par l’existence des fers rubanés est donc double. Ils indiquent :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r>
              <a:rPr lang="fr-FR" dirty="0">
                <a:latin typeface="Calibri" panose="020F0502020204030204" pitchFamily="34" charset="0"/>
                <a:ea typeface="MS Mincho" panose="02020609040205080304" pitchFamily="49" charset="-128"/>
                <a:cs typeface="Times New Roman" panose="02020603050405020304" pitchFamily="18" charset="0"/>
              </a:rPr>
              <a:t>- qu’avant -2,2 Ga, il n’y a pas de dioxygène dans l’atmosphère (le fer ne pourrait pas être transporté par les eaux douces)</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r>
              <a:rPr lang="fr-FR" dirty="0">
                <a:latin typeface="Calibri" panose="020F0502020204030204" pitchFamily="34" charset="0"/>
                <a:ea typeface="MS Mincho" panose="02020609040205080304" pitchFamily="49" charset="-128"/>
                <a:cs typeface="Times New Roman" panose="02020603050405020304" pitchFamily="18" charset="0"/>
              </a:rPr>
              <a:t>- il y a en revanche du dioxygène dans les océans (sinon il n’y aurait pas de précipitation).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r>
              <a:rPr lang="fr-FR" b="1" u="sng" dirty="0">
                <a:latin typeface="Calibri" panose="020F0502020204030204" pitchFamily="34" charset="0"/>
                <a:ea typeface="MS Mincho" panose="02020609040205080304" pitchFamily="49" charset="-128"/>
                <a:cs typeface="Times New Roman" panose="02020603050405020304" pitchFamily="18" charset="0"/>
              </a:rPr>
              <a:t>L’absence de fers rubanés après -2,2 Ga révèle un changement complet : le fer n’est plus transporté dans les océans parce qu’il précipite en milieu continental, l’atmosphère est donc devenue oxydante</a:t>
            </a:r>
            <a:r>
              <a:rPr lang="fr-FR" b="1" dirty="0">
                <a:latin typeface="Calibri" panose="020F0502020204030204" pitchFamily="34" charset="0"/>
                <a:ea typeface="MS Mincho" panose="02020609040205080304" pitchFamily="49" charset="-128"/>
                <a:cs typeface="Times New Roman" panose="02020603050405020304" pitchFamily="18" charset="0"/>
              </a:rPr>
              <a:t>.</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784584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p:nvPr/>
        </p:nvPicPr>
        <p:blipFill>
          <a:blip r:embed="rId2"/>
          <a:srcRect/>
          <a:stretch>
            <a:fillRect/>
          </a:stretch>
        </p:blipFill>
        <p:spPr bwMode="auto">
          <a:xfrm>
            <a:off x="1524001" y="1656688"/>
            <a:ext cx="9127779" cy="4790591"/>
          </a:xfrm>
          <a:prstGeom prst="rect">
            <a:avLst/>
          </a:prstGeom>
          <a:noFill/>
          <a:ln w="9525">
            <a:noFill/>
            <a:miter lim="800000"/>
            <a:headEnd/>
            <a:tailEnd/>
          </a:ln>
        </p:spPr>
      </p:pic>
      <p:sp>
        <p:nvSpPr>
          <p:cNvPr id="2" name="Espace réservé du numéro de diapositive 1">
            <a:extLst>
              <a:ext uri="{FF2B5EF4-FFF2-40B4-BE49-F238E27FC236}">
                <a16:creationId xmlns:a16="http://schemas.microsoft.com/office/drawing/2014/main" id="{CDCC60E2-D27F-1348-A607-616FCF7D19F5}"/>
              </a:ext>
            </a:extLst>
          </p:cNvPr>
          <p:cNvSpPr>
            <a:spLocks noGrp="1"/>
          </p:cNvSpPr>
          <p:nvPr>
            <p:ph type="sldNum" sz="quarter" idx="12"/>
          </p:nvPr>
        </p:nvSpPr>
        <p:spPr/>
        <p:txBody>
          <a:bodyPr/>
          <a:lstStyle/>
          <a:p>
            <a:fld id="{BEBE16B6-740F-8343-B1BE-F75109A039F1}" type="slidenum">
              <a:rPr lang="fr-FR" smtClean="0"/>
              <a:t>4</a:t>
            </a:fld>
            <a:endParaRPr lang="fr-FR"/>
          </a:p>
        </p:txBody>
      </p:sp>
    </p:spTree>
    <p:extLst>
      <p:ext uri="{BB962C8B-B14F-4D97-AF65-F5344CB8AC3E}">
        <p14:creationId xmlns:p14="http://schemas.microsoft.com/office/powerpoint/2010/main" val="12862553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nvPr/>
        </p:nvPicPr>
        <p:blipFill>
          <a:blip r:embed="rId2"/>
          <a:srcRect/>
          <a:stretch>
            <a:fillRect/>
          </a:stretch>
        </p:blipFill>
        <p:spPr bwMode="auto">
          <a:xfrm>
            <a:off x="1524000" y="791908"/>
            <a:ext cx="9144000" cy="5274185"/>
          </a:xfrm>
          <a:prstGeom prst="rect">
            <a:avLst/>
          </a:prstGeom>
          <a:noFill/>
          <a:ln w="9525">
            <a:noFill/>
            <a:miter lim="800000"/>
            <a:headEnd/>
            <a:tailEnd/>
          </a:ln>
        </p:spPr>
      </p:pic>
      <p:sp>
        <p:nvSpPr>
          <p:cNvPr id="3" name="Espace réservé du numéro de diapositive 2">
            <a:extLst>
              <a:ext uri="{FF2B5EF4-FFF2-40B4-BE49-F238E27FC236}">
                <a16:creationId xmlns:a16="http://schemas.microsoft.com/office/drawing/2014/main" id="{47AEF59A-035B-C046-80E4-7AAB1FF2B882}"/>
              </a:ext>
            </a:extLst>
          </p:cNvPr>
          <p:cNvSpPr>
            <a:spLocks noGrp="1"/>
          </p:cNvSpPr>
          <p:nvPr>
            <p:ph type="sldNum" sz="quarter" idx="12"/>
          </p:nvPr>
        </p:nvSpPr>
        <p:spPr/>
        <p:txBody>
          <a:bodyPr/>
          <a:lstStyle/>
          <a:p>
            <a:fld id="{BEBE16B6-740F-8343-B1BE-F75109A039F1}" type="slidenum">
              <a:rPr lang="fr-FR" smtClean="0"/>
              <a:t>5</a:t>
            </a:fld>
            <a:endParaRPr lang="fr-FR"/>
          </a:p>
        </p:txBody>
      </p:sp>
      <p:sp>
        <p:nvSpPr>
          <p:cNvPr id="4" name="ZoneTexte 3">
            <a:extLst>
              <a:ext uri="{FF2B5EF4-FFF2-40B4-BE49-F238E27FC236}">
                <a16:creationId xmlns:a16="http://schemas.microsoft.com/office/drawing/2014/main" id="{3BDCBF47-4849-7D4B-85E0-52601DD9DDD1}"/>
              </a:ext>
            </a:extLst>
          </p:cNvPr>
          <p:cNvSpPr txBox="1"/>
          <p:nvPr/>
        </p:nvSpPr>
        <p:spPr>
          <a:xfrm>
            <a:off x="6223392" y="6582103"/>
            <a:ext cx="4514850" cy="261610"/>
          </a:xfrm>
          <a:prstGeom prst="rect">
            <a:avLst/>
          </a:prstGeom>
          <a:noFill/>
        </p:spPr>
        <p:txBody>
          <a:bodyPr wrap="square" rtlCol="0">
            <a:spAutoFit/>
          </a:bodyPr>
          <a:lstStyle/>
          <a:p>
            <a:r>
              <a:rPr lang="fr-FR" sz="1100" i="1" dirty="0"/>
              <a:t>D’après SVT Spécialité TS Bordas </a:t>
            </a:r>
            <a:r>
              <a:rPr lang="fr-FR" sz="1100" i="1" dirty="0" err="1"/>
              <a:t>ed</a:t>
            </a:r>
            <a:r>
              <a:rPr lang="fr-FR" sz="1100" i="1"/>
              <a:t> 2012, </a:t>
            </a:r>
            <a:r>
              <a:rPr lang="fr-FR" sz="1100" i="1" dirty="0"/>
              <a:t>p85</a:t>
            </a:r>
          </a:p>
        </p:txBody>
      </p:sp>
    </p:spTree>
    <p:extLst>
      <p:ext uri="{BB962C8B-B14F-4D97-AF65-F5344CB8AC3E}">
        <p14:creationId xmlns:p14="http://schemas.microsoft.com/office/powerpoint/2010/main" val="12188951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37329031-E364-BE42-A045-B2879ACAD930}"/>
              </a:ext>
            </a:extLst>
          </p:cNvPr>
          <p:cNvSpPr>
            <a:spLocks noGrp="1"/>
          </p:cNvSpPr>
          <p:nvPr>
            <p:ph type="sldNum" sz="quarter" idx="12"/>
          </p:nvPr>
        </p:nvSpPr>
        <p:spPr/>
        <p:txBody>
          <a:bodyPr/>
          <a:lstStyle/>
          <a:p>
            <a:fld id="{BEBE16B6-740F-8343-B1BE-F75109A039F1}" type="slidenum">
              <a:rPr lang="fr-FR" smtClean="0"/>
              <a:t>6</a:t>
            </a:fld>
            <a:endParaRPr lang="fr-FR"/>
          </a:p>
        </p:txBody>
      </p:sp>
      <p:sp>
        <p:nvSpPr>
          <p:cNvPr id="3" name="Rectangle 2">
            <a:extLst>
              <a:ext uri="{FF2B5EF4-FFF2-40B4-BE49-F238E27FC236}">
                <a16:creationId xmlns:a16="http://schemas.microsoft.com/office/drawing/2014/main" id="{278B3F46-7B7E-8E4D-BA0B-1B7727E83B63}"/>
              </a:ext>
            </a:extLst>
          </p:cNvPr>
          <p:cNvSpPr/>
          <p:nvPr/>
        </p:nvSpPr>
        <p:spPr>
          <a:xfrm>
            <a:off x="1892135" y="244433"/>
            <a:ext cx="6466114" cy="2862322"/>
          </a:xfrm>
          <a:prstGeom prst="rect">
            <a:avLst/>
          </a:prstGeom>
        </p:spPr>
        <p:txBody>
          <a:bodyPr wrap="square">
            <a:spAutoFit/>
          </a:bodyPr>
          <a:lstStyle/>
          <a:p>
            <a:pPr algn="just"/>
            <a:r>
              <a:rPr lang="fr-FR" dirty="0">
                <a:latin typeface="Calibri" panose="020F0502020204030204" pitchFamily="34" charset="0"/>
                <a:ea typeface="MS Mincho" panose="02020609040205080304" pitchFamily="49" charset="-128"/>
                <a:cs typeface="Times New Roman" panose="02020603050405020304" pitchFamily="18" charset="0"/>
              </a:rPr>
              <a:t>Avant -2,2 Ga, les paléosols montrent donc un appauvrissement en fer qui traduit un entraînement du fer dissous par les eaux. Après -2,2 Ga, les paléosols sont riches en hydroxydes ferriques qui leur confèrent une couleur rouge (comme dans les sols tropicaux actuels ; on parle de couches rouges ou </a:t>
            </a:r>
            <a:r>
              <a:rPr lang="fr-FR" b="1" dirty="0">
                <a:latin typeface="Calibri" panose="020F0502020204030204" pitchFamily="34" charset="0"/>
                <a:ea typeface="MS Mincho" panose="02020609040205080304" pitchFamily="49" charset="-128"/>
                <a:cs typeface="Times New Roman" panose="02020603050405020304" pitchFamily="18" charset="0"/>
              </a:rPr>
              <a:t>« </a:t>
            </a:r>
            <a:r>
              <a:rPr lang="fr-FR" b="1" dirty="0" err="1">
                <a:latin typeface="Calibri" panose="020F0502020204030204" pitchFamily="34" charset="0"/>
                <a:ea typeface="MS Mincho" panose="02020609040205080304" pitchFamily="49" charset="-128"/>
                <a:cs typeface="Times New Roman" panose="02020603050405020304" pitchFamily="18" charset="0"/>
              </a:rPr>
              <a:t>red</a:t>
            </a:r>
            <a:r>
              <a:rPr lang="fr-FR" b="1" dirty="0">
                <a:latin typeface="Calibri" panose="020F0502020204030204" pitchFamily="34" charset="0"/>
                <a:ea typeface="MS Mincho" panose="02020609040205080304" pitchFamily="49" charset="-128"/>
                <a:cs typeface="Times New Roman" panose="02020603050405020304" pitchFamily="18" charset="0"/>
              </a:rPr>
              <a:t> </a:t>
            </a:r>
            <a:r>
              <a:rPr lang="fr-FR" b="1" dirty="0" err="1">
                <a:latin typeface="Calibri" panose="020F0502020204030204" pitchFamily="34" charset="0"/>
                <a:ea typeface="MS Mincho" panose="02020609040205080304" pitchFamily="49" charset="-128"/>
                <a:cs typeface="Times New Roman" panose="02020603050405020304" pitchFamily="18" charset="0"/>
              </a:rPr>
              <a:t>beds</a:t>
            </a:r>
            <a:r>
              <a:rPr lang="fr-FR" b="1" dirty="0">
                <a:latin typeface="Calibri" panose="020F0502020204030204" pitchFamily="34" charset="0"/>
                <a:ea typeface="MS Mincho" panose="02020609040205080304" pitchFamily="49" charset="-128"/>
                <a:cs typeface="Times New Roman" panose="02020603050405020304" pitchFamily="18" charset="0"/>
              </a:rPr>
              <a:t> ». Le fer a donc précipité sur place sans être transporté</a:t>
            </a:r>
            <a:r>
              <a:rPr lang="fr-FR" dirty="0">
                <a:latin typeface="Calibri" panose="020F0502020204030204" pitchFamily="34" charset="0"/>
                <a:ea typeface="MS Mincho" panose="02020609040205080304" pitchFamily="49" charset="-128"/>
                <a:cs typeface="Times New Roman" panose="02020603050405020304" pitchFamily="18" charset="0"/>
              </a:rPr>
              <a:t>. Les formations sédimentaires continentales comme les dépôts fluviatiles ou lacustres sont également rouges à partir de -2,2 Ga. L’atmosphère contient bien du dioxygène à partir de cette date.</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p:txBody>
      </p:sp>
      <p:pic>
        <p:nvPicPr>
          <p:cNvPr id="4" name="Image 3">
            <a:extLst>
              <a:ext uri="{FF2B5EF4-FFF2-40B4-BE49-F238E27FC236}">
                <a16:creationId xmlns:a16="http://schemas.microsoft.com/office/drawing/2014/main" id="{08922E5B-C6C6-C641-81C8-84F5282E8B02}"/>
              </a:ext>
            </a:extLst>
          </p:cNvPr>
          <p:cNvPicPr/>
          <p:nvPr/>
        </p:nvPicPr>
        <p:blipFill>
          <a:blip r:embed="rId2"/>
          <a:srcRect/>
          <a:stretch>
            <a:fillRect/>
          </a:stretch>
        </p:blipFill>
        <p:spPr bwMode="auto">
          <a:xfrm>
            <a:off x="3875315" y="2807646"/>
            <a:ext cx="3769043" cy="4050355"/>
          </a:xfrm>
          <a:prstGeom prst="rect">
            <a:avLst/>
          </a:prstGeom>
          <a:noFill/>
          <a:ln w="9525">
            <a:noFill/>
            <a:miter lim="800000"/>
            <a:headEnd/>
            <a:tailEnd/>
          </a:ln>
        </p:spPr>
      </p:pic>
    </p:spTree>
    <p:extLst>
      <p:ext uri="{BB962C8B-B14F-4D97-AF65-F5344CB8AC3E}">
        <p14:creationId xmlns:p14="http://schemas.microsoft.com/office/powerpoint/2010/main" val="71473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0F4B3799-FDD0-274A-BD63-569429D3E690}"/>
              </a:ext>
            </a:extLst>
          </p:cNvPr>
          <p:cNvSpPr>
            <a:spLocks noGrp="1"/>
          </p:cNvSpPr>
          <p:nvPr>
            <p:ph type="sldNum" sz="quarter" idx="12"/>
          </p:nvPr>
        </p:nvSpPr>
        <p:spPr/>
        <p:txBody>
          <a:bodyPr/>
          <a:lstStyle/>
          <a:p>
            <a:fld id="{BEBE16B6-740F-8343-B1BE-F75109A039F1}" type="slidenum">
              <a:rPr lang="fr-FR" smtClean="0"/>
              <a:t>7</a:t>
            </a:fld>
            <a:endParaRPr lang="fr-FR"/>
          </a:p>
        </p:txBody>
      </p:sp>
      <p:sp>
        <p:nvSpPr>
          <p:cNvPr id="3" name="Rectangle 2">
            <a:extLst>
              <a:ext uri="{FF2B5EF4-FFF2-40B4-BE49-F238E27FC236}">
                <a16:creationId xmlns:a16="http://schemas.microsoft.com/office/drawing/2014/main" id="{FA9EB079-25B6-834C-BEEA-1539959D3A60}"/>
              </a:ext>
            </a:extLst>
          </p:cNvPr>
          <p:cNvSpPr/>
          <p:nvPr/>
        </p:nvSpPr>
        <p:spPr>
          <a:xfrm>
            <a:off x="237067" y="639213"/>
            <a:ext cx="9403644" cy="4862870"/>
          </a:xfrm>
          <a:prstGeom prst="rect">
            <a:avLst/>
          </a:prstGeom>
        </p:spPr>
        <p:txBody>
          <a:bodyPr wrap="square">
            <a:spAutoFit/>
          </a:bodyPr>
          <a:lstStyle/>
          <a:p>
            <a:pPr indent="449580">
              <a:spcBef>
                <a:spcPts val="200"/>
              </a:spcBef>
            </a:pPr>
            <a:r>
              <a:rPr lang="fr-FR" sz="2000" b="1"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B.2. L’absence d’uraninite à partir de -2,2 Ga confirme l’arrivée d’une atmosphère oxydante</a:t>
            </a:r>
            <a:endParaRPr lang="fr-FR" sz="2000" b="1" dirty="0">
              <a:solidFill>
                <a:srgbClr val="243F60"/>
              </a:solidFill>
              <a:latin typeface="Calibri" panose="020F0502020204030204" pitchFamily="34" charset="0"/>
              <a:ea typeface="MS Gothic" panose="020B0609070205080204" pitchFamily="49" charset="-128"/>
              <a:cs typeface="Times New Roman" panose="02020603050405020304" pitchFamily="18" charset="0"/>
            </a:endParaRPr>
          </a:p>
          <a:p>
            <a:pPr algn="just"/>
            <a:r>
              <a:rPr lang="fr-FR" dirty="0">
                <a:latin typeface="Calibri" panose="020F0502020204030204" pitchFamily="34" charset="0"/>
                <a:ea typeface="MS Mincho" panose="02020609040205080304" pitchFamily="49" charset="-128"/>
                <a:cs typeface="Times New Roman" panose="02020603050405020304" pitchFamily="18" charset="0"/>
              </a:rPr>
              <a:t>	Les gisements d’uranium sédimentaire d’Afrique du sud (uraninite) confirment ces conclusions. Très anciens (-3,5 Ga), ils n’en n’existent plus à partir de -2,2 Ga. Ils contiennent des minerais d’uranium dont la forme en boule indique un transport et une sédimentation à l’état de particules insolubles, et ce, en milieu continental. L’uraninite étant soluble dans les eaux oxygénées, ces formations se sont nécessairement formées tant que l’atmosphère demeurait réductrice.</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r>
              <a:rPr lang="fr-FR" b="1" dirty="0">
                <a:latin typeface="Calibri" panose="020F0502020204030204" pitchFamily="34" charset="0"/>
                <a:ea typeface="MS Mincho" panose="02020609040205080304" pitchFamily="49" charset="-128"/>
                <a:cs typeface="Times New Roman" panose="02020603050405020304" pitchFamily="18" charset="0"/>
              </a:rPr>
              <a:t>	L’ensemble de ces « témoignages sédimentaires » permet donc d’affirmer que, si du dioxygène a été produit sur Terre à partir de – 4 Ga (début de formation des fers rubanés), ce gaz n’est apparu de façon significative dans l’atmosphère que beaucoup plus tard. Il a d’abord été piégé dans les formations sédimentaires océaniques. Ce n’est qu’à partir de -2,2 Ga que l’atmosphère devient oxydante (couches rouges montrant que le fer précipite désormais en milieu continental). L’apparition puis augmentation de l’O</a:t>
            </a:r>
            <a:r>
              <a:rPr lang="fr-FR" b="1" baseline="-25000" dirty="0">
                <a:latin typeface="Calibri" panose="020F0502020204030204" pitchFamily="34" charset="0"/>
                <a:ea typeface="MS Mincho" panose="02020609040205080304" pitchFamily="49" charset="-128"/>
                <a:cs typeface="Times New Roman" panose="02020603050405020304" pitchFamily="18" charset="0"/>
              </a:rPr>
              <a:t>2</a:t>
            </a:r>
            <a:r>
              <a:rPr lang="fr-FR" b="1" dirty="0">
                <a:latin typeface="Calibri" panose="020F0502020204030204" pitchFamily="34" charset="0"/>
                <a:ea typeface="MS Mincho" panose="02020609040205080304" pitchFamily="49" charset="-128"/>
                <a:cs typeface="Times New Roman" panose="02020603050405020304" pitchFamily="18" charset="0"/>
              </a:rPr>
              <a:t> dans l’atmosphère débute au moment où le fer ferreux des océans est totalement oxydé, le dioxygène diffuse alors dans l’atmosphère il y à 2 Ga, </a:t>
            </a:r>
            <a:r>
              <a:rPr lang="fr-FR" b="1" u="sng" dirty="0">
                <a:latin typeface="Calibri" panose="020F0502020204030204" pitchFamily="34" charset="0"/>
                <a:ea typeface="MS Mincho" panose="02020609040205080304" pitchFamily="49" charset="-128"/>
                <a:cs typeface="Times New Roman" panose="02020603050405020304" pitchFamily="18" charset="0"/>
              </a:rPr>
              <a:t>c’est le grand événement oxydant de l’atmosphère</a:t>
            </a:r>
            <a:r>
              <a:rPr lang="fr-FR" b="1" dirty="0">
                <a:latin typeface="Calibri" panose="020F0502020204030204" pitchFamily="34" charset="0"/>
                <a:ea typeface="MS Mincho" panose="02020609040205080304" pitchFamily="49" charset="-128"/>
                <a:cs typeface="Times New Roman" panose="02020603050405020304" pitchFamily="18" charset="0"/>
              </a:rPr>
              <a:t>.</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567313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89FBFC7C-56E5-5C46-A358-AB63E3970388}"/>
              </a:ext>
            </a:extLst>
          </p:cNvPr>
          <p:cNvSpPr>
            <a:spLocks noGrp="1"/>
          </p:cNvSpPr>
          <p:nvPr>
            <p:ph type="sldNum" sz="quarter" idx="12"/>
          </p:nvPr>
        </p:nvSpPr>
        <p:spPr/>
        <p:txBody>
          <a:bodyPr/>
          <a:lstStyle/>
          <a:p>
            <a:fld id="{BEBE16B6-740F-8343-B1BE-F75109A039F1}" type="slidenum">
              <a:rPr lang="fr-FR" smtClean="0"/>
              <a:t>8</a:t>
            </a:fld>
            <a:endParaRPr lang="fr-FR"/>
          </a:p>
        </p:txBody>
      </p:sp>
      <p:sp>
        <p:nvSpPr>
          <p:cNvPr id="3" name="Rectangle 2">
            <a:extLst>
              <a:ext uri="{FF2B5EF4-FFF2-40B4-BE49-F238E27FC236}">
                <a16:creationId xmlns:a16="http://schemas.microsoft.com/office/drawing/2014/main" id="{8D4DF84A-A404-574D-A66A-6C01721C3D8B}"/>
              </a:ext>
            </a:extLst>
          </p:cNvPr>
          <p:cNvSpPr/>
          <p:nvPr/>
        </p:nvSpPr>
        <p:spPr>
          <a:xfrm>
            <a:off x="225778" y="1251933"/>
            <a:ext cx="8631235" cy="2923877"/>
          </a:xfrm>
          <a:prstGeom prst="rect">
            <a:avLst/>
          </a:prstGeom>
        </p:spPr>
        <p:txBody>
          <a:bodyPr wrap="square">
            <a:spAutoFit/>
          </a:bodyPr>
          <a:lstStyle/>
          <a:p>
            <a:pPr indent="449580">
              <a:spcBef>
                <a:spcPts val="200"/>
              </a:spcBef>
            </a:pPr>
            <a:r>
              <a:rPr lang="fr-FR" sz="2000" b="1"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B.3. L’accumulation de l’O</a:t>
            </a:r>
            <a:r>
              <a:rPr lang="fr-FR" sz="2000" b="1" baseline="-25000"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2</a:t>
            </a:r>
            <a:r>
              <a:rPr lang="fr-FR" sz="2000" b="1"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 atmosphérique, ne peut se faire qu’après oxydation de la lithosphère et la mise en place d’une couche d’ozone</a:t>
            </a:r>
            <a:endParaRPr lang="fr-FR" sz="2000" b="1" dirty="0">
              <a:solidFill>
                <a:srgbClr val="243F60"/>
              </a:solidFill>
              <a:latin typeface="Calibri" panose="020F0502020204030204" pitchFamily="34" charset="0"/>
              <a:ea typeface="MS Gothic" panose="020B0609070205080204" pitchFamily="49" charset="-128"/>
              <a:cs typeface="Times New Roman" panose="02020603050405020304" pitchFamily="18" charset="0"/>
            </a:endParaRPr>
          </a:p>
          <a:p>
            <a:pPr algn="just"/>
            <a:r>
              <a:rPr lang="fr-FR" dirty="0">
                <a:latin typeface="Calibri" panose="020F0502020204030204" pitchFamily="34" charset="0"/>
                <a:ea typeface="MS Mincho" panose="02020609040205080304" pitchFamily="49" charset="-128"/>
                <a:cs typeface="Times New Roman" panose="02020603050405020304" pitchFamily="18" charset="0"/>
              </a:rPr>
              <a:t>	La formation des couches rouges continentales a piégé le dioxygène dans les oxydes de fer. Tant que ce réservoir à O</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n’a pas été saturé, le dioxygène ne s’est pas accumulé dans l’atmosphère. Le dioxygène libéré dans l’atmosphère est soumis au rayonnement UV. Celui-ci déclenche la dissociation de la molécule O</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en deux atomes d’oxygène. Un atome d’oxygène peut se combiner à une molécule de dioxygène O</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pour former l’ozone O</a:t>
            </a:r>
            <a:r>
              <a:rPr lang="fr-FR" baseline="-25000" dirty="0">
                <a:latin typeface="Calibri" panose="020F0502020204030204" pitchFamily="34" charset="0"/>
                <a:ea typeface="MS Mincho" panose="02020609040205080304" pitchFamily="49" charset="-128"/>
                <a:cs typeface="Times New Roman" panose="02020603050405020304" pitchFamily="18" charset="0"/>
              </a:rPr>
              <a:t>3</a:t>
            </a:r>
            <a:r>
              <a:rPr lang="fr-FR" dirty="0">
                <a:latin typeface="Calibri" panose="020F0502020204030204" pitchFamily="34" charset="0"/>
                <a:ea typeface="MS Mincho" panose="02020609040205080304" pitchFamily="49" charset="-128"/>
                <a:cs typeface="Times New Roman" panose="02020603050405020304" pitchFamily="18" charset="0"/>
              </a:rPr>
              <a:t>. La formation de la couche d’ozone a donc consommé le dioxygène. Ainsi pendant le Protérozoïque (-2,5 Ga – 500 Ma), le taux de dioxygène n’atteint pas immédiatement des valeurs plus importantes et stagne.</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0029442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2204301E-F595-C842-91EC-56BF5B29ACD6}"/>
              </a:ext>
            </a:extLst>
          </p:cNvPr>
          <p:cNvSpPr>
            <a:spLocks noGrp="1"/>
          </p:cNvSpPr>
          <p:nvPr>
            <p:ph type="sldNum" sz="quarter" idx="12"/>
          </p:nvPr>
        </p:nvSpPr>
        <p:spPr/>
        <p:txBody>
          <a:bodyPr/>
          <a:lstStyle/>
          <a:p>
            <a:fld id="{BEBE16B6-740F-8343-B1BE-F75109A039F1}" type="slidenum">
              <a:rPr lang="fr-FR" smtClean="0"/>
              <a:t>9</a:t>
            </a:fld>
            <a:endParaRPr lang="fr-FR"/>
          </a:p>
        </p:txBody>
      </p:sp>
      <p:sp>
        <p:nvSpPr>
          <p:cNvPr id="3" name="Rectangle 2">
            <a:extLst>
              <a:ext uri="{FF2B5EF4-FFF2-40B4-BE49-F238E27FC236}">
                <a16:creationId xmlns:a16="http://schemas.microsoft.com/office/drawing/2014/main" id="{8A50DCE1-DB09-C147-B39E-2D2B52A5A448}"/>
              </a:ext>
            </a:extLst>
          </p:cNvPr>
          <p:cNvSpPr/>
          <p:nvPr/>
        </p:nvSpPr>
        <p:spPr>
          <a:xfrm>
            <a:off x="124178" y="131159"/>
            <a:ext cx="8906933" cy="2616101"/>
          </a:xfrm>
          <a:prstGeom prst="rect">
            <a:avLst/>
          </a:prstGeom>
        </p:spPr>
        <p:txBody>
          <a:bodyPr wrap="square">
            <a:spAutoFit/>
          </a:bodyPr>
          <a:lstStyle/>
          <a:p>
            <a:pPr indent="449580">
              <a:spcBef>
                <a:spcPts val="200"/>
              </a:spcBef>
            </a:pPr>
            <a:r>
              <a:rPr lang="fr-FR" sz="2000" b="1"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B.4. La fin du Protérozoïque, et l’accroissement du taux d’O</a:t>
            </a:r>
            <a:r>
              <a:rPr lang="fr-FR" sz="2000" b="1" baseline="-25000"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2</a:t>
            </a:r>
            <a:r>
              <a:rPr lang="fr-FR" sz="2000" b="1" dirty="0">
                <a:solidFill>
                  <a:srgbClr val="0070C0"/>
                </a:solidFill>
                <a:latin typeface="Calibri" panose="020F0502020204030204" pitchFamily="34" charset="0"/>
                <a:ea typeface="MS Gothic" panose="020B0609070205080204" pitchFamily="49" charset="-128"/>
                <a:cs typeface="Times New Roman" panose="02020603050405020304" pitchFamily="18" charset="0"/>
              </a:rPr>
              <a:t> atmosphérique</a:t>
            </a:r>
            <a:endParaRPr lang="fr-FR" sz="2000" b="1" dirty="0">
              <a:solidFill>
                <a:srgbClr val="243F60"/>
              </a:solidFill>
              <a:latin typeface="Calibri" panose="020F0502020204030204" pitchFamily="34" charset="0"/>
              <a:ea typeface="MS Gothic" panose="020B0609070205080204" pitchFamily="49" charset="-128"/>
              <a:cs typeface="Times New Roman" panose="02020603050405020304" pitchFamily="18" charset="0"/>
            </a:endParaRPr>
          </a:p>
          <a:p>
            <a:pPr algn="just"/>
            <a:r>
              <a:rPr lang="fr-FR" dirty="0">
                <a:latin typeface="Calibri" panose="020F0502020204030204" pitchFamily="34" charset="0"/>
                <a:ea typeface="MS Mincho" panose="02020609040205080304" pitchFamily="49" charset="-128"/>
                <a:cs typeface="Times New Roman" panose="02020603050405020304" pitchFamily="18" charset="0"/>
              </a:rPr>
              <a:t>	La fin du Protérozoïque montre le développement d’une faune constituée d’organismes de plus grande taille que les bactéries et les Eucaryotes développés jusqu’à ce moment. Ces fossiles, trouvés au sud de l’Australie (</a:t>
            </a:r>
            <a:r>
              <a:rPr lang="fr-FR" dirty="0" err="1">
                <a:latin typeface="Calibri" panose="020F0502020204030204" pitchFamily="34" charset="0"/>
                <a:ea typeface="MS Mincho" panose="02020609040205080304" pitchFamily="49" charset="-128"/>
                <a:cs typeface="Times New Roman" panose="02020603050405020304" pitchFamily="18" charset="0"/>
              </a:rPr>
              <a:t>Ediacara</a:t>
            </a:r>
            <a:r>
              <a:rPr lang="fr-FR" dirty="0">
                <a:latin typeface="Calibri" panose="020F0502020204030204" pitchFamily="34" charset="0"/>
                <a:ea typeface="MS Mincho" panose="02020609040205080304" pitchFamily="49" charset="-128"/>
                <a:cs typeface="Times New Roman" panose="02020603050405020304" pitchFamily="18" charset="0"/>
              </a:rPr>
              <a:t> </a:t>
            </a:r>
            <a:r>
              <a:rPr lang="fr-FR" dirty="0" err="1">
                <a:latin typeface="Calibri" panose="020F0502020204030204" pitchFamily="34" charset="0"/>
                <a:ea typeface="MS Mincho" panose="02020609040205080304" pitchFamily="49" charset="-128"/>
                <a:cs typeface="Times New Roman" panose="02020603050405020304" pitchFamily="18" charset="0"/>
              </a:rPr>
              <a:t>Hills</a:t>
            </a:r>
            <a:r>
              <a:rPr lang="fr-FR" dirty="0">
                <a:latin typeface="Calibri" panose="020F0502020204030204" pitchFamily="34" charset="0"/>
                <a:ea typeface="MS Mincho" panose="02020609040205080304" pitchFamily="49" charset="-128"/>
                <a:cs typeface="Times New Roman" panose="02020603050405020304" pitchFamily="18" charset="0"/>
              </a:rPr>
              <a:t>) indiquent une possibilité d’accroissement de taille des organismes vivants à cette époque. Si on conçoit que leur métabolisme est basé sur la respiration cellulaire, les eucaryotes ayant acquis les mitochondries entre -2 et -1,4 Ga, ces organismes devaient pouvoir fournir suffisamment de dioxygène à leurs cellules. Cela suppose un accroissement du taux de dioxygène à cette époque.</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p:txBody>
      </p:sp>
      <p:pic>
        <p:nvPicPr>
          <p:cNvPr id="4" name="Image 3">
            <a:extLst>
              <a:ext uri="{FF2B5EF4-FFF2-40B4-BE49-F238E27FC236}">
                <a16:creationId xmlns:a16="http://schemas.microsoft.com/office/drawing/2014/main" id="{7CA7D9AF-F91B-0A4E-ABF9-07B6822CA4F4}"/>
              </a:ext>
            </a:extLst>
          </p:cNvPr>
          <p:cNvPicPr/>
          <p:nvPr/>
        </p:nvPicPr>
        <p:blipFill rotWithShape="1">
          <a:blip r:embed="rId2" cstate="screen">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a:ext>
            </a:extLst>
          </a:blip>
          <a:srcRect/>
          <a:stretch/>
        </p:blipFill>
        <p:spPr bwMode="auto">
          <a:xfrm rot="5400000">
            <a:off x="2353233" y="1771856"/>
            <a:ext cx="4319661" cy="585262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42655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43749B96-4947-B74F-81E0-1A0F05AA99F0}"/>
              </a:ext>
            </a:extLst>
          </p:cNvPr>
          <p:cNvSpPr>
            <a:spLocks noGrp="1"/>
          </p:cNvSpPr>
          <p:nvPr>
            <p:ph type="sldNum" sz="quarter" idx="12"/>
          </p:nvPr>
        </p:nvSpPr>
        <p:spPr/>
        <p:txBody>
          <a:bodyPr/>
          <a:lstStyle/>
          <a:p>
            <a:fld id="{BEBE16B6-740F-8343-B1BE-F75109A039F1}" type="slidenum">
              <a:rPr lang="fr-FR" smtClean="0"/>
              <a:t>10</a:t>
            </a:fld>
            <a:endParaRPr lang="fr-FR"/>
          </a:p>
        </p:txBody>
      </p:sp>
      <p:sp>
        <p:nvSpPr>
          <p:cNvPr id="3" name="Rectangle 2">
            <a:extLst>
              <a:ext uri="{FF2B5EF4-FFF2-40B4-BE49-F238E27FC236}">
                <a16:creationId xmlns:a16="http://schemas.microsoft.com/office/drawing/2014/main" id="{7F5EFC43-BC3B-604D-A7D1-B2FCEBB61258}"/>
              </a:ext>
            </a:extLst>
          </p:cNvPr>
          <p:cNvSpPr/>
          <p:nvPr/>
        </p:nvSpPr>
        <p:spPr>
          <a:xfrm>
            <a:off x="1309690" y="1968354"/>
            <a:ext cx="7964312" cy="2585323"/>
          </a:xfrm>
          <a:prstGeom prst="rect">
            <a:avLst/>
          </a:prstGeom>
        </p:spPr>
        <p:txBody>
          <a:bodyPr wrap="square">
            <a:spAutoFit/>
          </a:bodyPr>
          <a:lstStyle/>
          <a:p>
            <a:pPr algn="just"/>
            <a:r>
              <a:rPr lang="fr-FR" dirty="0">
                <a:latin typeface="Calibri" panose="020F0502020204030204" pitchFamily="34" charset="0"/>
                <a:ea typeface="MS Mincho" panose="02020609040205080304" pitchFamily="49" charset="-128"/>
                <a:cs typeface="Times New Roman" panose="02020603050405020304" pitchFamily="18" charset="0"/>
              </a:rPr>
              <a:t>On a une explosion de la vie entre Protérozoïque et Phanérozoïque. L’acquisition d’un squelette minéralisé, la mise en place de constructions récifales, l’apparition des végétaux, les crises biologiques, sont autant d’indices permettant de retracer l’évolution de l’oxygénation de l’atmosphère jusqu’à notre époque.</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r>
              <a:rPr lang="fr-FR" dirty="0">
                <a:latin typeface="Calibri" panose="020F0502020204030204" pitchFamily="34" charset="0"/>
                <a:ea typeface="MS Mincho" panose="02020609040205080304" pitchFamily="49" charset="-128"/>
                <a:cs typeface="Times New Roman" panose="02020603050405020304" pitchFamily="18" charset="0"/>
              </a:rPr>
              <a:t>	Un tel développement de la biosphère indique une composition atmosphérique en O</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dépassant les 10%. L’évolution de la biosphère au cours du Phanérozoïque implique dans doute des variations significatives de la teneur en O</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de l’atmosphère, jusqu’aux 20,8% de nos jours.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784562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14FD3EAF-4CEF-EF43-8A46-4F0406F480CA}"/>
              </a:ext>
            </a:extLst>
          </p:cNvPr>
          <p:cNvSpPr>
            <a:spLocks noGrp="1"/>
          </p:cNvSpPr>
          <p:nvPr>
            <p:ph type="sldNum" sz="quarter" idx="12"/>
          </p:nvPr>
        </p:nvSpPr>
        <p:spPr/>
        <p:txBody>
          <a:bodyPr/>
          <a:lstStyle/>
          <a:p>
            <a:fld id="{BEBE16B6-740F-8343-B1BE-F75109A039F1}" type="slidenum">
              <a:rPr lang="fr-FR" smtClean="0"/>
              <a:t>11</a:t>
            </a:fld>
            <a:endParaRPr lang="fr-FR"/>
          </a:p>
        </p:txBody>
      </p:sp>
      <p:pic>
        <p:nvPicPr>
          <p:cNvPr id="3" name="Image 2">
            <a:extLst>
              <a:ext uri="{FF2B5EF4-FFF2-40B4-BE49-F238E27FC236}">
                <a16:creationId xmlns:a16="http://schemas.microsoft.com/office/drawing/2014/main" id="{419DB0A5-CCCA-ED43-B585-C049B3A971D2}"/>
              </a:ext>
            </a:extLst>
          </p:cNvPr>
          <p:cNvPicPr/>
          <p:nvPr/>
        </p:nvPicPr>
        <p:blipFill rotWithShape="1">
          <a:blip r:embed="rId2" cstate="screen">
            <a:extLst>
              <a:ext uri="{BEBA8EAE-BF5A-486C-A8C5-ECC9F3942E4B}">
                <a14:imgProps xmlns:a14="http://schemas.microsoft.com/office/drawing/2010/main">
                  <a14:imgLayer r:embed="rId3">
                    <a14:imgEffect>
                      <a14:brightnessContrast bright="8000" contrast="20000"/>
                    </a14:imgEffect>
                  </a14:imgLayer>
                </a14:imgProps>
              </a:ext>
              <a:ext uri="{28A0092B-C50C-407E-A947-70E740481C1C}">
                <a14:useLocalDpi xmlns:a14="http://schemas.microsoft.com/office/drawing/2010/main"/>
              </a:ext>
            </a:extLst>
          </a:blip>
          <a:srcRect/>
          <a:stretch/>
        </p:blipFill>
        <p:spPr bwMode="auto">
          <a:xfrm>
            <a:off x="2054443" y="1467201"/>
            <a:ext cx="8031666" cy="3508560"/>
          </a:xfrm>
          <a:prstGeom prst="rect">
            <a:avLst/>
          </a:prstGeom>
          <a:noFill/>
          <a:ln>
            <a:noFill/>
          </a:ln>
          <a:extLst>
            <a:ext uri="{53640926-AAD7-44D8-BBD7-CCE9431645EC}">
              <a14:shadowObscured xmlns:a14="http://schemas.microsoft.com/office/drawing/2010/main"/>
            </a:ext>
          </a:extLst>
        </p:spPr>
      </p:pic>
      <p:sp>
        <p:nvSpPr>
          <p:cNvPr id="5" name="Rectangle 4">
            <a:extLst>
              <a:ext uri="{FF2B5EF4-FFF2-40B4-BE49-F238E27FC236}">
                <a16:creationId xmlns:a16="http://schemas.microsoft.com/office/drawing/2014/main" id="{67EBF7B8-D035-3047-9E7A-9692C2AC09A9}"/>
              </a:ext>
            </a:extLst>
          </p:cNvPr>
          <p:cNvSpPr/>
          <p:nvPr/>
        </p:nvSpPr>
        <p:spPr>
          <a:xfrm>
            <a:off x="1843708" y="382381"/>
            <a:ext cx="1806905" cy="523220"/>
          </a:xfrm>
          <a:prstGeom prst="rect">
            <a:avLst/>
          </a:prstGeom>
        </p:spPr>
        <p:txBody>
          <a:bodyPr wrap="none">
            <a:spAutoFit/>
          </a:bodyPr>
          <a:lstStyle/>
          <a:p>
            <a:pPr algn="just"/>
            <a:r>
              <a:rPr lang="fr-FR" sz="2800" b="1" dirty="0">
                <a:latin typeface="Calibri" panose="020F0502020204030204" pitchFamily="34" charset="0"/>
                <a:ea typeface="MS Mincho" panose="02020609040205080304" pitchFamily="49" charset="-128"/>
                <a:cs typeface="Times New Roman" panose="02020603050405020304" pitchFamily="18" charset="0"/>
              </a:rPr>
              <a:t>Conclusion</a:t>
            </a:r>
            <a:endParaRPr lang="fr-FR" sz="2800" dirty="0">
              <a:latin typeface="Cambria" panose="02040503050406030204" pitchFamily="18" charset="0"/>
              <a:ea typeface="MS Mincho" panose="02020609040205080304" pitchFamily="49" charset="-128"/>
              <a:cs typeface="Times New Roman" panose="02020603050405020304" pitchFamily="18" charset="0"/>
            </a:endParaRPr>
          </a:p>
        </p:txBody>
      </p:sp>
      <p:sp>
        <p:nvSpPr>
          <p:cNvPr id="6" name="ZoneTexte 5">
            <a:extLst>
              <a:ext uri="{FF2B5EF4-FFF2-40B4-BE49-F238E27FC236}">
                <a16:creationId xmlns:a16="http://schemas.microsoft.com/office/drawing/2014/main" id="{830F2319-3A6D-1F4A-9C74-E61CF5C4A1E3}"/>
              </a:ext>
            </a:extLst>
          </p:cNvPr>
          <p:cNvSpPr txBox="1"/>
          <p:nvPr/>
        </p:nvSpPr>
        <p:spPr>
          <a:xfrm>
            <a:off x="6223392" y="6582103"/>
            <a:ext cx="4514850" cy="261610"/>
          </a:xfrm>
          <a:prstGeom prst="rect">
            <a:avLst/>
          </a:prstGeom>
          <a:noFill/>
        </p:spPr>
        <p:txBody>
          <a:bodyPr wrap="square" rtlCol="0">
            <a:spAutoFit/>
          </a:bodyPr>
          <a:lstStyle/>
          <a:p>
            <a:r>
              <a:rPr lang="fr-FR" sz="1100" i="1" dirty="0"/>
              <a:t>D’après SVT Spécialité TS Bordas </a:t>
            </a:r>
            <a:r>
              <a:rPr lang="fr-FR" sz="1100" i="1" dirty="0" err="1"/>
              <a:t>ed</a:t>
            </a:r>
            <a:r>
              <a:rPr lang="fr-FR" sz="1100" i="1" dirty="0"/>
              <a:t> 2012, p91</a:t>
            </a:r>
          </a:p>
        </p:txBody>
      </p:sp>
    </p:spTree>
    <p:extLst>
      <p:ext uri="{BB962C8B-B14F-4D97-AF65-F5344CB8AC3E}">
        <p14:creationId xmlns:p14="http://schemas.microsoft.com/office/powerpoint/2010/main" val="36487946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1F0D7269-7EFB-7B47-9E97-179FEE7205FE}"/>
              </a:ext>
            </a:extLst>
          </p:cNvPr>
          <p:cNvSpPr>
            <a:spLocks noGrp="1"/>
          </p:cNvSpPr>
          <p:nvPr>
            <p:ph type="sldNum" sz="quarter" idx="12"/>
          </p:nvPr>
        </p:nvSpPr>
        <p:spPr/>
        <p:txBody>
          <a:bodyPr/>
          <a:lstStyle/>
          <a:p>
            <a:fld id="{BEBE16B6-740F-8343-B1BE-F75109A039F1}" type="slidenum">
              <a:rPr lang="fr-FR" smtClean="0"/>
              <a:t>12</a:t>
            </a:fld>
            <a:endParaRPr lang="fr-FR"/>
          </a:p>
        </p:txBody>
      </p:sp>
      <p:pic>
        <p:nvPicPr>
          <p:cNvPr id="3" name="Image 2">
            <a:extLst>
              <a:ext uri="{FF2B5EF4-FFF2-40B4-BE49-F238E27FC236}">
                <a16:creationId xmlns:a16="http://schemas.microsoft.com/office/drawing/2014/main" id="{48F062FA-82B3-F647-9FD4-7495E5CD16AB}"/>
              </a:ext>
            </a:extLst>
          </p:cNvPr>
          <p:cNvPicPr/>
          <p:nvPr/>
        </p:nvPicPr>
        <p:blipFill rotWithShape="1">
          <a:blip r:embed="rId2" cstate="screen">
            <a:extLst>
              <a:ext uri="{BEBA8EAE-BF5A-486C-A8C5-ECC9F3942E4B}">
                <a14:imgProps xmlns:a14="http://schemas.microsoft.com/office/drawing/2010/main">
                  <a14:imgLayer r:embed="rId3">
                    <a14:imgEffect>
                      <a14:brightnessContrast bright="8000" contrast="9000"/>
                    </a14:imgEffect>
                  </a14:imgLayer>
                </a14:imgProps>
              </a:ext>
              <a:ext uri="{28A0092B-C50C-407E-A947-70E740481C1C}">
                <a14:useLocalDpi xmlns:a14="http://schemas.microsoft.com/office/drawing/2010/main"/>
              </a:ext>
            </a:extLst>
          </a:blip>
          <a:srcRect/>
          <a:stretch/>
        </p:blipFill>
        <p:spPr bwMode="auto">
          <a:xfrm>
            <a:off x="2189018" y="224056"/>
            <a:ext cx="6958940" cy="5927363"/>
          </a:xfrm>
          <a:prstGeom prst="rect">
            <a:avLst/>
          </a:prstGeom>
          <a:noFill/>
          <a:ln>
            <a:noFill/>
          </a:ln>
          <a:extLst>
            <a:ext uri="{53640926-AAD7-44D8-BBD7-CCE9431645EC}">
              <a14:shadowObscured xmlns:a14="http://schemas.microsoft.com/office/drawing/2010/main"/>
            </a:ext>
          </a:extLst>
        </p:spPr>
      </p:pic>
      <p:sp>
        <p:nvSpPr>
          <p:cNvPr id="4" name="ZoneTexte 3">
            <a:extLst>
              <a:ext uri="{FF2B5EF4-FFF2-40B4-BE49-F238E27FC236}">
                <a16:creationId xmlns:a16="http://schemas.microsoft.com/office/drawing/2014/main" id="{C4F2D7BF-DE69-9C43-B315-7A03B645BD4B}"/>
              </a:ext>
            </a:extLst>
          </p:cNvPr>
          <p:cNvSpPr txBox="1"/>
          <p:nvPr/>
        </p:nvSpPr>
        <p:spPr>
          <a:xfrm>
            <a:off x="6223392" y="6582103"/>
            <a:ext cx="4514850" cy="261610"/>
          </a:xfrm>
          <a:prstGeom prst="rect">
            <a:avLst/>
          </a:prstGeom>
          <a:noFill/>
        </p:spPr>
        <p:txBody>
          <a:bodyPr wrap="square" rtlCol="0">
            <a:spAutoFit/>
          </a:bodyPr>
          <a:lstStyle/>
          <a:p>
            <a:r>
              <a:rPr lang="fr-FR" sz="1100" i="1" dirty="0"/>
              <a:t>D’après SVT Spécialité TS Bordas </a:t>
            </a:r>
            <a:r>
              <a:rPr lang="fr-FR" sz="1100" i="1" dirty="0" err="1"/>
              <a:t>ed</a:t>
            </a:r>
            <a:r>
              <a:rPr lang="fr-FR" sz="1100" i="1" dirty="0"/>
              <a:t> 2012, p91</a:t>
            </a:r>
          </a:p>
        </p:txBody>
      </p:sp>
    </p:spTree>
    <p:extLst>
      <p:ext uri="{BB962C8B-B14F-4D97-AF65-F5344CB8AC3E}">
        <p14:creationId xmlns:p14="http://schemas.microsoft.com/office/powerpoint/2010/main" val="3985776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707ADBE5-9EAE-6040-9CAE-BBFFF03C6E9D}"/>
              </a:ext>
            </a:extLst>
          </p:cNvPr>
          <p:cNvSpPr>
            <a:spLocks noGrp="1"/>
          </p:cNvSpPr>
          <p:nvPr>
            <p:ph type="sldNum" sz="quarter" idx="12"/>
          </p:nvPr>
        </p:nvSpPr>
        <p:spPr/>
        <p:txBody>
          <a:bodyPr/>
          <a:lstStyle/>
          <a:p>
            <a:fld id="{BEBE16B6-740F-8343-B1BE-F75109A039F1}" type="slidenum">
              <a:rPr lang="fr-FR" smtClean="0"/>
              <a:t>13</a:t>
            </a:fld>
            <a:endParaRPr lang="fr-FR"/>
          </a:p>
        </p:txBody>
      </p:sp>
      <p:pic>
        <p:nvPicPr>
          <p:cNvPr id="4" name="Image 3">
            <a:extLst>
              <a:ext uri="{FF2B5EF4-FFF2-40B4-BE49-F238E27FC236}">
                <a16:creationId xmlns:a16="http://schemas.microsoft.com/office/drawing/2014/main" id="{D0B415D6-64FD-F046-BCB1-EAAE4A3EAFB0}"/>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brightnessContrast bright="15000" contrast="15000"/>
                    </a14:imgEffect>
                  </a14:imgLayer>
                </a14:imgProps>
              </a:ext>
              <a:ext uri="{28A0092B-C50C-407E-A947-70E740481C1C}">
                <a14:useLocalDpi xmlns:a14="http://schemas.microsoft.com/office/drawing/2010/main"/>
              </a:ext>
            </a:extLst>
          </a:blip>
          <a:srcRect/>
          <a:stretch/>
        </p:blipFill>
        <p:spPr>
          <a:xfrm rot="5400000">
            <a:off x="3086402" y="1618101"/>
            <a:ext cx="6834047" cy="3632969"/>
          </a:xfrm>
          <a:prstGeom prst="rect">
            <a:avLst/>
          </a:prstGeom>
        </p:spPr>
      </p:pic>
      <p:sp>
        <p:nvSpPr>
          <p:cNvPr id="5" name="ZoneTexte 4">
            <a:extLst>
              <a:ext uri="{FF2B5EF4-FFF2-40B4-BE49-F238E27FC236}">
                <a16:creationId xmlns:a16="http://schemas.microsoft.com/office/drawing/2014/main" id="{3EA8676A-FCA3-9C45-B9F6-259F1A486830}"/>
              </a:ext>
            </a:extLst>
          </p:cNvPr>
          <p:cNvSpPr txBox="1"/>
          <p:nvPr/>
        </p:nvSpPr>
        <p:spPr>
          <a:xfrm>
            <a:off x="439535" y="335305"/>
            <a:ext cx="3645724" cy="3108543"/>
          </a:xfrm>
          <a:prstGeom prst="rect">
            <a:avLst/>
          </a:prstGeom>
          <a:noFill/>
        </p:spPr>
        <p:txBody>
          <a:bodyPr wrap="square" rtlCol="0">
            <a:spAutoFit/>
          </a:bodyPr>
          <a:lstStyle/>
          <a:p>
            <a:r>
              <a:rPr lang="fr-FR" sz="2800" dirty="0"/>
              <a:t>Les repères temporels essentiels dans l’évolution primitive des 4 enveloppes, </a:t>
            </a:r>
            <a:r>
              <a:rPr lang="fr-FR" sz="2800" dirty="0">
                <a:solidFill>
                  <a:srgbClr val="FF0000"/>
                </a:solidFill>
              </a:rPr>
              <a:t>lithosphère</a:t>
            </a:r>
            <a:r>
              <a:rPr lang="fr-FR" sz="2800" dirty="0"/>
              <a:t>, </a:t>
            </a:r>
            <a:r>
              <a:rPr lang="fr-FR" sz="2800" dirty="0">
                <a:solidFill>
                  <a:srgbClr val="002060"/>
                </a:solidFill>
              </a:rPr>
              <a:t>hydrosphère</a:t>
            </a:r>
            <a:r>
              <a:rPr lang="fr-FR" sz="2800" dirty="0"/>
              <a:t>, </a:t>
            </a:r>
            <a:r>
              <a:rPr lang="fr-FR" sz="2800" dirty="0">
                <a:solidFill>
                  <a:srgbClr val="00B050"/>
                </a:solidFill>
              </a:rPr>
              <a:t>biosphère</a:t>
            </a:r>
            <a:r>
              <a:rPr lang="fr-FR" sz="2800" dirty="0"/>
              <a:t> et </a:t>
            </a:r>
            <a:r>
              <a:rPr lang="fr-FR" sz="2800" dirty="0">
                <a:solidFill>
                  <a:srgbClr val="7A81FF"/>
                </a:solidFill>
              </a:rPr>
              <a:t>atmosphère</a:t>
            </a:r>
          </a:p>
        </p:txBody>
      </p:sp>
    </p:spTree>
    <p:extLst>
      <p:ext uri="{BB962C8B-B14F-4D97-AF65-F5344CB8AC3E}">
        <p14:creationId xmlns:p14="http://schemas.microsoft.com/office/powerpoint/2010/main" val="1881929217"/>
      </p:ext>
    </p:extLst>
  </p:cSld>
  <p:clrMapOvr>
    <a:masterClrMapping/>
  </p:clrMapOvr>
</p:sld>
</file>

<file path=ppt/theme/theme1.xml><?xml version="1.0" encoding="utf-8"?>
<a:theme xmlns:a="http://schemas.openxmlformats.org/drawingml/2006/main" name="Facet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{A50C55D7-8C2C-6D4D-8D8D-431FDA19D674}tf10001060</Template>
  <TotalTime>8</TotalTime>
  <Words>237</Words>
  <Application>Microsoft Macintosh PowerPoint</Application>
  <PresentationFormat>Grand écran</PresentationFormat>
  <Paragraphs>38</Paragraphs>
  <Slides>13</Slides>
  <Notes>0</Notes>
  <HiddenSlides>0</HiddenSlides>
  <MMClips>0</MMClips>
  <ScaleCrop>false</ScaleCrop>
  <HeadingPairs>
    <vt:vector size="8" baseType="variant">
      <vt:variant>
        <vt:lpstr>Polices utilisées</vt:lpstr>
      </vt:variant>
      <vt:variant>
        <vt:i4>8</vt:i4>
      </vt:variant>
      <vt:variant>
        <vt:lpstr>Thème</vt:lpstr>
      </vt:variant>
      <vt:variant>
        <vt:i4>1</vt:i4>
      </vt:variant>
      <vt:variant>
        <vt:lpstr>Serveurs OLE incorporés</vt:lpstr>
      </vt:variant>
      <vt:variant>
        <vt:i4>1</vt:i4>
      </vt:variant>
      <vt:variant>
        <vt:lpstr>Titres des diapositives</vt:lpstr>
      </vt:variant>
      <vt:variant>
        <vt:i4>13</vt:i4>
      </vt:variant>
    </vt:vector>
  </HeadingPairs>
  <TitlesOfParts>
    <vt:vector size="23" baseType="lpstr">
      <vt:lpstr>MS Gothic</vt:lpstr>
      <vt:lpstr>MS Mincho</vt:lpstr>
      <vt:lpstr>Arial</vt:lpstr>
      <vt:lpstr>Calibri</vt:lpstr>
      <vt:lpstr>Cambria</vt:lpstr>
      <vt:lpstr>Times New Roman</vt:lpstr>
      <vt:lpstr>Trebuchet MS</vt:lpstr>
      <vt:lpstr>Wingdings 3</vt:lpstr>
      <vt:lpstr>Facette</vt:lpstr>
      <vt:lpstr>PBrush</vt:lpstr>
      <vt:lpstr>TP4 Fer cyanobactéries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TP4 Fer cyanobactéries</dc:title>
  <dc:creator>Utilisateur Microsoft Office</dc:creator>
  <cp:lastModifiedBy>Stéphanie Dalaine</cp:lastModifiedBy>
  <cp:revision>7</cp:revision>
  <dcterms:created xsi:type="dcterms:W3CDTF">2018-10-23T13:41:16Z</dcterms:created>
  <dcterms:modified xsi:type="dcterms:W3CDTF">2019-08-28T15:30:54Z</dcterms:modified>
</cp:coreProperties>
</file>