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tiff" ContentType="image/tiff"/>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7" r:id="rId1"/>
  </p:sldMasterIdLst>
  <p:notesMasterIdLst>
    <p:notesMasterId r:id="rId24"/>
  </p:notesMasterIdLst>
  <p:sldIdLst>
    <p:sldId id="256" r:id="rId2"/>
    <p:sldId id="258" r:id="rId3"/>
    <p:sldId id="283" r:id="rId4"/>
    <p:sldId id="284" r:id="rId5"/>
    <p:sldId id="281" r:id="rId6"/>
    <p:sldId id="282" r:id="rId7"/>
    <p:sldId id="279" r:id="rId8"/>
    <p:sldId id="280" r:id="rId9"/>
    <p:sldId id="285" r:id="rId10"/>
    <p:sldId id="286" r:id="rId11"/>
    <p:sldId id="264" r:id="rId12"/>
    <p:sldId id="278" r:id="rId13"/>
    <p:sldId id="257" r:id="rId14"/>
    <p:sldId id="265" r:id="rId15"/>
    <p:sldId id="266" r:id="rId16"/>
    <p:sldId id="276" r:id="rId17"/>
    <p:sldId id="277" r:id="rId18"/>
    <p:sldId id="259" r:id="rId19"/>
    <p:sldId id="260" r:id="rId20"/>
    <p:sldId id="261" r:id="rId21"/>
    <p:sldId id="262" r:id="rId22"/>
    <p:sldId id="263"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99"/>
    <p:restoredTop sz="94674"/>
  </p:normalViewPr>
  <p:slideViewPr>
    <p:cSldViewPr snapToGrid="0" snapToObjects="1">
      <p:cViewPr varScale="1">
        <p:scale>
          <a:sx n="129" d="100"/>
          <a:sy n="129" d="100"/>
        </p:scale>
        <p:origin x="46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0FA68F-AB49-8249-A5ED-44708DBD14ED}" type="datetimeFigureOut">
              <a:rPr lang="fr-FR" smtClean="0"/>
              <a:t>28/08/2019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fr-FR"/>
              <a:t>Modifier les styles du texte du masque
Deuxième niveau
Troisième niveau
Quatrième niveau
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71A59B-73EE-DB4D-97EC-50C0A79513C3}" type="slidenum">
              <a:rPr lang="fr-FR" smtClean="0"/>
              <a:t>‹N°›</a:t>
            </a:fld>
            <a:endParaRPr lang="fr-FR"/>
          </a:p>
        </p:txBody>
      </p:sp>
    </p:spTree>
    <p:extLst>
      <p:ext uri="{BB962C8B-B14F-4D97-AF65-F5344CB8AC3E}">
        <p14:creationId xmlns:p14="http://schemas.microsoft.com/office/powerpoint/2010/main" val="1265908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5243B815-C393-8E4E-90C1-3FE07775247B}"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ACB43BA-3DCD-3A4D-AB45-0E01C45504EA}" type="slidenum">
              <a:rPr lang="fr-FR" smtClean="0"/>
              <a:t>‹N°›</a:t>
            </a:fld>
            <a:endParaRPr lang="fr-FR"/>
          </a:p>
        </p:txBody>
      </p:sp>
      <p:pic>
        <p:nvPicPr>
          <p:cNvPr id="18" name="Picture 2" descr="Résultat de recherche d'images pour &quot;mitochondria TEM&quot;">
            <a:extLst>
              <a:ext uri="{FF2B5EF4-FFF2-40B4-BE49-F238E27FC236}">
                <a16:creationId xmlns:a16="http://schemas.microsoft.com/office/drawing/2014/main" id="{CBC1F534-AA90-1541-9919-51E354DD7EF8}"/>
              </a:ext>
            </a:extLst>
          </p:cNvPr>
          <p:cNvPicPr>
            <a:picLocks noChangeAspect="1" noChangeArrowheads="1"/>
          </p:cNvPicPr>
          <p:nvPr userDrawn="1"/>
        </p:nvPicPr>
        <p:blipFill>
          <a:blip r:embed="rId2">
            <a:alphaModFix amt="20000"/>
            <a:extLst>
              <a:ext uri="{28A0092B-C50C-407E-A947-70E740481C1C}">
                <a14:useLocalDpi xmlns:a14="http://schemas.microsoft.com/office/drawing/2010/main"/>
              </a:ext>
            </a:extLst>
          </a:blip>
          <a:srcRect/>
          <a:stretch>
            <a:fillRect/>
          </a:stretch>
        </p:blipFill>
        <p:spPr bwMode="auto">
          <a:xfrm>
            <a:off x="0" y="-8467"/>
            <a:ext cx="12188824" cy="68664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16508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68DA81ED-12F5-A749-891E-137BF286F280}"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ACB43BA-3DCD-3A4D-AB45-0E01C45504EA}" type="slidenum">
              <a:rPr lang="fr-FR" smtClean="0"/>
              <a:t>‹N°›</a:t>
            </a:fld>
            <a:endParaRPr lang="fr-FR"/>
          </a:p>
        </p:txBody>
      </p:sp>
    </p:spTree>
    <p:extLst>
      <p:ext uri="{BB962C8B-B14F-4D97-AF65-F5344CB8AC3E}">
        <p14:creationId xmlns:p14="http://schemas.microsoft.com/office/powerpoint/2010/main" val="1728645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3443B299-C41E-FC4E-919E-F2CDE20EA49B}"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ACB43BA-3DCD-3A4D-AB45-0E01C45504EA}" type="slidenum">
              <a:rPr lang="fr-FR" smtClean="0"/>
              <a:t>‹N°›</a:t>
            </a:fld>
            <a:endParaRPr lang="fr-FR"/>
          </a:p>
        </p:txBody>
      </p:sp>
    </p:spTree>
    <p:extLst>
      <p:ext uri="{BB962C8B-B14F-4D97-AF65-F5344CB8AC3E}">
        <p14:creationId xmlns:p14="http://schemas.microsoft.com/office/powerpoint/2010/main" val="16172330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326F7D74-E87F-C648-84A5-2B1DDE36C1DE}"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ACB43BA-3DCD-3A4D-AB45-0E01C45504EA}" type="slidenum">
              <a:rPr lang="fr-FR" smtClean="0"/>
              <a:t>‹N°›</a:t>
            </a:fld>
            <a:endParaRPr lang="fr-FR"/>
          </a:p>
        </p:txBody>
      </p:sp>
    </p:spTree>
    <p:extLst>
      <p:ext uri="{BB962C8B-B14F-4D97-AF65-F5344CB8AC3E}">
        <p14:creationId xmlns:p14="http://schemas.microsoft.com/office/powerpoint/2010/main" val="3623125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7" name="Date Placeholder 6"/>
          <p:cNvSpPr>
            <a:spLocks noGrp="1"/>
          </p:cNvSpPr>
          <p:nvPr>
            <p:ph type="dt" sz="half" idx="10"/>
          </p:nvPr>
        </p:nvSpPr>
        <p:spPr/>
        <p:txBody>
          <a:bodyPr/>
          <a:lstStyle/>
          <a:p>
            <a:fld id="{C33F5CAB-AC42-CA46-B248-5F9B7EA560D7}" type="datetime1">
              <a:rPr lang="fr-FR" smtClean="0"/>
              <a:t>28/08/2019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BACB43BA-3DCD-3A4D-AB45-0E01C45504EA}" type="slidenum">
              <a:rPr lang="fr-FR" smtClean="0"/>
              <a:t>‹N°›</a:t>
            </a:fld>
            <a:endParaRPr lang="fr-FR"/>
          </a:p>
        </p:txBody>
      </p:sp>
    </p:spTree>
    <p:extLst>
      <p:ext uri="{BB962C8B-B14F-4D97-AF65-F5344CB8AC3E}">
        <p14:creationId xmlns:p14="http://schemas.microsoft.com/office/powerpoint/2010/main" val="3985238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B54697B7-AFC7-DE4C-A66B-BE4FBE9E4B3C}" type="datetime1">
              <a:rPr lang="fr-FR" smtClean="0"/>
              <a:t>28/08/2019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BACB43BA-3DCD-3A4D-AB45-0E01C45504EA}" type="slidenum">
              <a:rPr lang="fr-FR" smtClean="0"/>
              <a:t>‹N°›</a:t>
            </a:fld>
            <a:endParaRPr lang="fr-FR"/>
          </a:p>
        </p:txBody>
      </p:sp>
    </p:spTree>
    <p:extLst>
      <p:ext uri="{BB962C8B-B14F-4D97-AF65-F5344CB8AC3E}">
        <p14:creationId xmlns:p14="http://schemas.microsoft.com/office/powerpoint/2010/main" val="3665108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EBEE24-6E81-6F4F-9D01-3A6328F52CD5}" type="datetime1">
              <a:rPr lang="fr-FR" smtClean="0"/>
              <a:t>28/08/2019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BACB43BA-3DCD-3A4D-AB45-0E01C45504EA}" type="slidenum">
              <a:rPr lang="fr-FR" smtClean="0"/>
              <a:t>‹N°›</a:t>
            </a:fld>
            <a:endParaRPr lang="fr-FR"/>
          </a:p>
        </p:txBody>
      </p:sp>
    </p:spTree>
    <p:extLst>
      <p:ext uri="{BB962C8B-B14F-4D97-AF65-F5344CB8AC3E}">
        <p14:creationId xmlns:p14="http://schemas.microsoft.com/office/powerpoint/2010/main" val="2487896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Modifier les styles du texte du masque
Deuxième niveau
Troisième niveau
Quatrième niveau
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5D6E2F53-EE9C-EF4C-87CF-F77E2FBEC5CC}"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ACB43BA-3DCD-3A4D-AB45-0E01C45504EA}" type="slidenum">
              <a:rPr lang="fr-FR" smtClean="0"/>
              <a:t>‹N°›</a:t>
            </a:fld>
            <a:endParaRPr lang="fr-FR"/>
          </a:p>
        </p:txBody>
      </p:sp>
    </p:spTree>
    <p:extLst>
      <p:ext uri="{BB962C8B-B14F-4D97-AF65-F5344CB8AC3E}">
        <p14:creationId xmlns:p14="http://schemas.microsoft.com/office/powerpoint/2010/main" val="11891935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B2A1FD45-FA1E-8A4E-952C-468A3FB86D3C}"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ACB43BA-3DCD-3A4D-AB45-0E01C45504EA}" type="slidenum">
              <a:rPr lang="fr-FR" smtClean="0"/>
              <a:t>‹N°›</a:t>
            </a:fld>
            <a:endParaRPr lang="fr-FR"/>
          </a:p>
        </p:txBody>
      </p:sp>
    </p:spTree>
    <p:extLst>
      <p:ext uri="{BB962C8B-B14F-4D97-AF65-F5344CB8AC3E}">
        <p14:creationId xmlns:p14="http://schemas.microsoft.com/office/powerpoint/2010/main" val="1223795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20F5F9FF-2C89-E143-BC17-2D4DFD262788}"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ACB43BA-3DCD-3A4D-AB45-0E01C45504EA}" type="slidenum">
              <a:rPr lang="fr-FR" smtClean="0"/>
              <a:t>‹N°›</a:t>
            </a:fld>
            <a:endParaRPr lang="fr-FR"/>
          </a:p>
        </p:txBody>
      </p:sp>
    </p:spTree>
    <p:extLst>
      <p:ext uri="{BB962C8B-B14F-4D97-AF65-F5344CB8AC3E}">
        <p14:creationId xmlns:p14="http://schemas.microsoft.com/office/powerpoint/2010/main" val="135541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A4A24712-84D4-C949-A5A1-C1846115BD5E}"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ACB43BA-3DCD-3A4D-AB45-0E01C45504EA}" type="slidenum">
              <a:rPr lang="fr-FR" smtClean="0"/>
              <a:t>‹N°›</a:t>
            </a:fld>
            <a:endParaRPr lang="fr-F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974683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C908F152-ADE1-CA41-A45D-0157535307D4}"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ACB43BA-3DCD-3A4D-AB45-0E01C45504EA}" type="slidenum">
              <a:rPr lang="fr-FR" smtClean="0"/>
              <a:t>‹N°›</a:t>
            </a:fld>
            <a:endParaRPr lang="fr-FR"/>
          </a:p>
        </p:txBody>
      </p:sp>
    </p:spTree>
    <p:extLst>
      <p:ext uri="{BB962C8B-B14F-4D97-AF65-F5344CB8AC3E}">
        <p14:creationId xmlns:p14="http://schemas.microsoft.com/office/powerpoint/2010/main" val="5530487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E815CC25-75CB-904D-8C5F-D78AACFF807F}"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ACB43BA-3DCD-3A4D-AB45-0E01C45504EA}" type="slidenum">
              <a:rPr lang="fr-FR" smtClean="0"/>
              <a:t>‹N°›</a:t>
            </a:fld>
            <a:endParaRPr lang="fr-F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965115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7F987CDF-D4E7-F640-9552-EE954EA8DAED}"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ACB43BA-3DCD-3A4D-AB45-0E01C45504EA}" type="slidenum">
              <a:rPr lang="fr-FR" smtClean="0"/>
              <a:t>‹N°›</a:t>
            </a:fld>
            <a:endParaRPr lang="fr-FR"/>
          </a:p>
        </p:txBody>
      </p:sp>
    </p:spTree>
    <p:extLst>
      <p:ext uri="{BB962C8B-B14F-4D97-AF65-F5344CB8AC3E}">
        <p14:creationId xmlns:p14="http://schemas.microsoft.com/office/powerpoint/2010/main" val="9968430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6881FA3A-CBCB-8545-A080-A9E031088CEF}"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ACB43BA-3DCD-3A4D-AB45-0E01C45504EA}" type="slidenum">
              <a:rPr lang="fr-FR" smtClean="0"/>
              <a:t>‹N°›</a:t>
            </a:fld>
            <a:endParaRPr lang="fr-FR"/>
          </a:p>
        </p:txBody>
      </p:sp>
    </p:spTree>
    <p:extLst>
      <p:ext uri="{BB962C8B-B14F-4D97-AF65-F5344CB8AC3E}">
        <p14:creationId xmlns:p14="http://schemas.microsoft.com/office/powerpoint/2010/main" val="891335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6B8AC60B-BCF2-5748-ADCA-64AFED82AF09}"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ACB43BA-3DCD-3A4D-AB45-0E01C45504EA}" type="slidenum">
              <a:rPr lang="fr-FR" smtClean="0"/>
              <a:t>‹N°›</a:t>
            </a:fld>
            <a:endParaRPr lang="fr-FR"/>
          </a:p>
        </p:txBody>
      </p:sp>
    </p:spTree>
    <p:extLst>
      <p:ext uri="{BB962C8B-B14F-4D97-AF65-F5344CB8AC3E}">
        <p14:creationId xmlns:p14="http://schemas.microsoft.com/office/powerpoint/2010/main" val="3239328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DA27820-B44E-A847-AA9E-756CC9297ABE}" type="datetime1">
              <a:rPr lang="fr-FR" smtClean="0"/>
              <a:t>28/08/2019</a:t>
            </a:fld>
            <a:endParaRPr lang="fr-F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BACB43BA-3DCD-3A4D-AB45-0E01C45504EA}" type="slidenum">
              <a:rPr lang="fr-FR" smtClean="0"/>
              <a:t>‹N°›</a:t>
            </a:fld>
            <a:endParaRPr lang="fr-FR"/>
          </a:p>
        </p:txBody>
      </p:sp>
      <p:pic>
        <p:nvPicPr>
          <p:cNvPr id="18" name="Picture 2" descr="Résultat de recherche d'images pour &quot;mitochondria TEM&quot;">
            <a:extLst>
              <a:ext uri="{FF2B5EF4-FFF2-40B4-BE49-F238E27FC236}">
                <a16:creationId xmlns:a16="http://schemas.microsoft.com/office/drawing/2014/main" id="{80D99F2F-D69B-0D42-8DEB-C4FF546BA3F3}"/>
              </a:ext>
            </a:extLst>
          </p:cNvPr>
          <p:cNvPicPr>
            <a:picLocks noChangeAspect="1" noChangeArrowheads="1"/>
          </p:cNvPicPr>
          <p:nvPr userDrawn="1"/>
        </p:nvPicPr>
        <p:blipFill>
          <a:blip r:embed="rId18">
            <a:alphaModFix amt="20000"/>
            <a:extLst>
              <a:ext uri="{28A0092B-C50C-407E-A947-70E740481C1C}">
                <a14:useLocalDpi xmlns:a14="http://schemas.microsoft.com/office/drawing/2010/main"/>
              </a:ext>
            </a:extLst>
          </a:blip>
          <a:srcRect/>
          <a:stretch>
            <a:fillRect/>
          </a:stretch>
        </p:blipFill>
        <p:spPr bwMode="auto">
          <a:xfrm>
            <a:off x="0" y="-8467"/>
            <a:ext cx="12188824" cy="68664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201019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hf hdr="0" ftr="0" dt="0"/>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https://upload.wikimedia.org/wikipedia/commons/thumb/d/d9/S_cerevisiae_under_DIC_microscopy.jpg/800px-S_cerevisiae_under_DIC_microscopy.jpg" TargetMode="External"/><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6.xml"/><Relationship Id="rId5" Type="http://schemas.openxmlformats.org/officeDocument/2006/relationships/image" Target="../media/image23.jpeg"/><Relationship Id="rId4" Type="http://schemas.openxmlformats.org/officeDocument/2006/relationships/image" Target="../media/image22.jpeg"/></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6.xml"/><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F2CBE0-B897-F94A-ADF9-E59751DBA918}"/>
              </a:ext>
            </a:extLst>
          </p:cNvPr>
          <p:cNvSpPr>
            <a:spLocks noGrp="1"/>
          </p:cNvSpPr>
          <p:nvPr>
            <p:ph type="ctrTitle"/>
          </p:nvPr>
        </p:nvSpPr>
        <p:spPr/>
        <p:txBody>
          <a:bodyPr>
            <a:normAutofit fontScale="90000"/>
          </a:bodyPr>
          <a:lstStyle/>
          <a:p>
            <a:r>
              <a:rPr lang="fr-FR" dirty="0"/>
              <a:t>TP 9: Métabolismes fermentaires, fermentation lactique et fermentation alcoolique </a:t>
            </a:r>
          </a:p>
        </p:txBody>
      </p:sp>
      <p:sp>
        <p:nvSpPr>
          <p:cNvPr id="3" name="Sous-titre 2">
            <a:extLst>
              <a:ext uri="{FF2B5EF4-FFF2-40B4-BE49-F238E27FC236}">
                <a16:creationId xmlns:a16="http://schemas.microsoft.com/office/drawing/2014/main" id="{FDDCF6A0-9BFC-7348-92AE-6485517BF44B}"/>
              </a:ext>
            </a:extLst>
          </p:cNvPr>
          <p:cNvSpPr>
            <a:spLocks noGrp="1"/>
          </p:cNvSpPr>
          <p:nvPr>
            <p:ph type="subTitle" idx="1"/>
          </p:nvPr>
        </p:nvSpPr>
        <p:spPr/>
        <p:txBody>
          <a:bodyPr/>
          <a:lstStyle/>
          <a:p>
            <a:r>
              <a:rPr lang="fr-FR" dirty="0"/>
              <a:t>Métabolisme, levure,, fermentation alcoolique, fermentation lactique, cellule musculaire, oxydation incomplète, ATP faible, pH, </a:t>
            </a:r>
            <a:r>
              <a:rPr lang="fr-FR" dirty="0" err="1"/>
              <a:t>réoxydation</a:t>
            </a:r>
            <a:r>
              <a:rPr lang="fr-FR" dirty="0"/>
              <a:t> des R’H2, procédés agronomiques</a:t>
            </a:r>
          </a:p>
        </p:txBody>
      </p:sp>
      <p:graphicFrame>
        <p:nvGraphicFramePr>
          <p:cNvPr id="4" name="Objet 3">
            <a:extLst>
              <a:ext uri="{FF2B5EF4-FFF2-40B4-BE49-F238E27FC236}">
                <a16:creationId xmlns:a16="http://schemas.microsoft.com/office/drawing/2014/main" id="{28D8EF82-564B-6A44-B85E-D79AB0FBB52C}"/>
              </a:ext>
            </a:extLst>
          </p:cNvPr>
          <p:cNvGraphicFramePr>
            <a:graphicFrameLocks noChangeAspect="1"/>
          </p:cNvGraphicFramePr>
          <p:nvPr>
            <p:extLst>
              <p:ext uri="{D42A27DB-BD31-4B8C-83A1-F6EECF244321}">
                <p14:modId xmlns:p14="http://schemas.microsoft.com/office/powerpoint/2010/main" val="2760904505"/>
              </p:ext>
            </p:extLst>
          </p:nvPr>
        </p:nvGraphicFramePr>
        <p:xfrm>
          <a:off x="9802811" y="5478499"/>
          <a:ext cx="1298575" cy="1125726"/>
        </p:xfrm>
        <a:graphic>
          <a:graphicData uri="http://schemas.openxmlformats.org/presentationml/2006/ole">
            <mc:AlternateContent xmlns:mc="http://schemas.openxmlformats.org/markup-compatibility/2006">
              <mc:Choice xmlns:v="urn:schemas-microsoft-com:vml" Requires="v">
                <p:oleObj spid="_x0000_s1045" r:id="rId3" imgW="1752600" imgH="1409700" progId="PBrush">
                  <p:embed/>
                </p:oleObj>
              </mc:Choice>
              <mc:Fallback>
                <p:oleObj r:id="rId3" imgW="1752600" imgH="1409700" progId="PBrush">
                  <p:embed/>
                  <p:pic>
                    <p:nvPicPr>
                      <p:cNvPr id="4" name="Objet 3">
                        <a:extLst>
                          <a:ext uri="{FF2B5EF4-FFF2-40B4-BE49-F238E27FC236}">
                            <a16:creationId xmlns:a16="http://schemas.microsoft.com/office/drawing/2014/main" id="{AE60529B-E572-D648-9C9D-04059B08DCC2}"/>
                          </a:ext>
                        </a:extLst>
                      </p:cNvPr>
                      <p:cNvPicPr>
                        <a:picLocks noChangeAspect="1" noChangeArrowheads="1"/>
                      </p:cNvPicPr>
                      <p:nvPr/>
                    </p:nvPicPr>
                    <p:blipFill>
                      <a:blip r:embed="rId4">
                        <a:extLst>
                          <a:ext uri="{BEBA8EAE-BF5A-486C-A8C5-ECC9F3942E4B}">
                            <a14:imgProps xmlns:a14="http://schemas.microsoft.com/office/drawing/2010/main">
                              <a14:imgLayer>
                                <a14:imgEffect>
                                  <a14:sharpenSoften amount="2000"/>
                                </a14:imgEffect>
                                <a14:imgEffect>
                                  <a14:brightnessContrast bright="6000"/>
                                </a14:imgEffect>
                              </a14:imgLayer>
                            </a14:imgProps>
                          </a:ext>
                          <a:ext uri="{28A0092B-C50C-407E-A947-70E740481C1C}">
                            <a14:useLocalDpi xmlns:a14="http://schemas.microsoft.com/office/drawing/2010/main" val="0"/>
                          </a:ext>
                        </a:extLst>
                      </a:blip>
                      <a:srcRect/>
                      <a:stretch>
                        <a:fillRect/>
                      </a:stretch>
                    </p:blipFill>
                    <p:spPr bwMode="auto">
                      <a:xfrm>
                        <a:off x="9802811" y="5478499"/>
                        <a:ext cx="1298575" cy="1125726"/>
                      </a:xfrm>
                      <a:prstGeom prst="rect">
                        <a:avLst/>
                      </a:prstGeom>
                      <a:gradFill>
                        <a:gsLst>
                          <a:gs pos="45000">
                            <a:srgbClr val="C8D6ED"/>
                          </a:gs>
                          <a:gs pos="60976">
                            <a:srgbClr val="B8CAE8"/>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oleObj>
              </mc:Fallback>
            </mc:AlternateContent>
          </a:graphicData>
        </a:graphic>
      </p:graphicFrame>
      <p:sp>
        <p:nvSpPr>
          <p:cNvPr id="5" name="Espace réservé du numéro de diapositive 4">
            <a:extLst>
              <a:ext uri="{FF2B5EF4-FFF2-40B4-BE49-F238E27FC236}">
                <a16:creationId xmlns:a16="http://schemas.microsoft.com/office/drawing/2014/main" id="{0CAF56A4-91EE-8C49-AD58-84976D06F59B}"/>
              </a:ext>
            </a:extLst>
          </p:cNvPr>
          <p:cNvSpPr>
            <a:spLocks noGrp="1"/>
          </p:cNvSpPr>
          <p:nvPr>
            <p:ph type="sldNum" sz="quarter" idx="12"/>
          </p:nvPr>
        </p:nvSpPr>
        <p:spPr/>
        <p:txBody>
          <a:bodyPr/>
          <a:lstStyle/>
          <a:p>
            <a:fld id="{BACB43BA-3DCD-3A4D-AB45-0E01C45504EA}" type="slidenum">
              <a:rPr lang="fr-FR" smtClean="0"/>
              <a:t>1</a:t>
            </a:fld>
            <a:endParaRPr lang="fr-FR"/>
          </a:p>
        </p:txBody>
      </p:sp>
    </p:spTree>
    <p:extLst>
      <p:ext uri="{BB962C8B-B14F-4D97-AF65-F5344CB8AC3E}">
        <p14:creationId xmlns:p14="http://schemas.microsoft.com/office/powerpoint/2010/main" val="19988719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60B641B0-B69D-B249-97DE-00513CB09E1D}"/>
              </a:ext>
            </a:extLst>
          </p:cNvPr>
          <p:cNvSpPr>
            <a:spLocks noGrp="1"/>
          </p:cNvSpPr>
          <p:nvPr>
            <p:ph type="title"/>
          </p:nvPr>
        </p:nvSpPr>
        <p:spPr>
          <a:xfrm>
            <a:off x="541868" y="124178"/>
            <a:ext cx="8596668" cy="1320800"/>
          </a:xfrm>
        </p:spPr>
        <p:txBody>
          <a:bodyPr>
            <a:normAutofit fontScale="90000"/>
          </a:bodyPr>
          <a:lstStyle/>
          <a:p>
            <a:r>
              <a:rPr lang="fr-FR" dirty="0"/>
              <a:t>Mise en évidence d’un dégagement de CO</a:t>
            </a:r>
            <a:r>
              <a:rPr lang="fr-FR" baseline="-25000" dirty="0"/>
              <a:t>2</a:t>
            </a:r>
            <a:r>
              <a:rPr lang="fr-FR" dirty="0"/>
              <a:t> et de la production d’éthanol par des levures placées en milieu anaérobie riche en glucose</a:t>
            </a:r>
          </a:p>
        </p:txBody>
      </p:sp>
      <p:sp>
        <p:nvSpPr>
          <p:cNvPr id="2" name="Espace réservé du numéro de diapositive 1">
            <a:extLst>
              <a:ext uri="{FF2B5EF4-FFF2-40B4-BE49-F238E27FC236}">
                <a16:creationId xmlns:a16="http://schemas.microsoft.com/office/drawing/2014/main" id="{22174E15-F5C1-824B-999D-E5A6FDE2213F}"/>
              </a:ext>
            </a:extLst>
          </p:cNvPr>
          <p:cNvSpPr>
            <a:spLocks noGrp="1"/>
          </p:cNvSpPr>
          <p:nvPr>
            <p:ph type="sldNum" sz="quarter" idx="12"/>
          </p:nvPr>
        </p:nvSpPr>
        <p:spPr/>
        <p:txBody>
          <a:bodyPr/>
          <a:lstStyle/>
          <a:p>
            <a:fld id="{BACB43BA-3DCD-3A4D-AB45-0E01C45504EA}" type="slidenum">
              <a:rPr lang="fr-FR" smtClean="0"/>
              <a:t>2</a:t>
            </a:fld>
            <a:endParaRPr lang="fr-FR"/>
          </a:p>
        </p:txBody>
      </p:sp>
      <p:sp>
        <p:nvSpPr>
          <p:cNvPr id="6" name="ZoneTexte 5">
            <a:extLst>
              <a:ext uri="{FF2B5EF4-FFF2-40B4-BE49-F238E27FC236}">
                <a16:creationId xmlns:a16="http://schemas.microsoft.com/office/drawing/2014/main" id="{1651FCAA-1E6D-D44C-94B6-79B42DBFB8D9}"/>
              </a:ext>
            </a:extLst>
          </p:cNvPr>
          <p:cNvSpPr txBox="1"/>
          <p:nvPr/>
        </p:nvSpPr>
        <p:spPr>
          <a:xfrm>
            <a:off x="9012593" y="6406487"/>
            <a:ext cx="3014662" cy="261610"/>
          </a:xfrm>
          <a:prstGeom prst="rect">
            <a:avLst/>
          </a:prstGeom>
          <a:noFill/>
        </p:spPr>
        <p:txBody>
          <a:bodyPr wrap="square" rtlCol="0">
            <a:spAutoFit/>
          </a:bodyPr>
          <a:lstStyle/>
          <a:p>
            <a:r>
              <a:rPr lang="fr-FR" sz="1100" i="1" dirty="0"/>
              <a:t>SVT Bordas </a:t>
            </a:r>
            <a:r>
              <a:rPr lang="fr-FR" sz="1100" i="1" dirty="0" err="1"/>
              <a:t>ed</a:t>
            </a:r>
            <a:r>
              <a:rPr lang="fr-FR" sz="1100" i="1" dirty="0"/>
              <a:t> 2012 p,44</a:t>
            </a:r>
          </a:p>
        </p:txBody>
      </p:sp>
      <p:pic>
        <p:nvPicPr>
          <p:cNvPr id="7" name="Image 6">
            <a:extLst>
              <a:ext uri="{FF2B5EF4-FFF2-40B4-BE49-F238E27FC236}">
                <a16:creationId xmlns:a16="http://schemas.microsoft.com/office/drawing/2014/main" id="{4EB5F58B-445F-FF41-B30F-70A1213112B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8437" b="20329"/>
          <a:stretch/>
        </p:blipFill>
        <p:spPr>
          <a:xfrm>
            <a:off x="2103739" y="1753525"/>
            <a:ext cx="5258766" cy="4556964"/>
          </a:xfrm>
          <a:prstGeom prst="rect">
            <a:avLst/>
          </a:prstGeom>
        </p:spPr>
      </p:pic>
    </p:spTree>
    <p:extLst>
      <p:ext uri="{BB962C8B-B14F-4D97-AF65-F5344CB8AC3E}">
        <p14:creationId xmlns:p14="http://schemas.microsoft.com/office/powerpoint/2010/main" val="225253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7106FA57-EA47-6447-A54F-6E0E8FBF0926}"/>
              </a:ext>
            </a:extLst>
          </p:cNvPr>
          <p:cNvSpPr>
            <a:spLocks noGrp="1"/>
          </p:cNvSpPr>
          <p:nvPr>
            <p:ph type="sldNum" sz="quarter" idx="12"/>
          </p:nvPr>
        </p:nvSpPr>
        <p:spPr/>
        <p:txBody>
          <a:bodyPr/>
          <a:lstStyle/>
          <a:p>
            <a:fld id="{BACB43BA-3DCD-3A4D-AB45-0E01C45504EA}" type="slidenum">
              <a:rPr lang="fr-FR" smtClean="0"/>
              <a:t>3</a:t>
            </a:fld>
            <a:endParaRPr lang="fr-FR"/>
          </a:p>
        </p:txBody>
      </p:sp>
      <p:pic>
        <p:nvPicPr>
          <p:cNvPr id="4" name="Image 3">
            <a:extLst>
              <a:ext uri="{FF2B5EF4-FFF2-40B4-BE49-F238E27FC236}">
                <a16:creationId xmlns:a16="http://schemas.microsoft.com/office/drawing/2014/main" id="{EF8F3EA7-4AE0-DC41-A0AE-BDE2EACA782A}"/>
              </a:ext>
            </a:extLst>
          </p:cNvPr>
          <p:cNvPicPr>
            <a:picLocks noChangeAspect="1"/>
          </p:cNvPicPr>
          <p:nvPr/>
        </p:nvPicPr>
        <p:blipFill>
          <a:blip r:embed="rId2"/>
          <a:stretch>
            <a:fillRect/>
          </a:stretch>
        </p:blipFill>
        <p:spPr>
          <a:xfrm>
            <a:off x="0" y="239874"/>
            <a:ext cx="12192000" cy="6423407"/>
          </a:xfrm>
          <a:prstGeom prst="rect">
            <a:avLst/>
          </a:prstGeom>
        </p:spPr>
      </p:pic>
      <p:sp>
        <p:nvSpPr>
          <p:cNvPr id="5" name="Rectangle 4">
            <a:extLst>
              <a:ext uri="{FF2B5EF4-FFF2-40B4-BE49-F238E27FC236}">
                <a16:creationId xmlns:a16="http://schemas.microsoft.com/office/drawing/2014/main" id="{F5BC7908-A08A-0B4E-92EE-FA9F69CC5101}"/>
              </a:ext>
            </a:extLst>
          </p:cNvPr>
          <p:cNvSpPr/>
          <p:nvPr/>
        </p:nvSpPr>
        <p:spPr>
          <a:xfrm>
            <a:off x="1670756" y="4131733"/>
            <a:ext cx="1885244" cy="632178"/>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a:extLst>
              <a:ext uri="{FF2B5EF4-FFF2-40B4-BE49-F238E27FC236}">
                <a16:creationId xmlns:a16="http://schemas.microsoft.com/office/drawing/2014/main" id="{D7279DE5-25DB-DC4E-9C17-E2147D68486A}"/>
              </a:ext>
            </a:extLst>
          </p:cNvPr>
          <p:cNvSpPr/>
          <p:nvPr/>
        </p:nvSpPr>
        <p:spPr>
          <a:xfrm>
            <a:off x="5305778" y="3736622"/>
            <a:ext cx="812800" cy="248356"/>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BC784CDC-41CE-534E-B73A-0EDD2A92D5D5}"/>
              </a:ext>
            </a:extLst>
          </p:cNvPr>
          <p:cNvSpPr/>
          <p:nvPr/>
        </p:nvSpPr>
        <p:spPr>
          <a:xfrm>
            <a:off x="3651956" y="3962400"/>
            <a:ext cx="1653822" cy="248356"/>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B0A3F2BB-5462-7240-B8F4-11BD8F4B4F39}"/>
              </a:ext>
            </a:extLst>
          </p:cNvPr>
          <p:cNvSpPr/>
          <p:nvPr/>
        </p:nvSpPr>
        <p:spPr>
          <a:xfrm>
            <a:off x="8119532" y="4995332"/>
            <a:ext cx="1272824" cy="287867"/>
          </a:xfrm>
          <a:prstGeom prst="rect">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8AA0F272-8B45-374B-8AC1-22D172E07304}"/>
              </a:ext>
            </a:extLst>
          </p:cNvPr>
          <p:cNvSpPr/>
          <p:nvPr/>
        </p:nvSpPr>
        <p:spPr>
          <a:xfrm>
            <a:off x="4669365" y="1663692"/>
            <a:ext cx="3921297" cy="176397"/>
          </a:xfrm>
          <a:prstGeom prst="rect">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0B8A12F3-B3DC-D849-BA4A-FB89B0BB37B9}"/>
              </a:ext>
            </a:extLst>
          </p:cNvPr>
          <p:cNvSpPr/>
          <p:nvPr/>
        </p:nvSpPr>
        <p:spPr>
          <a:xfrm>
            <a:off x="7954250" y="1854198"/>
            <a:ext cx="1272824" cy="287867"/>
          </a:xfrm>
          <a:prstGeom prst="rect">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5445153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ce réservé du contenu 7">
            <a:extLst>
              <a:ext uri="{FF2B5EF4-FFF2-40B4-BE49-F238E27FC236}">
                <a16:creationId xmlns:a16="http://schemas.microsoft.com/office/drawing/2014/main" id="{D25CDCDE-5637-F042-90E4-1F62661B2FFB}"/>
              </a:ext>
            </a:extLst>
          </p:cNvPr>
          <p:cNvSpPr>
            <a:spLocks noGrp="1"/>
          </p:cNvSpPr>
          <p:nvPr>
            <p:ph idx="1"/>
          </p:nvPr>
        </p:nvSpPr>
        <p:spPr>
          <a:xfrm>
            <a:off x="541867" y="948267"/>
            <a:ext cx="9245600" cy="5554133"/>
          </a:xfrm>
        </p:spPr>
        <p:txBody>
          <a:bodyPr>
            <a:normAutofit fontScale="92500" lnSpcReduction="20000"/>
          </a:bodyPr>
          <a:lstStyle/>
          <a:p>
            <a:r>
              <a:rPr lang="fr-FR" dirty="0"/>
              <a:t>Les levures organismes unicellulaires, observables au MO, peuvent réaliser deux types de métabolisme, respiration et fermentation, selon les conditions du milieu. On fait l’hypothèse qu’en anaérobie (= milieu sans O</a:t>
            </a:r>
            <a:r>
              <a:rPr lang="fr-FR" baseline="-25000" dirty="0"/>
              <a:t>2</a:t>
            </a:r>
            <a:r>
              <a:rPr lang="fr-FR" dirty="0"/>
              <a:t>) les levures fermentent. Ce métabolisme en présence de glucose (oxydé en pyruvate via la glycolyse </a:t>
            </a:r>
            <a:r>
              <a:rPr lang="fr-FR" dirty="0" err="1"/>
              <a:t>cytosolique</a:t>
            </a:r>
            <a:r>
              <a:rPr lang="fr-FR" dirty="0"/>
              <a:t>) libère de l’éthanol et du CO</a:t>
            </a:r>
            <a:r>
              <a:rPr lang="fr-FR" baseline="-25000" dirty="0"/>
              <a:t>2</a:t>
            </a:r>
            <a:r>
              <a:rPr lang="fr-FR" dirty="0"/>
              <a:t> et produit peu d’ATP, molécule énergétique nécessaire aux travaux cellulaires tels que la division ou bourgeonnement chez les levures.</a:t>
            </a:r>
          </a:p>
          <a:p>
            <a:r>
              <a:rPr lang="fr-FR" dirty="0"/>
              <a:t>Grâce à un dispositif </a:t>
            </a:r>
            <a:r>
              <a:rPr lang="fr-FR" dirty="0" err="1"/>
              <a:t>ExAO</a:t>
            </a:r>
            <a:r>
              <a:rPr lang="fr-FR" dirty="0"/>
              <a:t>, on va vérifier qu’en anaérobie, les levures fermentent. Il faudra disposer d’une sonde à O</a:t>
            </a:r>
            <a:r>
              <a:rPr lang="fr-FR" baseline="-25000" dirty="0"/>
              <a:t>2</a:t>
            </a:r>
            <a:r>
              <a:rPr lang="fr-FR" dirty="0"/>
              <a:t>, d’une sonde à éthanol, de glucose et de levures cultivées en conditions anoxiques. Le </a:t>
            </a:r>
            <a:r>
              <a:rPr lang="fr-FR" b="1" dirty="0"/>
              <a:t>témoin</a:t>
            </a:r>
            <a:r>
              <a:rPr lang="fr-FR" dirty="0"/>
              <a:t> sera une mesure de l’évolution du taux d’O</a:t>
            </a:r>
            <a:r>
              <a:rPr lang="fr-FR" baseline="-25000" dirty="0"/>
              <a:t>2</a:t>
            </a:r>
            <a:r>
              <a:rPr lang="fr-FR" dirty="0"/>
              <a:t> et d’éthanol dans l’enceinte sans ajout de glucose. </a:t>
            </a:r>
            <a:r>
              <a:rPr lang="fr-FR" b="1" dirty="0"/>
              <a:t>On s’attend pour le témoin</a:t>
            </a:r>
            <a:r>
              <a:rPr lang="fr-FR" dirty="0"/>
              <a:t>, à observer une pente nulle pour les taux d’O</a:t>
            </a:r>
            <a:r>
              <a:rPr lang="fr-FR" baseline="-25000" dirty="0"/>
              <a:t>2</a:t>
            </a:r>
            <a:r>
              <a:rPr lang="fr-FR" dirty="0"/>
              <a:t> et d’éthanol (sauf si il reste </a:t>
            </a:r>
            <a:r>
              <a:rPr lang="fr-FR" dirty="0" err="1"/>
              <a:t>qqs</a:t>
            </a:r>
            <a:r>
              <a:rPr lang="fr-FR" dirty="0"/>
              <a:t> réserves de glucose dans le cytoplasme des levures…). Après ajout de glucose dans l’enceinte hermétique, puisqu’il n’y a pas d’O</a:t>
            </a:r>
            <a:r>
              <a:rPr lang="fr-FR" baseline="-25000" dirty="0"/>
              <a:t>2</a:t>
            </a:r>
            <a:r>
              <a:rPr lang="fr-FR" dirty="0"/>
              <a:t> dans le milieu, on s’attend à une absence de respiration donc une pente nulle pour la concentration en O</a:t>
            </a:r>
            <a:r>
              <a:rPr lang="fr-FR" baseline="-25000" dirty="0"/>
              <a:t>2</a:t>
            </a:r>
            <a:r>
              <a:rPr lang="fr-FR" dirty="0"/>
              <a:t>, mais la réalisation d’une fermentation donc une augmentation du taux d’éthanol dans le milieu.</a:t>
            </a:r>
          </a:p>
          <a:p>
            <a:r>
              <a:rPr lang="fr-FR" dirty="0"/>
              <a:t>Afin </a:t>
            </a:r>
            <a:r>
              <a:rPr lang="fr-FR" b="1" dirty="0"/>
              <a:t>de caractériser l’apport énergétique </a:t>
            </a:r>
            <a:r>
              <a:rPr lang="fr-FR" dirty="0"/>
              <a:t>(2 ATP seulement en anaérobie) de la fermentation comparativement à la respiration, on peut réaliser une observation au </a:t>
            </a:r>
            <a:r>
              <a:rPr lang="fr-FR" b="1" dirty="0"/>
              <a:t>MO </a:t>
            </a:r>
            <a:r>
              <a:rPr lang="fr-FR" dirty="0"/>
              <a:t>au </a:t>
            </a:r>
            <a:r>
              <a:rPr lang="fr-FR" b="1" dirty="0"/>
              <a:t>grossissement moyen</a:t>
            </a:r>
            <a:r>
              <a:rPr lang="fr-FR" dirty="0"/>
              <a:t>, des levures cultivées en aérobie (témoin= A) vs en anaérobie (B). On espère observer dans le milieu aérobie, de nombreuses figures de bourgeonnement comparativement au milieu anaérobie. On peut également envisager un comptage comparatif sur lame Kova entre les milieux A et B. On s’attend à obtenir une plus forte concentration de levures du milieu A comparativement au milieu B (anaérobie).</a:t>
            </a:r>
          </a:p>
        </p:txBody>
      </p:sp>
      <p:sp>
        <p:nvSpPr>
          <p:cNvPr id="3" name="Espace réservé du numéro de diapositive 2">
            <a:extLst>
              <a:ext uri="{FF2B5EF4-FFF2-40B4-BE49-F238E27FC236}">
                <a16:creationId xmlns:a16="http://schemas.microsoft.com/office/drawing/2014/main" id="{9C802A04-78FA-234C-A1A3-568231FDE736}"/>
              </a:ext>
            </a:extLst>
          </p:cNvPr>
          <p:cNvSpPr>
            <a:spLocks noGrp="1"/>
          </p:cNvSpPr>
          <p:nvPr>
            <p:ph type="sldNum" sz="quarter" idx="12"/>
          </p:nvPr>
        </p:nvSpPr>
        <p:spPr/>
        <p:txBody>
          <a:bodyPr/>
          <a:lstStyle/>
          <a:p>
            <a:fld id="{BACB43BA-3DCD-3A4D-AB45-0E01C45504EA}" type="slidenum">
              <a:rPr lang="fr-FR" smtClean="0"/>
              <a:t>4</a:t>
            </a:fld>
            <a:endParaRPr lang="fr-FR"/>
          </a:p>
        </p:txBody>
      </p:sp>
      <p:graphicFrame>
        <p:nvGraphicFramePr>
          <p:cNvPr id="4" name="Tableau 3">
            <a:extLst>
              <a:ext uri="{FF2B5EF4-FFF2-40B4-BE49-F238E27FC236}">
                <a16:creationId xmlns:a16="http://schemas.microsoft.com/office/drawing/2014/main" id="{B3CCC788-EA25-AB49-9A8C-DF4D6395EAF4}"/>
              </a:ext>
            </a:extLst>
          </p:cNvPr>
          <p:cNvGraphicFramePr>
            <a:graphicFrameLocks noGrp="1"/>
          </p:cNvGraphicFramePr>
          <p:nvPr>
            <p:extLst>
              <p:ext uri="{D42A27DB-BD31-4B8C-83A1-F6EECF244321}">
                <p14:modId xmlns:p14="http://schemas.microsoft.com/office/powerpoint/2010/main" val="1438005952"/>
              </p:ext>
            </p:extLst>
          </p:nvPr>
        </p:nvGraphicFramePr>
        <p:xfrm>
          <a:off x="336021" y="362709"/>
          <a:ext cx="10794823" cy="365760"/>
        </p:xfrm>
        <a:graphic>
          <a:graphicData uri="http://schemas.openxmlformats.org/drawingml/2006/table">
            <a:tbl>
              <a:tblPr>
                <a:tableStyleId>{5C22544A-7EE6-4342-B048-85BDC9FD1C3A}</a:tableStyleId>
              </a:tblPr>
              <a:tblGrid>
                <a:gridCol w="10794823">
                  <a:extLst>
                    <a:ext uri="{9D8B030D-6E8A-4147-A177-3AD203B41FA5}">
                      <a16:colId xmlns:a16="http://schemas.microsoft.com/office/drawing/2014/main" val="1135434506"/>
                    </a:ext>
                  </a:extLst>
                </a:gridCol>
              </a:tblGrid>
              <a:tr h="307588">
                <a:tc>
                  <a:txBody>
                    <a:bodyPr/>
                    <a:lstStyle/>
                    <a:p>
                      <a:pPr algn="ctr">
                        <a:spcAft>
                          <a:spcPts val="0"/>
                        </a:spcAft>
                      </a:pPr>
                      <a:r>
                        <a:rPr lang="fr-FR" sz="2400" dirty="0">
                          <a:effectLst/>
                        </a:rPr>
                        <a:t>Etape 1 : </a:t>
                      </a:r>
                      <a:r>
                        <a:rPr lang="fr-FR" sz="2400" u="sng" dirty="0">
                          <a:effectLst/>
                        </a:rPr>
                        <a:t>Concevoir une stratégie pour résoudre une situation problème</a:t>
                      </a:r>
                      <a:endParaRPr lang="fr-FR" sz="2400" dirty="0">
                        <a:effectLst/>
                        <a:latin typeface="Calibri" panose="020F0502020204030204" pitchFamily="34" charset="0"/>
                        <a:ea typeface="Calibri" panose="020F0502020204030204" pitchFamily="34" charset="0"/>
                        <a:cs typeface="Calibri" panose="020F0502020204030204" pitchFamily="34" charset="0"/>
                      </a:endParaRPr>
                    </a:p>
                  </a:txBody>
                  <a:tcPr marL="60180" marR="60180" marT="0" marB="0" anchor="ctr"/>
                </a:tc>
                <a:extLst>
                  <a:ext uri="{0D108BD9-81ED-4DB2-BD59-A6C34878D82A}">
                    <a16:rowId xmlns:a16="http://schemas.microsoft.com/office/drawing/2014/main" val="450262357"/>
                  </a:ext>
                </a:extLst>
              </a:tr>
            </a:tbl>
          </a:graphicData>
        </a:graphic>
      </p:graphicFrame>
    </p:spTree>
    <p:extLst>
      <p:ext uri="{BB962C8B-B14F-4D97-AF65-F5344CB8AC3E}">
        <p14:creationId xmlns:p14="http://schemas.microsoft.com/office/powerpoint/2010/main" val="888351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77334" y="55178"/>
            <a:ext cx="8596668" cy="756745"/>
          </a:xfrm>
        </p:spPr>
        <p:txBody>
          <a:bodyPr>
            <a:normAutofit fontScale="90000"/>
          </a:bodyPr>
          <a:lstStyle/>
          <a:p>
            <a:r>
              <a:rPr lang="fr-FR" sz="2400" dirty="0"/>
              <a:t>Etape 2: Levures non affamées, ajout de glucose à t=120s</a:t>
            </a:r>
            <a:br>
              <a:rPr lang="fr-FR" sz="2400" dirty="0"/>
            </a:br>
            <a:endParaRPr lang="fr-FR" sz="2400" dirty="0"/>
          </a:p>
        </p:txBody>
      </p:sp>
      <p:sp>
        <p:nvSpPr>
          <p:cNvPr id="3" name="Espace réservé du numéro de diapositive 2"/>
          <p:cNvSpPr>
            <a:spLocks noGrp="1"/>
          </p:cNvSpPr>
          <p:nvPr>
            <p:ph type="sldNum" sz="quarter" idx="12"/>
          </p:nvPr>
        </p:nvSpPr>
        <p:spPr/>
        <p:txBody>
          <a:bodyPr/>
          <a:lstStyle/>
          <a:p>
            <a:fld id="{BACB43BA-3DCD-3A4D-AB45-0E01C45504EA}" type="slidenum">
              <a:rPr lang="fr-FR" smtClean="0"/>
              <a:pPr/>
              <a:t>5</a:t>
            </a:fld>
            <a:endParaRPr lang="fr-FR"/>
          </a:p>
        </p:txBody>
      </p:sp>
      <p:pic>
        <p:nvPicPr>
          <p:cNvPr id="20482" name="Image 1"/>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677776" y="675288"/>
            <a:ext cx="8324193" cy="5872447"/>
          </a:xfrm>
          <a:prstGeom prst="rect">
            <a:avLst/>
          </a:prstGeom>
          <a:noFill/>
          <a:ln w="9525">
            <a:noFill/>
            <a:miter lim="800000"/>
            <a:headEnd/>
            <a:tailEnd/>
          </a:ln>
        </p:spPr>
      </p:pic>
    </p:spTree>
    <p:extLst>
      <p:ext uri="{BB962C8B-B14F-4D97-AF65-F5344CB8AC3E}">
        <p14:creationId xmlns:p14="http://schemas.microsoft.com/office/powerpoint/2010/main" val="3798536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77334" y="609600"/>
            <a:ext cx="2927714" cy="1524000"/>
          </a:xfrm>
        </p:spPr>
        <p:txBody>
          <a:bodyPr>
            <a:normAutofit fontScale="90000"/>
          </a:bodyPr>
          <a:lstStyle/>
          <a:p>
            <a:r>
              <a:rPr lang="fr-FR" sz="2400" dirty="0"/>
              <a:t>Etape 2: Levures affamées depuis 48h puis ajout de glucose à t=60s</a:t>
            </a:r>
            <a:br>
              <a:rPr lang="fr-FR" sz="2400" dirty="0"/>
            </a:br>
            <a:endParaRPr lang="fr-FR" sz="2400" dirty="0"/>
          </a:p>
        </p:txBody>
      </p:sp>
      <p:sp>
        <p:nvSpPr>
          <p:cNvPr id="3" name="Espace réservé du numéro de diapositive 2"/>
          <p:cNvSpPr>
            <a:spLocks noGrp="1"/>
          </p:cNvSpPr>
          <p:nvPr>
            <p:ph type="sldNum" sz="quarter" idx="12"/>
          </p:nvPr>
        </p:nvSpPr>
        <p:spPr/>
        <p:txBody>
          <a:bodyPr/>
          <a:lstStyle/>
          <a:p>
            <a:fld id="{BACB43BA-3DCD-3A4D-AB45-0E01C45504EA}" type="slidenum">
              <a:rPr lang="fr-FR" smtClean="0"/>
              <a:pPr/>
              <a:t>6</a:t>
            </a:fld>
            <a:endParaRPr lang="fr-FR"/>
          </a:p>
        </p:txBody>
      </p:sp>
      <p:pic>
        <p:nvPicPr>
          <p:cNvPr id="21506" name="Image 1"/>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920357" y="0"/>
            <a:ext cx="5759669" cy="6557162"/>
          </a:xfrm>
          <a:prstGeom prst="rect">
            <a:avLst/>
          </a:prstGeom>
          <a:noFill/>
          <a:ln w="9525">
            <a:noFill/>
            <a:miter lim="800000"/>
            <a:headEnd/>
            <a:tailEnd/>
          </a:ln>
        </p:spPr>
      </p:pic>
    </p:spTree>
    <p:extLst>
      <p:ext uri="{BB962C8B-B14F-4D97-AF65-F5344CB8AC3E}">
        <p14:creationId xmlns:p14="http://schemas.microsoft.com/office/powerpoint/2010/main" val="20098659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C83324-8EA5-6F45-BDE7-FD358FFE4774}"/>
              </a:ext>
            </a:extLst>
          </p:cNvPr>
          <p:cNvSpPr>
            <a:spLocks noGrp="1"/>
          </p:cNvSpPr>
          <p:nvPr>
            <p:ph type="title"/>
          </p:nvPr>
        </p:nvSpPr>
        <p:spPr>
          <a:xfrm>
            <a:off x="203201" y="90311"/>
            <a:ext cx="8596668" cy="1320800"/>
          </a:xfrm>
        </p:spPr>
        <p:txBody>
          <a:bodyPr>
            <a:normAutofit/>
          </a:bodyPr>
          <a:lstStyle/>
          <a:p>
            <a:r>
              <a:rPr lang="fr-FR" sz="2800" dirty="0"/>
              <a:t>Etape 2: Observation au MO de levures cultivées en milieu aérobie (X640)</a:t>
            </a:r>
          </a:p>
        </p:txBody>
      </p:sp>
      <p:pic>
        <p:nvPicPr>
          <p:cNvPr id="6" name="Espace réservé du contenu 5">
            <a:extLst>
              <a:ext uri="{FF2B5EF4-FFF2-40B4-BE49-F238E27FC236}">
                <a16:creationId xmlns:a16="http://schemas.microsoft.com/office/drawing/2014/main" id="{8C4B53DA-4263-2748-A788-32D9602AE099}"/>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320801" y="1338339"/>
            <a:ext cx="4423334" cy="5068148"/>
          </a:xfrm>
        </p:spPr>
      </p:pic>
      <p:sp>
        <p:nvSpPr>
          <p:cNvPr id="4" name="Espace réservé du numéro de diapositive 3">
            <a:extLst>
              <a:ext uri="{FF2B5EF4-FFF2-40B4-BE49-F238E27FC236}">
                <a16:creationId xmlns:a16="http://schemas.microsoft.com/office/drawing/2014/main" id="{71D896A9-0663-234E-9DE1-2740F53118E8}"/>
              </a:ext>
            </a:extLst>
          </p:cNvPr>
          <p:cNvSpPr>
            <a:spLocks noGrp="1"/>
          </p:cNvSpPr>
          <p:nvPr>
            <p:ph type="sldNum" sz="quarter" idx="12"/>
          </p:nvPr>
        </p:nvSpPr>
        <p:spPr/>
        <p:txBody>
          <a:bodyPr/>
          <a:lstStyle/>
          <a:p>
            <a:fld id="{BACB43BA-3DCD-3A4D-AB45-0E01C45504EA}" type="slidenum">
              <a:rPr lang="fr-FR" smtClean="0"/>
              <a:t>7</a:t>
            </a:fld>
            <a:endParaRPr lang="fr-FR"/>
          </a:p>
        </p:txBody>
      </p:sp>
      <p:sp>
        <p:nvSpPr>
          <p:cNvPr id="7" name="Ellipse 6">
            <a:extLst>
              <a:ext uri="{FF2B5EF4-FFF2-40B4-BE49-F238E27FC236}">
                <a16:creationId xmlns:a16="http://schemas.microsoft.com/office/drawing/2014/main" id="{1389A929-DCD4-3C46-84F1-9F2948FB413A}"/>
              </a:ext>
            </a:extLst>
          </p:cNvPr>
          <p:cNvSpPr/>
          <p:nvPr/>
        </p:nvSpPr>
        <p:spPr>
          <a:xfrm>
            <a:off x="3262489" y="4718756"/>
            <a:ext cx="269979" cy="3160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B866CDBB-0020-4543-AAF9-791E6651FB49}"/>
              </a:ext>
            </a:extLst>
          </p:cNvPr>
          <p:cNvSpPr/>
          <p:nvPr/>
        </p:nvSpPr>
        <p:spPr>
          <a:xfrm>
            <a:off x="2342444" y="2060223"/>
            <a:ext cx="269979" cy="3160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llipse 8">
            <a:extLst>
              <a:ext uri="{FF2B5EF4-FFF2-40B4-BE49-F238E27FC236}">
                <a16:creationId xmlns:a16="http://schemas.microsoft.com/office/drawing/2014/main" id="{E6F970EC-F90A-414F-AF29-1F5FE8D4FF61}"/>
              </a:ext>
            </a:extLst>
          </p:cNvPr>
          <p:cNvSpPr/>
          <p:nvPr/>
        </p:nvSpPr>
        <p:spPr>
          <a:xfrm>
            <a:off x="3217332" y="4989688"/>
            <a:ext cx="269979" cy="3160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1B4450B8-1C37-6642-8CEC-08A2BC60B902}"/>
              </a:ext>
            </a:extLst>
          </p:cNvPr>
          <p:cNvSpPr/>
          <p:nvPr/>
        </p:nvSpPr>
        <p:spPr>
          <a:xfrm>
            <a:off x="3463780" y="5147732"/>
            <a:ext cx="269979" cy="3160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a:extLst>
              <a:ext uri="{FF2B5EF4-FFF2-40B4-BE49-F238E27FC236}">
                <a16:creationId xmlns:a16="http://schemas.microsoft.com/office/drawing/2014/main" id="{F30D6E42-4435-F446-9D32-B7B0CF42A747}"/>
              </a:ext>
            </a:extLst>
          </p:cNvPr>
          <p:cNvSpPr/>
          <p:nvPr/>
        </p:nvSpPr>
        <p:spPr>
          <a:xfrm>
            <a:off x="3383803" y="5576708"/>
            <a:ext cx="269979" cy="3160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BFA0402-8A56-5B48-A75F-67101FB75E54}"/>
              </a:ext>
            </a:extLst>
          </p:cNvPr>
          <p:cNvSpPr/>
          <p:nvPr/>
        </p:nvSpPr>
        <p:spPr>
          <a:xfrm>
            <a:off x="3733759" y="2884311"/>
            <a:ext cx="269979" cy="3160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2A7F5F41-7B35-FE4A-AFF9-8EFD3001134B}"/>
              </a:ext>
            </a:extLst>
          </p:cNvPr>
          <p:cNvSpPr/>
          <p:nvPr/>
        </p:nvSpPr>
        <p:spPr>
          <a:xfrm>
            <a:off x="4014074" y="4718756"/>
            <a:ext cx="269979" cy="3160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B23AFF6F-A0E8-5646-9043-CCE2077FB5C1}"/>
              </a:ext>
            </a:extLst>
          </p:cNvPr>
          <p:cNvSpPr/>
          <p:nvPr/>
        </p:nvSpPr>
        <p:spPr>
          <a:xfrm>
            <a:off x="3927499" y="5836351"/>
            <a:ext cx="269979" cy="3160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C56E4B74-1C9D-D447-89EC-8D0EA867CE78}"/>
              </a:ext>
            </a:extLst>
          </p:cNvPr>
          <p:cNvSpPr/>
          <p:nvPr/>
        </p:nvSpPr>
        <p:spPr>
          <a:xfrm>
            <a:off x="2034780" y="3951134"/>
            <a:ext cx="269979" cy="3160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a:extLst>
              <a:ext uri="{FF2B5EF4-FFF2-40B4-BE49-F238E27FC236}">
                <a16:creationId xmlns:a16="http://schemas.microsoft.com/office/drawing/2014/main" id="{3F61C5DA-B51A-694A-BF3B-494DC688AE40}"/>
              </a:ext>
            </a:extLst>
          </p:cNvPr>
          <p:cNvSpPr/>
          <p:nvPr/>
        </p:nvSpPr>
        <p:spPr>
          <a:xfrm>
            <a:off x="3930756" y="2963333"/>
            <a:ext cx="269979" cy="3160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Ellipse 16">
            <a:extLst>
              <a:ext uri="{FF2B5EF4-FFF2-40B4-BE49-F238E27FC236}">
                <a16:creationId xmlns:a16="http://schemas.microsoft.com/office/drawing/2014/main" id="{7B58FD4B-ABDB-F34E-BA04-8E8BE3069389}"/>
              </a:ext>
            </a:extLst>
          </p:cNvPr>
          <p:cNvSpPr/>
          <p:nvPr/>
        </p:nvSpPr>
        <p:spPr>
          <a:xfrm>
            <a:off x="6359378" y="1738488"/>
            <a:ext cx="406400" cy="47977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ZoneTexte 17">
            <a:extLst>
              <a:ext uri="{FF2B5EF4-FFF2-40B4-BE49-F238E27FC236}">
                <a16:creationId xmlns:a16="http://schemas.microsoft.com/office/drawing/2014/main" id="{32C1E5CA-7AA2-244C-BDAB-C6E99F6B148B}"/>
              </a:ext>
            </a:extLst>
          </p:cNvPr>
          <p:cNvSpPr txBox="1"/>
          <p:nvPr/>
        </p:nvSpPr>
        <p:spPr>
          <a:xfrm>
            <a:off x="6861735" y="1537225"/>
            <a:ext cx="2619023" cy="1200329"/>
          </a:xfrm>
          <a:prstGeom prst="rect">
            <a:avLst/>
          </a:prstGeom>
          <a:noFill/>
        </p:spPr>
        <p:txBody>
          <a:bodyPr wrap="square" rtlCol="0">
            <a:spAutoFit/>
          </a:bodyPr>
          <a:lstStyle/>
          <a:p>
            <a:r>
              <a:rPr lang="fr-FR" dirty="0">
                <a:solidFill>
                  <a:schemeClr val="accent1">
                    <a:lumMod val="50000"/>
                  </a:schemeClr>
                </a:solidFill>
              </a:rPr>
              <a:t>Figure de levures en bourgeonnement = division cellulaire énergivore</a:t>
            </a:r>
          </a:p>
        </p:txBody>
      </p:sp>
      <p:sp>
        <p:nvSpPr>
          <p:cNvPr id="19" name="ZoneTexte 18">
            <a:extLst>
              <a:ext uri="{FF2B5EF4-FFF2-40B4-BE49-F238E27FC236}">
                <a16:creationId xmlns:a16="http://schemas.microsoft.com/office/drawing/2014/main" id="{938AE24C-0554-E244-A9CF-EB184CF416E8}"/>
              </a:ext>
            </a:extLst>
          </p:cNvPr>
          <p:cNvSpPr txBox="1"/>
          <p:nvPr/>
        </p:nvSpPr>
        <p:spPr>
          <a:xfrm>
            <a:off x="6458114" y="3343892"/>
            <a:ext cx="3992710" cy="923330"/>
          </a:xfrm>
          <a:prstGeom prst="rect">
            <a:avLst/>
          </a:prstGeom>
          <a:noFill/>
        </p:spPr>
        <p:txBody>
          <a:bodyPr wrap="square" rtlCol="0">
            <a:spAutoFit/>
          </a:bodyPr>
          <a:lstStyle/>
          <a:p>
            <a:r>
              <a:rPr lang="fr-FR" dirty="0">
                <a:solidFill>
                  <a:schemeClr val="accent1">
                    <a:lumMod val="50000"/>
                  </a:schemeClr>
                </a:solidFill>
              </a:rPr>
              <a:t>10 figures en division sur 230 cellules soit 5% de cellules en division</a:t>
            </a:r>
          </a:p>
        </p:txBody>
      </p:sp>
      <p:sp>
        <p:nvSpPr>
          <p:cNvPr id="20" name="ZoneTexte 19">
            <a:extLst>
              <a:ext uri="{FF2B5EF4-FFF2-40B4-BE49-F238E27FC236}">
                <a16:creationId xmlns:a16="http://schemas.microsoft.com/office/drawing/2014/main" id="{55E37590-1079-8748-8459-36285A2E667B}"/>
              </a:ext>
            </a:extLst>
          </p:cNvPr>
          <p:cNvSpPr txBox="1"/>
          <p:nvPr/>
        </p:nvSpPr>
        <p:spPr>
          <a:xfrm>
            <a:off x="6769459" y="6596390"/>
            <a:ext cx="983974" cy="261610"/>
          </a:xfrm>
          <a:prstGeom prst="rect">
            <a:avLst/>
          </a:prstGeom>
          <a:noFill/>
        </p:spPr>
        <p:txBody>
          <a:bodyPr wrap="square" rtlCol="0">
            <a:spAutoFit/>
          </a:bodyPr>
          <a:lstStyle/>
          <a:p>
            <a:r>
              <a:rPr lang="fr-FR" sz="1100" i="1" dirty="0"/>
              <a:t>S. Dalaine</a:t>
            </a:r>
          </a:p>
        </p:txBody>
      </p:sp>
    </p:spTree>
    <p:extLst>
      <p:ext uri="{BB962C8B-B14F-4D97-AF65-F5344CB8AC3E}">
        <p14:creationId xmlns:p14="http://schemas.microsoft.com/office/powerpoint/2010/main" val="2870905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ppt_x"/>
                                          </p:val>
                                        </p:tav>
                                        <p:tav tm="100000">
                                          <p:val>
                                            <p:strVal val="#ppt_x"/>
                                          </p:val>
                                        </p:tav>
                                      </p:tavLst>
                                    </p:anim>
                                    <p:anim calcmode="lin" valueType="num">
                                      <p:cBhvr additive="base">
                                        <p:cTn id="48" dur="500" fill="hold"/>
                                        <p:tgtEl>
                                          <p:spTgt spid="1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fill="hold"/>
                                        <p:tgtEl>
                                          <p:spTgt spid="18"/>
                                        </p:tgtEl>
                                        <p:attrNameLst>
                                          <p:attrName>ppt_x</p:attrName>
                                        </p:attrNameLst>
                                      </p:cBhvr>
                                      <p:tavLst>
                                        <p:tav tm="0">
                                          <p:val>
                                            <p:strVal val="#ppt_x"/>
                                          </p:val>
                                        </p:tav>
                                        <p:tav tm="100000">
                                          <p:val>
                                            <p:strVal val="#ppt_x"/>
                                          </p:val>
                                        </p:tav>
                                      </p:tavLst>
                                    </p:anim>
                                    <p:anim calcmode="lin" valueType="num">
                                      <p:cBhvr additive="base">
                                        <p:cTn id="5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500" fill="hold"/>
                                        <p:tgtEl>
                                          <p:spTgt spid="19"/>
                                        </p:tgtEl>
                                        <p:attrNameLst>
                                          <p:attrName>ppt_x</p:attrName>
                                        </p:attrNameLst>
                                      </p:cBhvr>
                                      <p:tavLst>
                                        <p:tav tm="0">
                                          <p:val>
                                            <p:strVal val="#ppt_x"/>
                                          </p:val>
                                        </p:tav>
                                        <p:tav tm="100000">
                                          <p:val>
                                            <p:strVal val="#ppt_x"/>
                                          </p:val>
                                        </p:tav>
                                      </p:tavLst>
                                    </p:anim>
                                    <p:anim calcmode="lin" valueType="num">
                                      <p:cBhvr additive="base">
                                        <p:cTn id="5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Espace réservé du contenu 6">
            <a:extLst>
              <a:ext uri="{FF2B5EF4-FFF2-40B4-BE49-F238E27FC236}">
                <a16:creationId xmlns:a16="http://schemas.microsoft.com/office/drawing/2014/main" id="{8312617A-A947-6747-A1C3-2AD0AB42179A}"/>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456267" y="1326498"/>
            <a:ext cx="4684576" cy="5257394"/>
          </a:xfrm>
        </p:spPr>
      </p:pic>
      <p:sp>
        <p:nvSpPr>
          <p:cNvPr id="4" name="Espace réservé du numéro de diapositive 3">
            <a:extLst>
              <a:ext uri="{FF2B5EF4-FFF2-40B4-BE49-F238E27FC236}">
                <a16:creationId xmlns:a16="http://schemas.microsoft.com/office/drawing/2014/main" id="{B6BF25D8-DE5B-6646-AE86-20144790EBEE}"/>
              </a:ext>
            </a:extLst>
          </p:cNvPr>
          <p:cNvSpPr>
            <a:spLocks noGrp="1"/>
          </p:cNvSpPr>
          <p:nvPr>
            <p:ph type="sldNum" sz="quarter" idx="12"/>
          </p:nvPr>
        </p:nvSpPr>
        <p:spPr/>
        <p:txBody>
          <a:bodyPr/>
          <a:lstStyle/>
          <a:p>
            <a:fld id="{BACB43BA-3DCD-3A4D-AB45-0E01C45504EA}" type="slidenum">
              <a:rPr lang="fr-FR" smtClean="0"/>
              <a:t>8</a:t>
            </a:fld>
            <a:endParaRPr lang="fr-FR"/>
          </a:p>
        </p:txBody>
      </p:sp>
      <p:sp>
        <p:nvSpPr>
          <p:cNvPr id="5" name="Titre 1">
            <a:extLst>
              <a:ext uri="{FF2B5EF4-FFF2-40B4-BE49-F238E27FC236}">
                <a16:creationId xmlns:a16="http://schemas.microsoft.com/office/drawing/2014/main" id="{87D0AB53-7E30-F149-B486-17F400EA38D1}"/>
              </a:ext>
            </a:extLst>
          </p:cNvPr>
          <p:cNvSpPr>
            <a:spLocks noGrp="1"/>
          </p:cNvSpPr>
          <p:nvPr>
            <p:ph type="title"/>
          </p:nvPr>
        </p:nvSpPr>
        <p:spPr>
          <a:xfrm>
            <a:off x="335664" y="169334"/>
            <a:ext cx="8596668" cy="1320800"/>
          </a:xfrm>
        </p:spPr>
        <p:txBody>
          <a:bodyPr>
            <a:normAutofit/>
          </a:bodyPr>
          <a:lstStyle/>
          <a:p>
            <a:r>
              <a:rPr lang="fr-FR" sz="2800" dirty="0"/>
              <a:t>Etape 2: Observation au MO de levures cultivées en milieu anaérobie (X640)</a:t>
            </a:r>
          </a:p>
        </p:txBody>
      </p:sp>
      <p:sp>
        <p:nvSpPr>
          <p:cNvPr id="8" name="Ellipse 7">
            <a:extLst>
              <a:ext uri="{FF2B5EF4-FFF2-40B4-BE49-F238E27FC236}">
                <a16:creationId xmlns:a16="http://schemas.microsoft.com/office/drawing/2014/main" id="{16DEB1F9-2D74-744B-B087-D47D891CF318}"/>
              </a:ext>
            </a:extLst>
          </p:cNvPr>
          <p:cNvSpPr/>
          <p:nvPr/>
        </p:nvSpPr>
        <p:spPr>
          <a:xfrm>
            <a:off x="4364019" y="3639107"/>
            <a:ext cx="269979" cy="3160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llipse 8">
            <a:extLst>
              <a:ext uri="{FF2B5EF4-FFF2-40B4-BE49-F238E27FC236}">
                <a16:creationId xmlns:a16="http://schemas.microsoft.com/office/drawing/2014/main" id="{53BC08C9-FB4E-BE49-AD70-CAB977EC947B}"/>
              </a:ext>
            </a:extLst>
          </p:cNvPr>
          <p:cNvSpPr/>
          <p:nvPr/>
        </p:nvSpPr>
        <p:spPr>
          <a:xfrm>
            <a:off x="2370666" y="4797778"/>
            <a:ext cx="269979" cy="3160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B15C3E8C-D27F-5445-8C37-0A01A27F0CA0}"/>
              </a:ext>
            </a:extLst>
          </p:cNvPr>
          <p:cNvSpPr/>
          <p:nvPr/>
        </p:nvSpPr>
        <p:spPr>
          <a:xfrm>
            <a:off x="3730565" y="4955822"/>
            <a:ext cx="269979" cy="3160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a:extLst>
              <a:ext uri="{FF2B5EF4-FFF2-40B4-BE49-F238E27FC236}">
                <a16:creationId xmlns:a16="http://schemas.microsoft.com/office/drawing/2014/main" id="{9EDFF9C4-0F64-6247-BDDE-E3FE95DC393A}"/>
              </a:ext>
            </a:extLst>
          </p:cNvPr>
          <p:cNvSpPr/>
          <p:nvPr/>
        </p:nvSpPr>
        <p:spPr>
          <a:xfrm>
            <a:off x="6416528" y="2092051"/>
            <a:ext cx="406400" cy="47977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1">
            <a:extLst>
              <a:ext uri="{FF2B5EF4-FFF2-40B4-BE49-F238E27FC236}">
                <a16:creationId xmlns:a16="http://schemas.microsoft.com/office/drawing/2014/main" id="{2939B92F-690C-ED49-A771-9276850871EE}"/>
              </a:ext>
            </a:extLst>
          </p:cNvPr>
          <p:cNvSpPr txBox="1"/>
          <p:nvPr/>
        </p:nvSpPr>
        <p:spPr>
          <a:xfrm>
            <a:off x="6918885" y="1890788"/>
            <a:ext cx="2619023" cy="1200329"/>
          </a:xfrm>
          <a:prstGeom prst="rect">
            <a:avLst/>
          </a:prstGeom>
          <a:noFill/>
        </p:spPr>
        <p:txBody>
          <a:bodyPr wrap="square" rtlCol="0">
            <a:spAutoFit/>
          </a:bodyPr>
          <a:lstStyle/>
          <a:p>
            <a:r>
              <a:rPr lang="fr-FR" dirty="0">
                <a:solidFill>
                  <a:schemeClr val="accent1">
                    <a:lumMod val="50000"/>
                  </a:schemeClr>
                </a:solidFill>
              </a:rPr>
              <a:t>Figure de levures en bourgeonnement = division cellulaire énergivore</a:t>
            </a:r>
          </a:p>
        </p:txBody>
      </p:sp>
      <p:sp>
        <p:nvSpPr>
          <p:cNvPr id="13" name="ZoneTexte 12">
            <a:extLst>
              <a:ext uri="{FF2B5EF4-FFF2-40B4-BE49-F238E27FC236}">
                <a16:creationId xmlns:a16="http://schemas.microsoft.com/office/drawing/2014/main" id="{8D3A9B11-FCB2-F04A-80B7-953A890B6CBC}"/>
              </a:ext>
            </a:extLst>
          </p:cNvPr>
          <p:cNvSpPr txBox="1"/>
          <p:nvPr/>
        </p:nvSpPr>
        <p:spPr>
          <a:xfrm>
            <a:off x="6515264" y="3697455"/>
            <a:ext cx="3992710" cy="646331"/>
          </a:xfrm>
          <a:prstGeom prst="rect">
            <a:avLst/>
          </a:prstGeom>
          <a:noFill/>
        </p:spPr>
        <p:txBody>
          <a:bodyPr wrap="square" rtlCol="0">
            <a:spAutoFit/>
          </a:bodyPr>
          <a:lstStyle/>
          <a:p>
            <a:r>
              <a:rPr lang="fr-FR" dirty="0">
                <a:solidFill>
                  <a:schemeClr val="accent1">
                    <a:lumMod val="50000"/>
                  </a:schemeClr>
                </a:solidFill>
              </a:rPr>
              <a:t>3 figures en division sur 230 cellules soit 1% de cellules en division</a:t>
            </a:r>
          </a:p>
        </p:txBody>
      </p:sp>
      <p:sp>
        <p:nvSpPr>
          <p:cNvPr id="2" name="ZoneTexte 1">
            <a:extLst>
              <a:ext uri="{FF2B5EF4-FFF2-40B4-BE49-F238E27FC236}">
                <a16:creationId xmlns:a16="http://schemas.microsoft.com/office/drawing/2014/main" id="{BE014D5E-D894-7345-A697-3FAFAF995C03}"/>
              </a:ext>
            </a:extLst>
          </p:cNvPr>
          <p:cNvSpPr txBox="1"/>
          <p:nvPr/>
        </p:nvSpPr>
        <p:spPr>
          <a:xfrm>
            <a:off x="6769459" y="6596390"/>
            <a:ext cx="983974" cy="261610"/>
          </a:xfrm>
          <a:prstGeom prst="rect">
            <a:avLst/>
          </a:prstGeom>
          <a:noFill/>
        </p:spPr>
        <p:txBody>
          <a:bodyPr wrap="square" rtlCol="0">
            <a:spAutoFit/>
          </a:bodyPr>
          <a:lstStyle/>
          <a:p>
            <a:r>
              <a:rPr lang="fr-FR" sz="1100" i="1" dirty="0"/>
              <a:t>S. Dalaine</a:t>
            </a:r>
          </a:p>
        </p:txBody>
      </p:sp>
    </p:spTree>
    <p:extLst>
      <p:ext uri="{BB962C8B-B14F-4D97-AF65-F5344CB8AC3E}">
        <p14:creationId xmlns:p14="http://schemas.microsoft.com/office/powerpoint/2010/main" val="419989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CEA6E4-41F4-FF41-82AB-17E7DD5EEC14}"/>
              </a:ext>
            </a:extLst>
          </p:cNvPr>
          <p:cNvSpPr>
            <a:spLocks noGrp="1"/>
          </p:cNvSpPr>
          <p:nvPr>
            <p:ph type="title"/>
          </p:nvPr>
        </p:nvSpPr>
        <p:spPr>
          <a:xfrm>
            <a:off x="335663" y="85378"/>
            <a:ext cx="9522711" cy="1320800"/>
          </a:xfrm>
        </p:spPr>
        <p:txBody>
          <a:bodyPr>
            <a:normAutofit/>
          </a:bodyPr>
          <a:lstStyle/>
          <a:p>
            <a:r>
              <a:rPr lang="fr-FR" sz="2800" dirty="0"/>
              <a:t>Etape 3: </a:t>
            </a:r>
            <a:r>
              <a:rPr lang="fr-FR" sz="2800" b="1" u="sng" dirty="0"/>
              <a:t>Présenter les résultats pour les communiquer</a:t>
            </a:r>
            <a:r>
              <a:rPr lang="fr-FR" sz="2800" dirty="0"/>
              <a:t> </a:t>
            </a:r>
          </a:p>
        </p:txBody>
      </p:sp>
      <p:sp>
        <p:nvSpPr>
          <p:cNvPr id="3" name="Espace réservé du numéro de diapositive 2">
            <a:extLst>
              <a:ext uri="{FF2B5EF4-FFF2-40B4-BE49-F238E27FC236}">
                <a16:creationId xmlns:a16="http://schemas.microsoft.com/office/drawing/2014/main" id="{1705D7EC-AA9C-034F-8188-9FED5E7D99C0}"/>
              </a:ext>
            </a:extLst>
          </p:cNvPr>
          <p:cNvSpPr>
            <a:spLocks noGrp="1"/>
          </p:cNvSpPr>
          <p:nvPr>
            <p:ph type="sldNum" sz="quarter" idx="12"/>
          </p:nvPr>
        </p:nvSpPr>
        <p:spPr/>
        <p:txBody>
          <a:bodyPr/>
          <a:lstStyle/>
          <a:p>
            <a:fld id="{BACB43BA-3DCD-3A4D-AB45-0E01C45504EA}" type="slidenum">
              <a:rPr lang="fr-FR" smtClean="0"/>
              <a:t>9</a:t>
            </a:fld>
            <a:endParaRPr lang="fr-FR"/>
          </a:p>
        </p:txBody>
      </p:sp>
      <p:graphicFrame>
        <p:nvGraphicFramePr>
          <p:cNvPr id="4" name="Tableau 3">
            <a:extLst>
              <a:ext uri="{FF2B5EF4-FFF2-40B4-BE49-F238E27FC236}">
                <a16:creationId xmlns:a16="http://schemas.microsoft.com/office/drawing/2014/main" id="{0918D102-36B8-5B40-AF09-2B8070C28099}"/>
              </a:ext>
            </a:extLst>
          </p:cNvPr>
          <p:cNvGraphicFramePr>
            <a:graphicFrameLocks noGrp="1"/>
          </p:cNvGraphicFramePr>
          <p:nvPr>
            <p:extLst>
              <p:ext uri="{D42A27DB-BD31-4B8C-83A1-F6EECF244321}">
                <p14:modId xmlns:p14="http://schemas.microsoft.com/office/powerpoint/2010/main" val="4232177498"/>
              </p:ext>
            </p:extLst>
          </p:nvPr>
        </p:nvGraphicFramePr>
        <p:xfrm>
          <a:off x="234421" y="2298195"/>
          <a:ext cx="11352744" cy="3746502"/>
        </p:xfrm>
        <a:graphic>
          <a:graphicData uri="http://schemas.openxmlformats.org/drawingml/2006/table">
            <a:tbl>
              <a:tblPr firstRow="1" bandRow="1">
                <a:tableStyleId>{5C22544A-7EE6-4342-B048-85BDC9FD1C3A}</a:tableStyleId>
              </a:tblPr>
              <a:tblGrid>
                <a:gridCol w="1892124">
                  <a:extLst>
                    <a:ext uri="{9D8B030D-6E8A-4147-A177-3AD203B41FA5}">
                      <a16:colId xmlns:a16="http://schemas.microsoft.com/office/drawing/2014/main" val="2243987629"/>
                    </a:ext>
                  </a:extLst>
                </a:gridCol>
                <a:gridCol w="1892124">
                  <a:extLst>
                    <a:ext uri="{9D8B030D-6E8A-4147-A177-3AD203B41FA5}">
                      <a16:colId xmlns:a16="http://schemas.microsoft.com/office/drawing/2014/main" val="3790600756"/>
                    </a:ext>
                  </a:extLst>
                </a:gridCol>
                <a:gridCol w="1892124">
                  <a:extLst>
                    <a:ext uri="{9D8B030D-6E8A-4147-A177-3AD203B41FA5}">
                      <a16:colId xmlns:a16="http://schemas.microsoft.com/office/drawing/2014/main" val="3357586162"/>
                    </a:ext>
                  </a:extLst>
                </a:gridCol>
                <a:gridCol w="1892124">
                  <a:extLst>
                    <a:ext uri="{9D8B030D-6E8A-4147-A177-3AD203B41FA5}">
                      <a16:colId xmlns:a16="http://schemas.microsoft.com/office/drawing/2014/main" val="1501617399"/>
                    </a:ext>
                  </a:extLst>
                </a:gridCol>
                <a:gridCol w="1755421">
                  <a:extLst>
                    <a:ext uri="{9D8B030D-6E8A-4147-A177-3AD203B41FA5}">
                      <a16:colId xmlns:a16="http://schemas.microsoft.com/office/drawing/2014/main" val="794647823"/>
                    </a:ext>
                  </a:extLst>
                </a:gridCol>
                <a:gridCol w="2028827">
                  <a:extLst>
                    <a:ext uri="{9D8B030D-6E8A-4147-A177-3AD203B41FA5}">
                      <a16:colId xmlns:a16="http://schemas.microsoft.com/office/drawing/2014/main" val="2304905888"/>
                    </a:ext>
                  </a:extLst>
                </a:gridCol>
              </a:tblGrid>
              <a:tr h="1249675">
                <a:tc>
                  <a:txBody>
                    <a:bodyPr/>
                    <a:lstStyle/>
                    <a:p>
                      <a:endParaRPr lang="fr-FR" dirty="0"/>
                    </a:p>
                  </a:txBody>
                  <a:tcPr>
                    <a:noFill/>
                  </a:tcPr>
                </a:tc>
                <a:tc>
                  <a:txBody>
                    <a:bodyPr/>
                    <a:lstStyle/>
                    <a:p>
                      <a:r>
                        <a:rPr lang="fr-FR" dirty="0"/>
                        <a:t>Réactifs du milieu</a:t>
                      </a:r>
                    </a:p>
                  </a:txBody>
                  <a:tcPr/>
                </a:tc>
                <a:tc>
                  <a:txBody>
                    <a:bodyPr/>
                    <a:lstStyle/>
                    <a:p>
                      <a:r>
                        <a:rPr lang="fr-FR" dirty="0"/>
                        <a:t>Produits métaboliques</a:t>
                      </a:r>
                    </a:p>
                  </a:txBody>
                  <a:tcPr/>
                </a:tc>
                <a:tc>
                  <a:txBody>
                    <a:bodyPr/>
                    <a:lstStyle/>
                    <a:p>
                      <a:r>
                        <a:rPr lang="fr-FR" dirty="0"/>
                        <a:t>Vitesse de production des produits</a:t>
                      </a:r>
                    </a:p>
                  </a:txBody>
                  <a:tcPr/>
                </a:tc>
                <a:tc>
                  <a:txBody>
                    <a:bodyPr/>
                    <a:lstStyle/>
                    <a:p>
                      <a:r>
                        <a:rPr lang="fr-FR" dirty="0"/>
                        <a:t>Produits énergétiques</a:t>
                      </a:r>
                    </a:p>
                  </a:txBody>
                  <a:tcPr/>
                </a:tc>
                <a:tc>
                  <a:txBody>
                    <a:bodyPr/>
                    <a:lstStyle/>
                    <a:p>
                      <a:r>
                        <a:rPr lang="fr-FR" dirty="0"/>
                        <a:t>Intensité des travaux cellulaires </a:t>
                      </a:r>
                      <a:r>
                        <a:rPr lang="fr-FR" dirty="0" err="1"/>
                        <a:t>env</a:t>
                      </a:r>
                      <a:endParaRPr lang="fr-FR" dirty="0"/>
                    </a:p>
                  </a:txBody>
                  <a:tcPr/>
                </a:tc>
                <a:extLst>
                  <a:ext uri="{0D108BD9-81ED-4DB2-BD59-A6C34878D82A}">
                    <a16:rowId xmlns:a16="http://schemas.microsoft.com/office/drawing/2014/main" val="2471064066"/>
                  </a:ext>
                </a:extLst>
              </a:tr>
              <a:tr h="1247152">
                <a:tc>
                  <a:txBody>
                    <a:bodyPr/>
                    <a:lstStyle/>
                    <a:p>
                      <a:r>
                        <a:rPr lang="fr-FR" dirty="0"/>
                        <a:t>aérobie</a:t>
                      </a:r>
                    </a:p>
                  </a:txBody>
                  <a:tcPr/>
                </a:tc>
                <a:tc>
                  <a:txBody>
                    <a:bodyPr/>
                    <a:lstStyle/>
                    <a:p>
                      <a:r>
                        <a:rPr lang="fr-FR" dirty="0"/>
                        <a:t>O</a:t>
                      </a:r>
                      <a:r>
                        <a:rPr lang="fr-FR" baseline="-25000" dirty="0"/>
                        <a:t>2</a:t>
                      </a:r>
                      <a:r>
                        <a:rPr lang="fr-FR" dirty="0"/>
                        <a:t>, Glucose</a:t>
                      </a:r>
                    </a:p>
                  </a:txBody>
                  <a:tcPr/>
                </a:tc>
                <a:tc>
                  <a:txBody>
                    <a:bodyPr/>
                    <a:lstStyle/>
                    <a:p>
                      <a:r>
                        <a:rPr lang="fr-FR" dirty="0"/>
                        <a:t>CO</a:t>
                      </a:r>
                      <a:r>
                        <a:rPr lang="fr-FR" baseline="-25000" dirty="0"/>
                        <a:t>2</a:t>
                      </a:r>
                      <a:r>
                        <a:rPr lang="fr-FR" dirty="0"/>
                        <a:t>, H</a:t>
                      </a:r>
                      <a:r>
                        <a:rPr lang="fr-FR" baseline="-25000" dirty="0"/>
                        <a:t>2</a:t>
                      </a:r>
                      <a:r>
                        <a:rPr lang="fr-FR" dirty="0"/>
                        <a:t>O</a:t>
                      </a:r>
                    </a:p>
                  </a:txBody>
                  <a:tcPr/>
                </a:tc>
                <a:tc>
                  <a:txBody>
                    <a:bodyPr/>
                    <a:lstStyle/>
                    <a:p>
                      <a:r>
                        <a:rPr lang="fr-FR" dirty="0"/>
                        <a:t>Non évaluée sur </a:t>
                      </a:r>
                      <a:r>
                        <a:rPr lang="fr-FR" dirty="0" err="1"/>
                        <a:t>ExAO</a:t>
                      </a:r>
                      <a:endParaRPr lang="fr-FR" dirty="0"/>
                    </a:p>
                  </a:txBody>
                  <a:tcPr/>
                </a:tc>
                <a:tc>
                  <a:txBody>
                    <a:bodyPr/>
                    <a:lstStyle/>
                    <a:p>
                      <a:r>
                        <a:rPr lang="fr-FR" dirty="0"/>
                        <a:t>32 ATP</a:t>
                      </a:r>
                    </a:p>
                  </a:txBody>
                  <a:tcPr/>
                </a:tc>
                <a:tc>
                  <a:txBody>
                    <a:bodyPr/>
                    <a:lstStyle/>
                    <a:p>
                      <a:r>
                        <a:rPr lang="fr-FR" dirty="0"/>
                        <a:t>5% de cellules en bourgeonnement</a:t>
                      </a:r>
                    </a:p>
                  </a:txBody>
                  <a:tcPr/>
                </a:tc>
                <a:extLst>
                  <a:ext uri="{0D108BD9-81ED-4DB2-BD59-A6C34878D82A}">
                    <a16:rowId xmlns:a16="http://schemas.microsoft.com/office/drawing/2014/main" val="3122599401"/>
                  </a:ext>
                </a:extLst>
              </a:tr>
              <a:tr h="1249675">
                <a:tc>
                  <a:txBody>
                    <a:bodyPr/>
                    <a:lstStyle/>
                    <a:p>
                      <a:r>
                        <a:rPr lang="fr-FR" dirty="0"/>
                        <a:t>anaérobie</a:t>
                      </a:r>
                    </a:p>
                  </a:txBody>
                  <a:tcPr/>
                </a:tc>
                <a:tc>
                  <a:txBody>
                    <a:bodyPr/>
                    <a:lstStyle/>
                    <a:p>
                      <a:r>
                        <a:rPr lang="fr-FR" dirty="0"/>
                        <a:t>Glucose </a:t>
                      </a:r>
                    </a:p>
                  </a:txBody>
                  <a:tcPr/>
                </a:tc>
                <a:tc>
                  <a:txBody>
                    <a:bodyPr/>
                    <a:lstStyle/>
                    <a:p>
                      <a:r>
                        <a:rPr lang="fr-FR" dirty="0"/>
                        <a:t>CO</a:t>
                      </a:r>
                      <a:r>
                        <a:rPr lang="fr-FR" baseline="-25000" dirty="0"/>
                        <a:t>2</a:t>
                      </a:r>
                      <a:r>
                        <a:rPr lang="fr-FR" dirty="0"/>
                        <a:t>, éthanol</a:t>
                      </a:r>
                    </a:p>
                  </a:txBody>
                  <a:tcPr/>
                </a:tc>
                <a:tc>
                  <a:txBody>
                    <a:bodyPr/>
                    <a:lstStyle/>
                    <a:p>
                      <a:r>
                        <a:rPr lang="fr-FR" dirty="0"/>
                        <a:t>(1,1-0,5)/15 min= 0,04 d’éthanol.min</a:t>
                      </a:r>
                      <a:r>
                        <a:rPr lang="fr-FR" baseline="30000" dirty="0"/>
                        <a:t>-1</a:t>
                      </a:r>
                    </a:p>
                  </a:txBody>
                  <a:tcPr/>
                </a:tc>
                <a:tc>
                  <a:txBody>
                    <a:bodyPr/>
                    <a:lstStyle/>
                    <a:p>
                      <a:r>
                        <a:rPr lang="fr-FR" dirty="0"/>
                        <a:t>2 ATP</a:t>
                      </a:r>
                    </a:p>
                  </a:txBody>
                  <a:tcPr/>
                </a:tc>
                <a:tc>
                  <a:txBody>
                    <a:bodyPr/>
                    <a:lstStyle/>
                    <a:p>
                      <a:r>
                        <a:rPr lang="fr-FR" dirty="0"/>
                        <a:t>1% de cellules en bourgeonnement</a:t>
                      </a:r>
                    </a:p>
                  </a:txBody>
                  <a:tcPr/>
                </a:tc>
                <a:extLst>
                  <a:ext uri="{0D108BD9-81ED-4DB2-BD59-A6C34878D82A}">
                    <a16:rowId xmlns:a16="http://schemas.microsoft.com/office/drawing/2014/main" val="2299656520"/>
                  </a:ext>
                </a:extLst>
              </a:tr>
            </a:tbl>
          </a:graphicData>
        </a:graphic>
      </p:graphicFrame>
      <p:sp>
        <p:nvSpPr>
          <p:cNvPr id="5" name="ZoneTexte 4">
            <a:extLst>
              <a:ext uri="{FF2B5EF4-FFF2-40B4-BE49-F238E27FC236}">
                <a16:creationId xmlns:a16="http://schemas.microsoft.com/office/drawing/2014/main" id="{094FFD93-A53E-B143-9CEB-313D34070CD7}"/>
              </a:ext>
            </a:extLst>
          </p:cNvPr>
          <p:cNvSpPr txBox="1"/>
          <p:nvPr/>
        </p:nvSpPr>
        <p:spPr>
          <a:xfrm>
            <a:off x="491597" y="916534"/>
            <a:ext cx="10024004" cy="1384995"/>
          </a:xfrm>
          <a:prstGeom prst="rect">
            <a:avLst/>
          </a:prstGeom>
          <a:noFill/>
        </p:spPr>
        <p:txBody>
          <a:bodyPr wrap="square" rtlCol="0">
            <a:spAutoFit/>
          </a:bodyPr>
          <a:lstStyle/>
          <a:p>
            <a:r>
              <a:rPr lang="fr-FR" sz="2800" b="1" dirty="0"/>
              <a:t>Tableau comparatif de deux métabolismes possibles chez les levures: respiration vs fermentation , dans le cas d’une mesure </a:t>
            </a:r>
            <a:r>
              <a:rPr lang="fr-FR" sz="2800" b="1" dirty="0" err="1"/>
              <a:t>ExAO</a:t>
            </a:r>
            <a:r>
              <a:rPr lang="fr-FR" sz="2800" b="1" dirty="0"/>
              <a:t> et d’une observation au MO</a:t>
            </a:r>
          </a:p>
        </p:txBody>
      </p:sp>
    </p:spTree>
    <p:extLst>
      <p:ext uri="{BB962C8B-B14F-4D97-AF65-F5344CB8AC3E}">
        <p14:creationId xmlns:p14="http://schemas.microsoft.com/office/powerpoint/2010/main" val="17798351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8690E8-DEB9-3542-A0DD-E241EFAE2AAA}"/>
              </a:ext>
            </a:extLst>
          </p:cNvPr>
          <p:cNvSpPr>
            <a:spLocks noGrp="1"/>
          </p:cNvSpPr>
          <p:nvPr>
            <p:ph type="title"/>
          </p:nvPr>
        </p:nvSpPr>
        <p:spPr>
          <a:xfrm>
            <a:off x="463022" y="252413"/>
            <a:ext cx="8596668" cy="1320800"/>
          </a:xfrm>
        </p:spPr>
        <p:txBody>
          <a:bodyPr>
            <a:normAutofit/>
          </a:bodyPr>
          <a:lstStyle/>
          <a:p>
            <a:r>
              <a:rPr lang="fr-FR" sz="2800" dirty="0"/>
              <a:t>Etape 4: </a:t>
            </a:r>
            <a:r>
              <a:rPr lang="fr-FR" sz="2800" b="1" u="sng" dirty="0"/>
              <a:t>Exploiter les résultats obtenus pour répondre au problème</a:t>
            </a:r>
            <a:r>
              <a:rPr lang="fr-FR" sz="2800" dirty="0"/>
              <a:t> </a:t>
            </a:r>
          </a:p>
        </p:txBody>
      </p:sp>
      <p:sp>
        <p:nvSpPr>
          <p:cNvPr id="3" name="Espace réservé du numéro de diapositive 2">
            <a:extLst>
              <a:ext uri="{FF2B5EF4-FFF2-40B4-BE49-F238E27FC236}">
                <a16:creationId xmlns:a16="http://schemas.microsoft.com/office/drawing/2014/main" id="{992E0C77-052B-184B-96AA-3CFF88C04E2F}"/>
              </a:ext>
            </a:extLst>
          </p:cNvPr>
          <p:cNvSpPr>
            <a:spLocks noGrp="1"/>
          </p:cNvSpPr>
          <p:nvPr>
            <p:ph type="sldNum" sz="quarter" idx="12"/>
          </p:nvPr>
        </p:nvSpPr>
        <p:spPr/>
        <p:txBody>
          <a:bodyPr/>
          <a:lstStyle/>
          <a:p>
            <a:fld id="{BACB43BA-3DCD-3A4D-AB45-0E01C45504EA}" type="slidenum">
              <a:rPr lang="fr-FR" smtClean="0"/>
              <a:t>10</a:t>
            </a:fld>
            <a:endParaRPr lang="fr-FR"/>
          </a:p>
        </p:txBody>
      </p:sp>
      <p:sp>
        <p:nvSpPr>
          <p:cNvPr id="4" name="ZoneTexte 3">
            <a:extLst>
              <a:ext uri="{FF2B5EF4-FFF2-40B4-BE49-F238E27FC236}">
                <a16:creationId xmlns:a16="http://schemas.microsoft.com/office/drawing/2014/main" id="{26E59A9D-B689-824B-B284-F2EDFFF2CE19}"/>
              </a:ext>
            </a:extLst>
          </p:cNvPr>
          <p:cNvSpPr txBox="1"/>
          <p:nvPr/>
        </p:nvSpPr>
        <p:spPr>
          <a:xfrm>
            <a:off x="185737" y="1230313"/>
            <a:ext cx="11115675" cy="5632311"/>
          </a:xfrm>
          <a:prstGeom prst="rect">
            <a:avLst/>
          </a:prstGeom>
          <a:noFill/>
        </p:spPr>
        <p:txBody>
          <a:bodyPr wrap="square" rtlCol="0">
            <a:spAutoFit/>
          </a:bodyPr>
          <a:lstStyle/>
          <a:p>
            <a:r>
              <a:rPr lang="fr-FR" dirty="0"/>
              <a:t>Grâce au dispositif </a:t>
            </a:r>
            <a:r>
              <a:rPr lang="fr-FR" dirty="0" err="1"/>
              <a:t>ExAO</a:t>
            </a:r>
            <a:r>
              <a:rPr lang="fr-FR" dirty="0"/>
              <a:t>, </a:t>
            </a:r>
            <a:r>
              <a:rPr lang="fr-FR" b="1" u="sng" dirty="0"/>
              <a:t>on constate </a:t>
            </a:r>
            <a:r>
              <a:rPr lang="fr-FR" dirty="0"/>
              <a:t>qu’avant ajout de glucose (+ témoin) dans le milieu anaérobie, les taux d’O</a:t>
            </a:r>
            <a:r>
              <a:rPr lang="fr-FR" baseline="-25000" dirty="0"/>
              <a:t>2</a:t>
            </a:r>
            <a:r>
              <a:rPr lang="fr-FR" dirty="0"/>
              <a:t> et d’éthanol restent constants autour de leur valeur initiale, à savoir 0 mg.L-1 pour l’O</a:t>
            </a:r>
            <a:r>
              <a:rPr lang="fr-FR" baseline="-25000" dirty="0"/>
              <a:t>2</a:t>
            </a:r>
            <a:r>
              <a:rPr lang="fr-FR" dirty="0"/>
              <a:t> (le milieu est bien anaérobie). </a:t>
            </a:r>
            <a:r>
              <a:rPr lang="fr-FR" b="1" u="sng" dirty="0"/>
              <a:t>On en déduit que </a:t>
            </a:r>
            <a:r>
              <a:rPr lang="fr-FR" dirty="0"/>
              <a:t>le métabolisme étudié, nécessite l’apport d’un substrat : le glucose. </a:t>
            </a:r>
          </a:p>
          <a:p>
            <a:r>
              <a:rPr lang="fr-FR" dirty="0"/>
              <a:t>Après ajout de glucose dans l’enceinte hermétique, </a:t>
            </a:r>
            <a:r>
              <a:rPr lang="fr-FR" b="1" u="sng" dirty="0"/>
              <a:t>on constate </a:t>
            </a:r>
            <a:r>
              <a:rPr lang="fr-FR" dirty="0"/>
              <a:t>au bout de 120s (=2 min), une augmentation de la concentration en éthanol dans le milieu. </a:t>
            </a:r>
            <a:r>
              <a:rPr lang="fr-FR" b="1" u="sng" dirty="0"/>
              <a:t>Or on sait que </a:t>
            </a:r>
            <a:r>
              <a:rPr lang="fr-FR" dirty="0"/>
              <a:t>les levures réalisent la glycolyse, qui consiste à oxyder (sans O</a:t>
            </a:r>
            <a:r>
              <a:rPr lang="fr-FR" baseline="-25000" dirty="0"/>
              <a:t>2</a:t>
            </a:r>
            <a:r>
              <a:rPr lang="fr-FR" dirty="0"/>
              <a:t>…) le glucose en pyruvate (et la production de 2 ATP et de 2R’H2). Ce pyruvate peut être réduit et </a:t>
            </a:r>
            <a:r>
              <a:rPr lang="fr-FR" dirty="0" err="1"/>
              <a:t>décarboxylé</a:t>
            </a:r>
            <a:r>
              <a:rPr lang="fr-FR" dirty="0"/>
              <a:t> en éthanol (réaction de fermentation basée sur une </a:t>
            </a:r>
            <a:r>
              <a:rPr lang="fr-FR" dirty="0" err="1"/>
              <a:t>réoxydation</a:t>
            </a:r>
            <a:r>
              <a:rPr lang="fr-FR" dirty="0"/>
              <a:t> des intermédiaires R’H2 en R’). </a:t>
            </a:r>
            <a:r>
              <a:rPr lang="fr-FR" b="1" u="sng" dirty="0"/>
              <a:t>On en déduit </a:t>
            </a:r>
            <a:r>
              <a:rPr lang="fr-FR" dirty="0"/>
              <a:t>que les levures dans l’enceinte, après ajout de glucose, ont produit de l’éthanol. Ce métabolisme nécessite 2 minutes pour se mettre en place, mais il dure longtemps. </a:t>
            </a:r>
          </a:p>
          <a:p>
            <a:r>
              <a:rPr lang="fr-FR" b="1" u="sng" dirty="0"/>
              <a:t>On constate que </a:t>
            </a:r>
            <a:r>
              <a:rPr lang="fr-FR" dirty="0"/>
              <a:t>les levures cultivées en anaérobie (milieu B), présentent 1% de bourgeonnement, ce qui est 3 fois plus faible, que les levures cultivées en aérobie (A), pratiquant le métabolisme respiratoire. </a:t>
            </a:r>
            <a:r>
              <a:rPr lang="fr-FR" b="1" u="sng" dirty="0"/>
              <a:t>Or on sait, </a:t>
            </a:r>
            <a:r>
              <a:rPr lang="fr-FR" dirty="0"/>
              <a:t>que la fermentation (précédée de la glycolyse) aboutit à la production de seulement 2 ATP, contre 36 pour la respiration mitochondriale. </a:t>
            </a:r>
            <a:r>
              <a:rPr lang="fr-FR" b="1" u="sng" dirty="0"/>
              <a:t>On en déduit </a:t>
            </a:r>
            <a:r>
              <a:rPr lang="fr-FR" dirty="0"/>
              <a:t>que la fermentation beaucoup moins efficace énergétiquement, ne permet pas aux levures de réaliser des travaux cellulaires énergivores tels que la division cellulaire.</a:t>
            </a:r>
          </a:p>
          <a:p>
            <a:r>
              <a:rPr lang="fr-FR" b="1" u="sng" dirty="0"/>
              <a:t>Conclusion: les levures s’adaptent à leur milieu. Dans le cas d’un milieu sans O</a:t>
            </a:r>
            <a:r>
              <a:rPr lang="fr-FR" b="1" u="sng" baseline="-25000" dirty="0"/>
              <a:t>2</a:t>
            </a:r>
            <a:r>
              <a:rPr lang="fr-FR" b="1" u="sng" dirty="0"/>
              <a:t>, elles sont capables d’extraire l’énergie du glucose, en réalisant la fermentation. Ce métabolisme est peu efficace cependant.</a:t>
            </a:r>
          </a:p>
        </p:txBody>
      </p:sp>
      <p:pic>
        <p:nvPicPr>
          <p:cNvPr id="5" name="Image 1">
            <a:extLst>
              <a:ext uri="{FF2B5EF4-FFF2-40B4-BE49-F238E27FC236}">
                <a16:creationId xmlns:a16="http://schemas.microsoft.com/office/drawing/2014/main" id="{2591E8C4-2B16-E64F-98AD-717EA2B51B24}"/>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0434637" y="7350"/>
            <a:ext cx="1733550" cy="1222963"/>
          </a:xfrm>
          <a:prstGeom prst="rect">
            <a:avLst/>
          </a:prstGeom>
          <a:noFill/>
          <a:ln w="9525">
            <a:noFill/>
            <a:miter lim="800000"/>
            <a:headEnd/>
            <a:tailEnd/>
          </a:ln>
        </p:spPr>
      </p:pic>
    </p:spTree>
    <p:extLst>
      <p:ext uri="{BB962C8B-B14F-4D97-AF65-F5344CB8AC3E}">
        <p14:creationId xmlns:p14="http://schemas.microsoft.com/office/powerpoint/2010/main" val="1389917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088375-3B46-4C45-8E7C-9C1EAD9E3B79}"/>
              </a:ext>
            </a:extLst>
          </p:cNvPr>
          <p:cNvSpPr>
            <a:spLocks noGrp="1"/>
          </p:cNvSpPr>
          <p:nvPr>
            <p:ph type="title"/>
          </p:nvPr>
        </p:nvSpPr>
        <p:spPr>
          <a:xfrm>
            <a:off x="677333" y="0"/>
            <a:ext cx="8780991" cy="1320800"/>
          </a:xfrm>
        </p:spPr>
        <p:txBody>
          <a:bodyPr>
            <a:normAutofit/>
          </a:bodyPr>
          <a:lstStyle/>
          <a:p>
            <a:r>
              <a:rPr lang="fr-FR" sz="2800" dirty="0"/>
              <a:t>Résultats attendus </a:t>
            </a:r>
            <a:r>
              <a:rPr lang="fr-FR" sz="2800" dirty="0" err="1"/>
              <a:t>ExAO</a:t>
            </a:r>
            <a:r>
              <a:rPr lang="fr-FR" sz="2800" dirty="0"/>
              <a:t>: levures en milieu anaérobie enrichi en glucose</a:t>
            </a:r>
          </a:p>
        </p:txBody>
      </p:sp>
      <p:sp>
        <p:nvSpPr>
          <p:cNvPr id="3" name="Espace réservé du numéro de diapositive 2">
            <a:extLst>
              <a:ext uri="{FF2B5EF4-FFF2-40B4-BE49-F238E27FC236}">
                <a16:creationId xmlns:a16="http://schemas.microsoft.com/office/drawing/2014/main" id="{C2A2F405-C43A-2646-8EA1-BA241D9BA200}"/>
              </a:ext>
            </a:extLst>
          </p:cNvPr>
          <p:cNvSpPr>
            <a:spLocks noGrp="1"/>
          </p:cNvSpPr>
          <p:nvPr>
            <p:ph type="sldNum" sz="quarter" idx="12"/>
          </p:nvPr>
        </p:nvSpPr>
        <p:spPr/>
        <p:txBody>
          <a:bodyPr/>
          <a:lstStyle/>
          <a:p>
            <a:fld id="{BACB43BA-3DCD-3A4D-AB45-0E01C45504EA}" type="slidenum">
              <a:rPr lang="fr-FR" smtClean="0"/>
              <a:t>11</a:t>
            </a:fld>
            <a:endParaRPr lang="fr-FR"/>
          </a:p>
        </p:txBody>
      </p:sp>
      <p:pic>
        <p:nvPicPr>
          <p:cNvPr id="5" name="Image 4">
            <a:extLst>
              <a:ext uri="{FF2B5EF4-FFF2-40B4-BE49-F238E27FC236}">
                <a16:creationId xmlns:a16="http://schemas.microsoft.com/office/drawing/2014/main" id="{7AE13636-760E-B04F-BB31-E90A682146C4}"/>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sharpenSoften amount="30000"/>
                    </a14:imgEffect>
                    <a14:imgEffect>
                      <a14:brightnessContrast bright="-21000" contrast="41000"/>
                    </a14:imgEffect>
                  </a14:imgLayer>
                </a14:imgProps>
              </a:ext>
              <a:ext uri="{28A0092B-C50C-407E-A947-70E740481C1C}">
                <a14:useLocalDpi xmlns:a14="http://schemas.microsoft.com/office/drawing/2010/main"/>
              </a:ext>
            </a:extLst>
          </a:blip>
          <a:srcRect/>
          <a:stretch/>
        </p:blipFill>
        <p:spPr>
          <a:xfrm>
            <a:off x="2131482" y="919372"/>
            <a:ext cx="7512580" cy="5790327"/>
          </a:xfrm>
          <a:prstGeom prst="rect">
            <a:avLst/>
          </a:prstGeom>
        </p:spPr>
      </p:pic>
      <p:sp>
        <p:nvSpPr>
          <p:cNvPr id="6" name="ZoneTexte 5">
            <a:extLst>
              <a:ext uri="{FF2B5EF4-FFF2-40B4-BE49-F238E27FC236}">
                <a16:creationId xmlns:a16="http://schemas.microsoft.com/office/drawing/2014/main" id="{205E4ADE-E606-1541-9317-F6D8793FC19F}"/>
              </a:ext>
            </a:extLst>
          </p:cNvPr>
          <p:cNvSpPr txBox="1"/>
          <p:nvPr/>
        </p:nvSpPr>
        <p:spPr>
          <a:xfrm>
            <a:off x="9012593" y="6406487"/>
            <a:ext cx="3014662" cy="261610"/>
          </a:xfrm>
          <a:prstGeom prst="rect">
            <a:avLst/>
          </a:prstGeom>
          <a:noFill/>
        </p:spPr>
        <p:txBody>
          <a:bodyPr wrap="square" rtlCol="0">
            <a:spAutoFit/>
          </a:bodyPr>
          <a:lstStyle/>
          <a:p>
            <a:r>
              <a:rPr lang="fr-FR" sz="1100" i="1" dirty="0"/>
              <a:t>SVT Bordas </a:t>
            </a:r>
            <a:r>
              <a:rPr lang="fr-FR" sz="1100" i="1" dirty="0" err="1"/>
              <a:t>ed</a:t>
            </a:r>
            <a:r>
              <a:rPr lang="fr-FR" sz="1100" i="1" dirty="0"/>
              <a:t> 2012 Activités pratiques 3</a:t>
            </a:r>
          </a:p>
        </p:txBody>
      </p:sp>
    </p:spTree>
    <p:extLst>
      <p:ext uri="{BB962C8B-B14F-4D97-AF65-F5344CB8AC3E}">
        <p14:creationId xmlns:p14="http://schemas.microsoft.com/office/powerpoint/2010/main" val="2611710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F91C1A-D47B-0F42-8DBA-7DE1150E25B4}"/>
              </a:ext>
            </a:extLst>
          </p:cNvPr>
          <p:cNvSpPr>
            <a:spLocks noGrp="1"/>
          </p:cNvSpPr>
          <p:nvPr>
            <p:ph type="title"/>
          </p:nvPr>
        </p:nvSpPr>
        <p:spPr>
          <a:xfrm>
            <a:off x="575734" y="158045"/>
            <a:ext cx="8596668" cy="1320800"/>
          </a:xfrm>
        </p:spPr>
        <p:txBody>
          <a:bodyPr>
            <a:normAutofit fontScale="90000"/>
          </a:bodyPr>
          <a:lstStyle/>
          <a:p>
            <a:r>
              <a:rPr lang="fr-FR" dirty="0"/>
              <a:t>Variation de différents paramètres dans 5 ml d'une suspension de levures </a:t>
            </a:r>
            <a:br>
              <a:rPr lang="fr-FR" dirty="0"/>
            </a:br>
            <a:endParaRPr lang="fr-FR" dirty="0"/>
          </a:p>
        </p:txBody>
      </p:sp>
      <p:sp>
        <p:nvSpPr>
          <p:cNvPr id="3" name="Espace réservé du numéro de diapositive 2">
            <a:extLst>
              <a:ext uri="{FF2B5EF4-FFF2-40B4-BE49-F238E27FC236}">
                <a16:creationId xmlns:a16="http://schemas.microsoft.com/office/drawing/2014/main" id="{028B0B7D-5929-444E-9B5F-1696968E932A}"/>
              </a:ext>
            </a:extLst>
          </p:cNvPr>
          <p:cNvSpPr>
            <a:spLocks noGrp="1"/>
          </p:cNvSpPr>
          <p:nvPr>
            <p:ph type="sldNum" sz="quarter" idx="12"/>
          </p:nvPr>
        </p:nvSpPr>
        <p:spPr/>
        <p:txBody>
          <a:bodyPr/>
          <a:lstStyle/>
          <a:p>
            <a:fld id="{BACB43BA-3DCD-3A4D-AB45-0E01C45504EA}" type="slidenum">
              <a:rPr lang="fr-FR" smtClean="0"/>
              <a:t>12</a:t>
            </a:fld>
            <a:endParaRPr lang="fr-FR"/>
          </a:p>
        </p:txBody>
      </p:sp>
      <p:pic>
        <p:nvPicPr>
          <p:cNvPr id="2050" name="Picture 2" descr="http://svt.ac-dijon.fr/schemassvt/IMG/resp_ferm_lev.gif">
            <a:extLst>
              <a:ext uri="{FF2B5EF4-FFF2-40B4-BE49-F238E27FC236}">
                <a16:creationId xmlns:a16="http://schemas.microsoft.com/office/drawing/2014/main" id="{704B9D9C-CBF5-9B40-AE8F-50A780EE650F}"/>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l="14167" t="12043" r="23934"/>
          <a:stretch/>
        </p:blipFill>
        <p:spPr bwMode="auto">
          <a:xfrm>
            <a:off x="1235772" y="1478845"/>
            <a:ext cx="7546802" cy="4859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90401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C7DB06-6EFB-4740-940C-B8425E6F76EC}"/>
              </a:ext>
            </a:extLst>
          </p:cNvPr>
          <p:cNvSpPr>
            <a:spLocks noGrp="1"/>
          </p:cNvSpPr>
          <p:nvPr>
            <p:ph type="title"/>
          </p:nvPr>
        </p:nvSpPr>
        <p:spPr/>
        <p:txBody>
          <a:bodyPr/>
          <a:lstStyle/>
          <a:p>
            <a:r>
              <a:rPr lang="fr-FR" dirty="0"/>
              <a:t>Métabolisme et énergie</a:t>
            </a:r>
          </a:p>
        </p:txBody>
      </p:sp>
      <p:sp>
        <p:nvSpPr>
          <p:cNvPr id="3" name="Espace réservé du contenu 2">
            <a:extLst>
              <a:ext uri="{FF2B5EF4-FFF2-40B4-BE49-F238E27FC236}">
                <a16:creationId xmlns:a16="http://schemas.microsoft.com/office/drawing/2014/main" id="{3E5A7B94-12A5-FB41-85B7-C9AC545E0CD5}"/>
              </a:ext>
            </a:extLst>
          </p:cNvPr>
          <p:cNvSpPr>
            <a:spLocks noGrp="1"/>
          </p:cNvSpPr>
          <p:nvPr>
            <p:ph idx="1"/>
          </p:nvPr>
        </p:nvSpPr>
        <p:spPr>
          <a:xfrm>
            <a:off x="583142" y="1270000"/>
            <a:ext cx="8596668" cy="3880773"/>
          </a:xfrm>
        </p:spPr>
        <p:txBody>
          <a:bodyPr>
            <a:normAutofit/>
          </a:bodyPr>
          <a:lstStyle/>
          <a:p>
            <a:r>
              <a:rPr lang="fr-FR" sz="2800" dirty="0"/>
              <a:t>L’ATP produit par métabolisme respiratoire permet les travaux cellulaires tels que la division.</a:t>
            </a:r>
          </a:p>
          <a:p>
            <a:r>
              <a:rPr lang="fr-FR" sz="2800" dirty="0"/>
              <a:t>Ici levures bourgeonnantes</a:t>
            </a:r>
          </a:p>
        </p:txBody>
      </p:sp>
      <p:sp>
        <p:nvSpPr>
          <p:cNvPr id="4" name="Espace réservé du numéro de diapositive 3">
            <a:extLst>
              <a:ext uri="{FF2B5EF4-FFF2-40B4-BE49-F238E27FC236}">
                <a16:creationId xmlns:a16="http://schemas.microsoft.com/office/drawing/2014/main" id="{3BB1AE6F-3A71-DB4A-9C7A-422BBFF030FC}"/>
              </a:ext>
            </a:extLst>
          </p:cNvPr>
          <p:cNvSpPr>
            <a:spLocks noGrp="1"/>
          </p:cNvSpPr>
          <p:nvPr>
            <p:ph type="sldNum" sz="quarter" idx="12"/>
          </p:nvPr>
        </p:nvSpPr>
        <p:spPr/>
        <p:txBody>
          <a:bodyPr/>
          <a:lstStyle/>
          <a:p>
            <a:fld id="{BACB43BA-3DCD-3A4D-AB45-0E01C45504EA}" type="slidenum">
              <a:rPr lang="fr-FR" smtClean="0"/>
              <a:t>13</a:t>
            </a:fld>
            <a:endParaRPr lang="fr-FR"/>
          </a:p>
        </p:txBody>
      </p:sp>
      <p:pic>
        <p:nvPicPr>
          <p:cNvPr id="5" name="Image 4" descr="Description de l'image S cerevisiae under DIC microscopy.jpg.">
            <a:extLst>
              <a:ext uri="{FF2B5EF4-FFF2-40B4-BE49-F238E27FC236}">
                <a16:creationId xmlns:a16="http://schemas.microsoft.com/office/drawing/2014/main" id="{3B709F7B-A0DB-3949-95CC-757FF0A471F7}"/>
              </a:ext>
            </a:extLst>
          </p:cNvPr>
          <p:cNvPicPr/>
          <p:nvPr/>
        </p:nvPicPr>
        <p:blipFill>
          <a:blip r:embed="rId2" r:link="rId3" cstate="print">
            <a:extLst>
              <a:ext uri="{28A0092B-C50C-407E-A947-70E740481C1C}">
                <a14:useLocalDpi xmlns:a14="http://schemas.microsoft.com/office/drawing/2010/main"/>
              </a:ext>
            </a:extLst>
          </a:blip>
          <a:srcRect/>
          <a:stretch>
            <a:fillRect/>
          </a:stretch>
        </p:blipFill>
        <p:spPr bwMode="auto">
          <a:xfrm>
            <a:off x="5769535" y="2242936"/>
            <a:ext cx="5017528" cy="4329314"/>
          </a:xfrm>
          <a:prstGeom prst="rect">
            <a:avLst/>
          </a:prstGeom>
          <a:noFill/>
          <a:ln>
            <a:noFill/>
          </a:ln>
        </p:spPr>
      </p:pic>
    </p:spTree>
    <p:extLst>
      <p:ext uri="{BB962C8B-B14F-4D97-AF65-F5344CB8AC3E}">
        <p14:creationId xmlns:p14="http://schemas.microsoft.com/office/powerpoint/2010/main" val="24034942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B24EE4-8F1C-EC42-B717-C5E7680A1ED3}"/>
              </a:ext>
            </a:extLst>
          </p:cNvPr>
          <p:cNvSpPr>
            <a:spLocks noGrp="1"/>
          </p:cNvSpPr>
          <p:nvPr>
            <p:ph type="title"/>
          </p:nvPr>
        </p:nvSpPr>
        <p:spPr/>
        <p:txBody>
          <a:bodyPr>
            <a:normAutofit fontScale="90000"/>
          </a:bodyPr>
          <a:lstStyle/>
          <a:p>
            <a:r>
              <a:rPr lang="fr-FR" dirty="0"/>
              <a:t>Rappels 2</a:t>
            </a:r>
            <a:r>
              <a:rPr lang="fr-FR" baseline="30000" dirty="0"/>
              <a:t>nde</a:t>
            </a:r>
            <a:r>
              <a:rPr lang="fr-FR" dirty="0"/>
              <a:t>: observation de bactéries lactiques du Yaourt après coloration au </a:t>
            </a:r>
            <a:r>
              <a:rPr lang="fr-FR" dirty="0" err="1"/>
              <a:t>beu</a:t>
            </a:r>
            <a:r>
              <a:rPr lang="fr-FR" dirty="0"/>
              <a:t> de méthylène</a:t>
            </a:r>
          </a:p>
        </p:txBody>
      </p:sp>
      <p:sp>
        <p:nvSpPr>
          <p:cNvPr id="4" name="Espace réservé du numéro de diapositive 3">
            <a:extLst>
              <a:ext uri="{FF2B5EF4-FFF2-40B4-BE49-F238E27FC236}">
                <a16:creationId xmlns:a16="http://schemas.microsoft.com/office/drawing/2014/main" id="{7A06A32A-3628-5B4F-9FDA-FDEADB8D8BB5}"/>
              </a:ext>
            </a:extLst>
          </p:cNvPr>
          <p:cNvSpPr>
            <a:spLocks noGrp="1"/>
          </p:cNvSpPr>
          <p:nvPr>
            <p:ph type="sldNum" sz="quarter" idx="12"/>
          </p:nvPr>
        </p:nvSpPr>
        <p:spPr/>
        <p:txBody>
          <a:bodyPr/>
          <a:lstStyle/>
          <a:p>
            <a:fld id="{BACB43BA-3DCD-3A4D-AB45-0E01C45504EA}" type="slidenum">
              <a:rPr lang="fr-FR" smtClean="0"/>
              <a:t>14</a:t>
            </a:fld>
            <a:endParaRPr lang="fr-FR"/>
          </a:p>
        </p:txBody>
      </p:sp>
      <p:sp>
        <p:nvSpPr>
          <p:cNvPr id="5" name="Rectangle 4">
            <a:extLst>
              <a:ext uri="{FF2B5EF4-FFF2-40B4-BE49-F238E27FC236}">
                <a16:creationId xmlns:a16="http://schemas.microsoft.com/office/drawing/2014/main" id="{769C84D1-3E8D-D149-9275-8F3C17246419}"/>
              </a:ext>
            </a:extLst>
          </p:cNvPr>
          <p:cNvSpPr/>
          <p:nvPr/>
        </p:nvSpPr>
        <p:spPr>
          <a:xfrm>
            <a:off x="804861" y="2793564"/>
            <a:ext cx="9124952" cy="2246769"/>
          </a:xfrm>
          <a:prstGeom prst="rect">
            <a:avLst/>
          </a:prstGeom>
        </p:spPr>
        <p:txBody>
          <a:bodyPr wrap="square">
            <a:spAutoFit/>
          </a:bodyPr>
          <a:lstStyle/>
          <a:p>
            <a:pPr marL="342900" lvl="0" indent="-342900">
              <a:spcAft>
                <a:spcPts val="0"/>
              </a:spcAft>
              <a:buFont typeface="Symbol" pitchFamily="2" charset="2"/>
              <a:buBlip>
                <a:blip r:embed="rId2"/>
              </a:buBlip>
            </a:pPr>
            <a:r>
              <a:rPr lang="fr-FR" sz="2000" dirty="0">
                <a:latin typeface="Calibri" panose="020F0502020204030204" pitchFamily="34" charset="0"/>
                <a:ea typeface="Calibri" panose="020F0502020204030204" pitchFamily="34" charset="0"/>
                <a:cs typeface="Times New Roman" panose="02020603050405020304" pitchFamily="18" charset="0"/>
              </a:rPr>
              <a:t>Protocole d’observation de bactéries du yaourt: </a:t>
            </a:r>
          </a:p>
          <a:p>
            <a:pPr marL="342900" lvl="0" indent="-342900">
              <a:spcAft>
                <a:spcPts val="0"/>
              </a:spcAft>
              <a:buFont typeface="+mj-lt"/>
              <a:buAutoNum type="alphaLcPeriod"/>
            </a:pPr>
            <a:r>
              <a:rPr lang="fr-FR" sz="2000" dirty="0">
                <a:latin typeface="Calibri" panose="020F0502020204030204" pitchFamily="34" charset="0"/>
                <a:ea typeface="Calibri" panose="020F0502020204030204" pitchFamily="34" charset="0"/>
                <a:cs typeface="Times New Roman" panose="02020603050405020304" pitchFamily="18" charset="0"/>
              </a:rPr>
              <a:t>Déposer très peu de yaourt sur une lame mince.</a:t>
            </a:r>
          </a:p>
          <a:p>
            <a:pPr marL="342900" lvl="0" indent="-342900">
              <a:spcAft>
                <a:spcPts val="0"/>
              </a:spcAft>
              <a:buFont typeface="+mj-lt"/>
              <a:buAutoNum type="alphaLcPeriod"/>
            </a:pPr>
            <a:r>
              <a:rPr lang="fr-FR" sz="2000" dirty="0">
                <a:latin typeface="Calibri" panose="020F0502020204030204" pitchFamily="34" charset="0"/>
                <a:ea typeface="Calibri" panose="020F0502020204030204" pitchFamily="34" charset="0"/>
                <a:cs typeface="Times New Roman" panose="02020603050405020304" pitchFamily="18" charset="0"/>
              </a:rPr>
              <a:t>Ajouter une goutte de bleu de méthylène.</a:t>
            </a:r>
          </a:p>
          <a:p>
            <a:pPr marL="342900" lvl="0" indent="-342900">
              <a:spcAft>
                <a:spcPts val="0"/>
              </a:spcAft>
              <a:buFont typeface="+mj-lt"/>
              <a:buAutoNum type="alphaLcPeriod"/>
            </a:pPr>
            <a:r>
              <a:rPr lang="fr-FR" sz="2000" dirty="0">
                <a:latin typeface="Calibri" panose="020F0502020204030204" pitchFamily="34" charset="0"/>
                <a:ea typeface="Calibri" panose="020F0502020204030204" pitchFamily="34" charset="0"/>
                <a:cs typeface="Times New Roman" panose="02020603050405020304" pitchFamily="18" charset="0"/>
              </a:rPr>
              <a:t>Recouvrir d’une lamelle et observer au fort grossissement (GX 400).</a:t>
            </a:r>
          </a:p>
          <a:p>
            <a:pPr>
              <a:spcAft>
                <a:spcPts val="0"/>
              </a:spcAft>
            </a:pPr>
            <a:r>
              <a:rPr lang="fr-FR" sz="2000" dirty="0">
                <a:latin typeface="Calibri" panose="020F0502020204030204" pitchFamily="34" charset="0"/>
                <a:ea typeface="Calibri" panose="020F0502020204030204" pitchFamily="34" charset="0"/>
                <a:cs typeface="Times New Roman" panose="02020603050405020304" pitchFamily="18" charset="0"/>
                <a:sym typeface="Wingdings" pitchFamily="2" charset="2"/>
              </a:rPr>
              <a:t></a:t>
            </a:r>
            <a:r>
              <a:rPr lang="fr-FR" sz="2000" dirty="0">
                <a:latin typeface="Calibri" panose="020F0502020204030204" pitchFamily="34" charset="0"/>
                <a:ea typeface="Calibri" panose="020F0502020204030204" pitchFamily="34" charset="0"/>
                <a:cs typeface="Times New Roman" panose="02020603050405020304" pitchFamily="18" charset="0"/>
              </a:rPr>
              <a:t> Vous observez des lactobacilles (en forme de bâtonnets) et des streptocoques (de forme arrondie). Les files de streptocoques ou de lactobacilles bougent sous l’effet de la chaleur de l’éclairage.</a:t>
            </a: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987021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a:extLst>
              <a:ext uri="{FF2B5EF4-FFF2-40B4-BE49-F238E27FC236}">
                <a16:creationId xmlns:a16="http://schemas.microsoft.com/office/drawing/2014/main" id="{F05F6628-A507-5F4F-BF8B-D3CEDE065A9C}"/>
              </a:ext>
            </a:extLst>
          </p:cNvPr>
          <p:cNvSpPr>
            <a:spLocks noChangeArrowheads="1"/>
          </p:cNvSpPr>
          <p:nvPr/>
        </p:nvSpPr>
        <p:spPr bwMode="auto">
          <a:xfrm>
            <a:off x="7535863" y="6381750"/>
            <a:ext cx="2881312"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1100" i="1"/>
              <a:t>http://www.didier-pol.net/1antibio.htm </a:t>
            </a:r>
          </a:p>
        </p:txBody>
      </p:sp>
      <p:pic>
        <p:nvPicPr>
          <p:cNvPr id="8195" name="Picture 4">
            <a:extLst>
              <a:ext uri="{FF2B5EF4-FFF2-40B4-BE49-F238E27FC236}">
                <a16:creationId xmlns:a16="http://schemas.microsoft.com/office/drawing/2014/main" id="{C2B23239-D064-8644-87A1-53DDB62BEE45}"/>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847850" y="1352551"/>
            <a:ext cx="4286250" cy="345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5">
            <a:extLst>
              <a:ext uri="{FF2B5EF4-FFF2-40B4-BE49-F238E27FC236}">
                <a16:creationId xmlns:a16="http://schemas.microsoft.com/office/drawing/2014/main" id="{C639E312-0AF4-4146-9B7D-1989F3C4343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311900" y="1341439"/>
            <a:ext cx="4140200" cy="344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Rectangle 8">
            <a:extLst>
              <a:ext uri="{FF2B5EF4-FFF2-40B4-BE49-F238E27FC236}">
                <a16:creationId xmlns:a16="http://schemas.microsoft.com/office/drawing/2014/main" id="{6ECA7797-3448-D548-B5BE-39B50620098B}"/>
              </a:ext>
            </a:extLst>
          </p:cNvPr>
          <p:cNvSpPr>
            <a:spLocks noChangeArrowheads="1"/>
          </p:cNvSpPr>
          <p:nvPr/>
        </p:nvSpPr>
        <p:spPr bwMode="auto">
          <a:xfrm>
            <a:off x="1774826" y="4808539"/>
            <a:ext cx="475297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1600" b="1">
                <a:latin typeface="Arial" panose="020B0604020202020204" pitchFamily="34" charset="0"/>
              </a:rPr>
              <a:t>Streptocoques du yaourt</a:t>
            </a:r>
            <a:r>
              <a:rPr lang="fr-FR" altLang="fr-FR" sz="1600">
                <a:latin typeface="Arial" panose="020B0604020202020204" pitchFamily="34" charset="0"/>
              </a:rPr>
              <a:t> </a:t>
            </a:r>
            <a:br>
              <a:rPr lang="fr-FR" altLang="fr-FR" sz="1600">
                <a:latin typeface="Arial" panose="020B0604020202020204" pitchFamily="34" charset="0"/>
              </a:rPr>
            </a:br>
            <a:r>
              <a:rPr lang="fr-FR" altLang="fr-FR" sz="1600">
                <a:latin typeface="Arial" panose="020B0604020202020204" pitchFamily="34" charset="0"/>
              </a:rPr>
              <a:t>(coloration par le bleu de méthylène x 1000)</a:t>
            </a:r>
          </a:p>
        </p:txBody>
      </p:sp>
      <p:sp>
        <p:nvSpPr>
          <p:cNvPr id="8198" name="Rectangle 9">
            <a:extLst>
              <a:ext uri="{FF2B5EF4-FFF2-40B4-BE49-F238E27FC236}">
                <a16:creationId xmlns:a16="http://schemas.microsoft.com/office/drawing/2014/main" id="{BA63242A-D995-D849-B9F0-F1E3214B4543}"/>
              </a:ext>
            </a:extLst>
          </p:cNvPr>
          <p:cNvSpPr>
            <a:spLocks noChangeArrowheads="1"/>
          </p:cNvSpPr>
          <p:nvPr/>
        </p:nvSpPr>
        <p:spPr bwMode="auto">
          <a:xfrm>
            <a:off x="6167438" y="4800600"/>
            <a:ext cx="4572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1600" b="1">
                <a:latin typeface="Arial" panose="020B0604020202020204" pitchFamily="34" charset="0"/>
              </a:rPr>
              <a:t>Bifidobacterium dans un yaourt "au bifidus"</a:t>
            </a:r>
            <a:r>
              <a:rPr lang="fr-FR" altLang="fr-FR" sz="1600">
                <a:latin typeface="Arial" panose="020B0604020202020204" pitchFamily="34" charset="0"/>
              </a:rPr>
              <a:t> </a:t>
            </a:r>
            <a:br>
              <a:rPr lang="fr-FR" altLang="fr-FR" sz="1600">
                <a:latin typeface="Arial" panose="020B0604020202020204" pitchFamily="34" charset="0"/>
              </a:rPr>
            </a:br>
            <a:r>
              <a:rPr lang="fr-FR" altLang="fr-FR" sz="1600">
                <a:latin typeface="Arial" panose="020B0604020202020204" pitchFamily="34" charset="0"/>
              </a:rPr>
              <a:t>(coloration par le bleu de méthylène x 1000)</a:t>
            </a:r>
          </a:p>
        </p:txBody>
      </p:sp>
    </p:spTree>
    <p:extLst>
      <p:ext uri="{BB962C8B-B14F-4D97-AF65-F5344CB8AC3E}">
        <p14:creationId xmlns:p14="http://schemas.microsoft.com/office/powerpoint/2010/main" val="3632116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a:extLst>
              <a:ext uri="{FF2B5EF4-FFF2-40B4-BE49-F238E27FC236}">
                <a16:creationId xmlns:a16="http://schemas.microsoft.com/office/drawing/2014/main" id="{50F27AB0-5EF3-FD49-8E94-1599186C984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919288" y="836614"/>
            <a:ext cx="6337300" cy="531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ccolade fermante 4">
            <a:extLst>
              <a:ext uri="{FF2B5EF4-FFF2-40B4-BE49-F238E27FC236}">
                <a16:creationId xmlns:a16="http://schemas.microsoft.com/office/drawing/2014/main" id="{10CD4C58-2B61-9F49-81E4-6EE32A15BEE2}"/>
              </a:ext>
            </a:extLst>
          </p:cNvPr>
          <p:cNvSpPr/>
          <p:nvPr/>
        </p:nvSpPr>
        <p:spPr>
          <a:xfrm>
            <a:off x="8256588" y="981076"/>
            <a:ext cx="360362" cy="2519363"/>
          </a:xfrm>
          <a:prstGeom prst="righ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fr-FR"/>
          </a:p>
        </p:txBody>
      </p:sp>
      <p:sp>
        <p:nvSpPr>
          <p:cNvPr id="10244" name="ZoneTexte 5">
            <a:extLst>
              <a:ext uri="{FF2B5EF4-FFF2-40B4-BE49-F238E27FC236}">
                <a16:creationId xmlns:a16="http://schemas.microsoft.com/office/drawing/2014/main" id="{FD9DE45E-9E4A-F14C-B92A-D43C81FBE91A}"/>
              </a:ext>
            </a:extLst>
          </p:cNvPr>
          <p:cNvSpPr txBox="1">
            <a:spLocks noChangeArrowheads="1"/>
          </p:cNvSpPr>
          <p:nvPr/>
        </p:nvSpPr>
        <p:spPr bwMode="auto">
          <a:xfrm>
            <a:off x="8688388" y="1268413"/>
            <a:ext cx="1763712"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1800">
                <a:latin typeface="Arial" panose="020B0604020202020204" pitchFamily="34" charset="0"/>
              </a:rPr>
              <a:t>Le MEB donne une vision 3D de la cellule observée: levure = eucaryote ou procaryote?</a:t>
            </a:r>
          </a:p>
        </p:txBody>
      </p:sp>
      <p:sp>
        <p:nvSpPr>
          <p:cNvPr id="7" name="Accolade fermante 6">
            <a:extLst>
              <a:ext uri="{FF2B5EF4-FFF2-40B4-BE49-F238E27FC236}">
                <a16:creationId xmlns:a16="http://schemas.microsoft.com/office/drawing/2014/main" id="{554C4365-0513-DD47-97D7-A066C44FF338}"/>
              </a:ext>
            </a:extLst>
          </p:cNvPr>
          <p:cNvSpPr/>
          <p:nvPr/>
        </p:nvSpPr>
        <p:spPr>
          <a:xfrm>
            <a:off x="8256588" y="3500438"/>
            <a:ext cx="360362" cy="2520950"/>
          </a:xfrm>
          <a:prstGeom prst="righ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fr-FR"/>
          </a:p>
        </p:txBody>
      </p:sp>
      <p:sp>
        <p:nvSpPr>
          <p:cNvPr id="10246" name="ZoneTexte 7">
            <a:extLst>
              <a:ext uri="{FF2B5EF4-FFF2-40B4-BE49-F238E27FC236}">
                <a16:creationId xmlns:a16="http://schemas.microsoft.com/office/drawing/2014/main" id="{D72949F9-DF0C-544E-9BE2-29C7DFC7ACC7}"/>
              </a:ext>
            </a:extLst>
          </p:cNvPr>
          <p:cNvSpPr txBox="1">
            <a:spLocks noChangeArrowheads="1"/>
          </p:cNvSpPr>
          <p:nvPr/>
        </p:nvSpPr>
        <p:spPr bwMode="auto">
          <a:xfrm>
            <a:off x="8688388" y="3500439"/>
            <a:ext cx="1835150"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1800">
                <a:latin typeface="Arial" panose="020B0604020202020204" pitchFamily="34" charset="0"/>
              </a:rPr>
              <a:t>Le MET précise la structure interne de la cellule: ici mise en évidence de l’existence d’un cytoplasme dans lequel baigne le noyau</a:t>
            </a:r>
          </a:p>
          <a:p>
            <a:pPr eaLnBrk="1" hangingPunct="1">
              <a:spcBef>
                <a:spcPct val="0"/>
              </a:spcBef>
              <a:buClrTx/>
              <a:buFontTx/>
              <a:buNone/>
            </a:pPr>
            <a:r>
              <a:rPr lang="fr-FR" altLang="fr-FR" sz="1800">
                <a:latin typeface="Arial" panose="020B0604020202020204" pitchFamily="34" charset="0"/>
              </a:rPr>
              <a:t>=&gt; La levure est un eucaryote</a:t>
            </a:r>
          </a:p>
        </p:txBody>
      </p:sp>
    </p:spTree>
    <p:extLst>
      <p:ext uri="{BB962C8B-B14F-4D97-AF65-F5344CB8AC3E}">
        <p14:creationId xmlns:p14="http://schemas.microsoft.com/office/powerpoint/2010/main" val="9125040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F5CE61BE-0725-7B4B-BD2F-37459B808238}"/>
              </a:ext>
            </a:extLst>
          </p:cNvPr>
          <p:cNvSpPr>
            <a:spLocks noGrp="1"/>
          </p:cNvSpPr>
          <p:nvPr>
            <p:ph type="sldNum" sz="quarter" idx="12"/>
          </p:nvPr>
        </p:nvSpPr>
        <p:spPr/>
        <p:txBody>
          <a:bodyPr/>
          <a:lstStyle/>
          <a:p>
            <a:fld id="{BACB43BA-3DCD-3A4D-AB45-0E01C45504EA}" type="slidenum">
              <a:rPr lang="fr-FR" smtClean="0"/>
              <a:t>17</a:t>
            </a:fld>
            <a:endParaRPr lang="fr-FR"/>
          </a:p>
        </p:txBody>
      </p:sp>
      <p:pic>
        <p:nvPicPr>
          <p:cNvPr id="5" name="Image 4">
            <a:extLst>
              <a:ext uri="{FF2B5EF4-FFF2-40B4-BE49-F238E27FC236}">
                <a16:creationId xmlns:a16="http://schemas.microsoft.com/office/drawing/2014/main" id="{13C3A7AB-FFBF-A547-8831-02D5F3C5AE72}"/>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sharpenSoften amount="12000"/>
                    </a14:imgEffect>
                    <a14:imgEffect>
                      <a14:brightnessContrast bright="29000" contrast="12000"/>
                    </a14:imgEffect>
                  </a14:imgLayer>
                </a14:imgProps>
              </a:ext>
              <a:ext uri="{28A0092B-C50C-407E-A947-70E740481C1C}">
                <a14:useLocalDpi xmlns:a14="http://schemas.microsoft.com/office/drawing/2010/main"/>
              </a:ext>
            </a:extLst>
          </a:blip>
          <a:srcRect/>
          <a:stretch/>
        </p:blipFill>
        <p:spPr>
          <a:xfrm>
            <a:off x="816240" y="422465"/>
            <a:ext cx="10913797" cy="5801459"/>
          </a:xfrm>
          <a:prstGeom prst="rect">
            <a:avLst/>
          </a:prstGeom>
        </p:spPr>
      </p:pic>
      <p:sp>
        <p:nvSpPr>
          <p:cNvPr id="6" name="ZoneTexte 5">
            <a:extLst>
              <a:ext uri="{FF2B5EF4-FFF2-40B4-BE49-F238E27FC236}">
                <a16:creationId xmlns:a16="http://schemas.microsoft.com/office/drawing/2014/main" id="{9B7FD31A-C10D-8E45-B43E-6336E653B316}"/>
              </a:ext>
            </a:extLst>
          </p:cNvPr>
          <p:cNvSpPr txBox="1"/>
          <p:nvPr/>
        </p:nvSpPr>
        <p:spPr>
          <a:xfrm>
            <a:off x="9012593" y="6406487"/>
            <a:ext cx="3014662" cy="261610"/>
          </a:xfrm>
          <a:prstGeom prst="rect">
            <a:avLst/>
          </a:prstGeom>
          <a:noFill/>
        </p:spPr>
        <p:txBody>
          <a:bodyPr wrap="square" rtlCol="0">
            <a:spAutoFit/>
          </a:bodyPr>
          <a:lstStyle/>
          <a:p>
            <a:r>
              <a:rPr lang="fr-FR" sz="1100" i="1" dirty="0"/>
              <a:t>SVT Bordas </a:t>
            </a:r>
            <a:r>
              <a:rPr lang="fr-FR" sz="1100" i="1" dirty="0" err="1"/>
              <a:t>ed</a:t>
            </a:r>
            <a:r>
              <a:rPr lang="fr-FR" sz="1100" i="1" dirty="0"/>
              <a:t> 2012 Activités pratiques 3</a:t>
            </a:r>
          </a:p>
        </p:txBody>
      </p:sp>
    </p:spTree>
    <p:extLst>
      <p:ext uri="{BB962C8B-B14F-4D97-AF65-F5344CB8AC3E}">
        <p14:creationId xmlns:p14="http://schemas.microsoft.com/office/powerpoint/2010/main" val="2903120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290FA6-F1FD-A641-AEDA-7E2E10A53F41}"/>
              </a:ext>
            </a:extLst>
          </p:cNvPr>
          <p:cNvSpPr>
            <a:spLocks noGrp="1"/>
          </p:cNvSpPr>
          <p:nvPr>
            <p:ph type="title"/>
          </p:nvPr>
        </p:nvSpPr>
        <p:spPr/>
        <p:txBody>
          <a:bodyPr>
            <a:normAutofit/>
          </a:bodyPr>
          <a:lstStyle/>
          <a:p>
            <a:r>
              <a:rPr lang="fr-FR" sz="2800" dirty="0"/>
              <a:t>Traces écrites </a:t>
            </a:r>
          </a:p>
        </p:txBody>
      </p:sp>
      <p:sp>
        <p:nvSpPr>
          <p:cNvPr id="3" name="Rectangle 2">
            <a:extLst>
              <a:ext uri="{FF2B5EF4-FFF2-40B4-BE49-F238E27FC236}">
                <a16:creationId xmlns:a16="http://schemas.microsoft.com/office/drawing/2014/main" id="{4EFBA49C-56A5-9F4B-B788-FECAE5717E10}"/>
              </a:ext>
            </a:extLst>
          </p:cNvPr>
          <p:cNvSpPr/>
          <p:nvPr/>
        </p:nvSpPr>
        <p:spPr>
          <a:xfrm>
            <a:off x="917028" y="1302871"/>
            <a:ext cx="10436772" cy="4832092"/>
          </a:xfrm>
          <a:prstGeom prst="rect">
            <a:avLst/>
          </a:prstGeom>
        </p:spPr>
        <p:txBody>
          <a:bodyPr wrap="square">
            <a:spAutoFit/>
          </a:bodyPr>
          <a:lstStyle/>
          <a:p>
            <a:pPr>
              <a:spcBef>
                <a:spcPts val="1200"/>
              </a:spcBef>
              <a:spcAft>
                <a:spcPts val="0"/>
              </a:spcAft>
            </a:pPr>
            <a:r>
              <a:rPr lang="fr-FR" sz="2000" b="1" kern="0" dirty="0">
                <a:solidFill>
                  <a:srgbClr val="FF0000"/>
                </a:solidFill>
                <a:effectLst/>
                <a:latin typeface="Calibri" panose="020F0502020204030204" pitchFamily="34" charset="0"/>
                <a:ea typeface="MS Gothic" panose="020B0609070205080204" pitchFamily="49" charset="-128"/>
                <a:cs typeface="Times New Roman" panose="02020603050405020304" pitchFamily="18" charset="0"/>
              </a:rPr>
              <a:t>II- Produire de l’ATP en absence de dioxygène, la fermentation.</a:t>
            </a:r>
            <a:endParaRPr lang="fr-FR" sz="28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endParaRPr>
          </a:p>
          <a:p>
            <a:pPr algn="just">
              <a:spcAft>
                <a:spcPts val="0"/>
              </a:spcAft>
            </a:pPr>
            <a:r>
              <a:rPr lang="fr-FR" b="1" dirty="0" err="1">
                <a:solidFill>
                  <a:srgbClr val="F79646"/>
                </a:solidFill>
                <a:latin typeface="Calibri" panose="020F0502020204030204" pitchFamily="34" charset="0"/>
                <a:ea typeface="MS Mincho" panose="02020609040205080304" pitchFamily="49" charset="-128"/>
                <a:cs typeface="Times New Roman" panose="02020603050405020304" pitchFamily="18" charset="0"/>
              </a:rPr>
              <a:t>Cf</a:t>
            </a:r>
            <a:r>
              <a:rPr lang="fr-FR" b="1" dirty="0">
                <a:solidFill>
                  <a:srgbClr val="F79646"/>
                </a:solidFill>
                <a:latin typeface="Calibri" panose="020F0502020204030204" pitchFamily="34" charset="0"/>
                <a:ea typeface="MS Mincho" panose="02020609040205080304" pitchFamily="49" charset="-128"/>
                <a:cs typeface="Times New Roman" panose="02020603050405020304" pitchFamily="18" charset="0"/>
              </a:rPr>
              <a:t> TP 9 les Fermentations</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En absence de dioxygène ou de mitochondries, certaines cellules réalisent une </a:t>
            </a:r>
            <a:r>
              <a:rPr lang="fr-FR" u="sng" dirty="0">
                <a:latin typeface="Calibri" panose="020F0502020204030204" pitchFamily="34" charset="0"/>
                <a:ea typeface="MS Mincho" panose="02020609040205080304" pitchFamily="49" charset="-128"/>
                <a:cs typeface="Times New Roman" panose="02020603050405020304" pitchFamily="18" charset="0"/>
              </a:rPr>
              <a:t>fermentation</a:t>
            </a:r>
            <a:r>
              <a:rPr lang="fr-FR" dirty="0">
                <a:latin typeface="Calibri" panose="020F0502020204030204" pitchFamily="34" charset="0"/>
                <a:ea typeface="MS Mincho" panose="02020609040205080304" pitchFamily="49" charset="-128"/>
                <a:cs typeface="Times New Roman" panose="02020603050405020304" pitchFamily="18" charset="0"/>
              </a:rPr>
              <a:t>, c’est-à-dire une dégradation anaérobie de la matière organique. Il s’agit d’une </a:t>
            </a:r>
            <a:r>
              <a:rPr lang="fr-FR" u="sng" dirty="0">
                <a:latin typeface="Calibri" panose="020F0502020204030204" pitchFamily="34" charset="0"/>
                <a:ea typeface="MS Mincho" panose="02020609040205080304" pitchFamily="49" charset="-128"/>
                <a:cs typeface="Times New Roman" panose="02020603050405020304" pitchFamily="18" charset="0"/>
              </a:rPr>
              <a:t>oxydation partielle</a:t>
            </a:r>
            <a:r>
              <a:rPr lang="fr-FR" dirty="0">
                <a:latin typeface="Calibri" panose="020F0502020204030204" pitchFamily="34" charset="0"/>
                <a:ea typeface="MS Mincho" panose="02020609040205080304" pitchFamily="49" charset="-128"/>
                <a:cs typeface="Times New Roman" panose="02020603050405020304" pitchFamily="18" charset="0"/>
              </a:rPr>
              <a:t> de la matière organique qui permet une </a:t>
            </a:r>
            <a:r>
              <a:rPr lang="fr-FR" u="sng" dirty="0">
                <a:latin typeface="Calibri" panose="020F0502020204030204" pitchFamily="34" charset="0"/>
                <a:ea typeface="MS Mincho" panose="02020609040205080304" pitchFamily="49" charset="-128"/>
                <a:cs typeface="Times New Roman" panose="02020603050405020304" pitchFamily="18" charset="0"/>
              </a:rPr>
              <a:t>production d’ATP</a:t>
            </a:r>
            <a:r>
              <a:rPr lang="fr-FR" dirty="0">
                <a:latin typeface="Calibri" panose="020F0502020204030204" pitchFamily="34" charset="0"/>
                <a:ea typeface="MS Mincho" panose="02020609040205080304" pitchFamily="49" charset="-128"/>
                <a:cs typeface="Times New Roman" panose="02020603050405020304" pitchFamily="18" charset="0"/>
              </a:rPr>
              <a:t> (la matière organique, le glucose, ne donne pas uniquement de la matière minérale, le CO</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et l’H</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O, mais également des déchets organiques).</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En condition anaérobie, de la même manière que lors de la respiration, le glucose pénétrant dans la cellule est oxydé lors de la glycolyse, avec le même rendement et selon les mêmes réactions.</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b="1" dirty="0">
                <a:latin typeface="Calibri" panose="020F0502020204030204" pitchFamily="34" charset="0"/>
                <a:ea typeface="MS Mincho" panose="02020609040205080304" pitchFamily="49" charset="-128"/>
                <a:cs typeface="Times New Roman" panose="02020603050405020304" pitchFamily="18" charset="0"/>
              </a:rPr>
              <a:t>(Glycolyse) 		Glucose + 2 R’ + 2 ADP + 2 Pi </a:t>
            </a:r>
            <a:r>
              <a:rPr lang="fr-FR" b="1" dirty="0">
                <a:latin typeface="Calibri" panose="020F0502020204030204" pitchFamily="34" charset="0"/>
                <a:ea typeface="MS Mincho" panose="02020609040205080304" pitchFamily="49" charset="-128"/>
                <a:cs typeface="Calibri" panose="020F0502020204030204" pitchFamily="34" charset="0"/>
                <a:sym typeface="Wingdings" pitchFamily="2" charset="2"/>
              </a:rPr>
              <a:t></a:t>
            </a:r>
            <a:r>
              <a:rPr lang="fr-FR" b="1" dirty="0">
                <a:latin typeface="Calibri" panose="020F0502020204030204" pitchFamily="34" charset="0"/>
                <a:ea typeface="MS Mincho" panose="02020609040205080304" pitchFamily="49" charset="-128"/>
                <a:cs typeface="Times New Roman" panose="02020603050405020304" pitchFamily="18" charset="0"/>
              </a:rPr>
              <a:t> 2 Pyruvates + 2 R’H</a:t>
            </a:r>
            <a:r>
              <a:rPr lang="fr-FR" b="1" baseline="-25000" dirty="0">
                <a:latin typeface="Calibri" panose="020F0502020204030204" pitchFamily="34" charset="0"/>
                <a:ea typeface="MS Mincho" panose="02020609040205080304" pitchFamily="49" charset="-128"/>
                <a:cs typeface="Times New Roman" panose="02020603050405020304" pitchFamily="18" charset="0"/>
              </a:rPr>
              <a:t>2</a:t>
            </a:r>
            <a:r>
              <a:rPr lang="fr-FR" b="1" dirty="0">
                <a:latin typeface="Calibri" panose="020F0502020204030204" pitchFamily="34" charset="0"/>
                <a:ea typeface="MS Mincho" panose="02020609040205080304" pitchFamily="49" charset="-128"/>
                <a:cs typeface="Times New Roman" panose="02020603050405020304" pitchFamily="18" charset="0"/>
              </a:rPr>
              <a:t> + 2 ATP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En revanche, lors de la fermentation, le glucose n’est pas totalement oxydé en CO</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et H</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O (matière minérale) mais </a:t>
            </a:r>
            <a:r>
              <a:rPr lang="fr-FR" u="sng" dirty="0">
                <a:latin typeface="Calibri" panose="020F0502020204030204" pitchFamily="34" charset="0"/>
                <a:ea typeface="MS Mincho" panose="02020609040205080304" pitchFamily="49" charset="-128"/>
                <a:cs typeface="Times New Roman" panose="02020603050405020304" pitchFamily="18" charset="0"/>
              </a:rPr>
              <a:t>partiellement dégradé en éthanol ou en acide lactique</a:t>
            </a:r>
            <a:r>
              <a:rPr lang="fr-FR" dirty="0">
                <a:latin typeface="Calibri" panose="020F0502020204030204" pitchFamily="34" charset="0"/>
                <a:ea typeface="MS Mincho" panose="02020609040205080304" pitchFamily="49" charset="-128"/>
                <a:cs typeface="Times New Roman" panose="02020603050405020304" pitchFamily="18" charset="0"/>
              </a:rPr>
              <a:t> par exemple. Les levures et certaines cellules végétales qui fermentent produisent du dioxyde de carbone et de l’éthanol c’est la </a:t>
            </a:r>
            <a:r>
              <a:rPr lang="fr-FR" b="1"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fermentation alcoolique</a:t>
            </a:r>
            <a:r>
              <a:rPr lang="fr-FR"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 (</a:t>
            </a:r>
            <a:r>
              <a:rPr lang="fr-FR" dirty="0">
                <a:latin typeface="Calibri" panose="020F0502020204030204" pitchFamily="34" charset="0"/>
                <a:ea typeface="MS Mincho" panose="02020609040205080304" pitchFamily="49" charset="-128"/>
                <a:cs typeface="Times New Roman" panose="02020603050405020304" pitchFamily="18" charset="0"/>
              </a:rPr>
              <a:t>ou éthylique) alors que les fibres musculaires ainsi que d’autres cellules animales et bactériennes produisent uniquement de l’acide lactique c’est la </a:t>
            </a:r>
            <a:r>
              <a:rPr lang="fr-FR" b="1"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fermentation lactique</a:t>
            </a:r>
            <a:r>
              <a:rPr lang="fr-FR" dirty="0">
                <a:latin typeface="Calibri" panose="020F0502020204030204" pitchFamily="34" charset="0"/>
                <a:ea typeface="MS Mincho" panose="02020609040205080304" pitchFamily="49" charset="-128"/>
                <a:cs typeface="Times New Roman" panose="02020603050405020304" pitchFamily="18" charset="0"/>
              </a:rPr>
              <a:t>.</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4" name="Espace réservé du numéro de diapositive 3">
            <a:extLst>
              <a:ext uri="{FF2B5EF4-FFF2-40B4-BE49-F238E27FC236}">
                <a16:creationId xmlns:a16="http://schemas.microsoft.com/office/drawing/2014/main" id="{B95F0BC1-6D2F-CF4E-8EE4-6C88582BD883}"/>
              </a:ext>
            </a:extLst>
          </p:cNvPr>
          <p:cNvSpPr>
            <a:spLocks noGrp="1"/>
          </p:cNvSpPr>
          <p:nvPr>
            <p:ph type="sldNum" sz="quarter" idx="12"/>
          </p:nvPr>
        </p:nvSpPr>
        <p:spPr/>
        <p:txBody>
          <a:bodyPr/>
          <a:lstStyle/>
          <a:p>
            <a:fld id="{BACB43BA-3DCD-3A4D-AB45-0E01C45504EA}" type="slidenum">
              <a:rPr lang="fr-FR" smtClean="0"/>
              <a:t>18</a:t>
            </a:fld>
            <a:endParaRPr lang="fr-FR"/>
          </a:p>
        </p:txBody>
      </p:sp>
    </p:spTree>
    <p:extLst>
      <p:ext uri="{BB962C8B-B14F-4D97-AF65-F5344CB8AC3E}">
        <p14:creationId xmlns:p14="http://schemas.microsoft.com/office/powerpoint/2010/main" val="20952203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F4CAF776-26CD-1D41-8AF8-4B2E5B8CAC8E}"/>
              </a:ext>
            </a:extLst>
          </p:cNvPr>
          <p:cNvSpPr>
            <a:spLocks noGrp="1"/>
          </p:cNvSpPr>
          <p:nvPr>
            <p:ph type="sldNum" sz="quarter" idx="12"/>
          </p:nvPr>
        </p:nvSpPr>
        <p:spPr/>
        <p:txBody>
          <a:bodyPr/>
          <a:lstStyle/>
          <a:p>
            <a:fld id="{BACB43BA-3DCD-3A4D-AB45-0E01C45504EA}" type="slidenum">
              <a:rPr lang="fr-FR" smtClean="0"/>
              <a:t>19</a:t>
            </a:fld>
            <a:endParaRPr lang="fr-FR"/>
          </a:p>
        </p:txBody>
      </p:sp>
      <p:sp>
        <p:nvSpPr>
          <p:cNvPr id="4" name="Rectangle 3">
            <a:extLst>
              <a:ext uri="{FF2B5EF4-FFF2-40B4-BE49-F238E27FC236}">
                <a16:creationId xmlns:a16="http://schemas.microsoft.com/office/drawing/2014/main" id="{E970A34C-A8FF-6440-87E3-5B0CBD68846A}"/>
              </a:ext>
            </a:extLst>
          </p:cNvPr>
          <p:cNvSpPr/>
          <p:nvPr/>
        </p:nvSpPr>
        <p:spPr>
          <a:xfrm>
            <a:off x="378373" y="442987"/>
            <a:ext cx="9217572" cy="923330"/>
          </a:xfrm>
          <a:prstGeom prst="rect">
            <a:avLst/>
          </a:prstGeom>
        </p:spPr>
        <p:txBody>
          <a:bodyPr wrap="square">
            <a:spAutoFit/>
          </a:bodyPr>
          <a:lstStyle/>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Ainsi, </a:t>
            </a:r>
            <a:r>
              <a:rPr lang="fr-FR"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ces fermentations aboutissent à une </a:t>
            </a:r>
            <a:r>
              <a:rPr lang="fr-FR" b="1"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faible production d’ATP</a:t>
            </a:r>
            <a:r>
              <a:rPr lang="fr-FR"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 qui n’a lieu que pendant la glycolyse</a:t>
            </a:r>
            <a:r>
              <a:rPr lang="fr-FR" dirty="0">
                <a:latin typeface="Calibri" panose="020F0502020204030204" pitchFamily="34" charset="0"/>
                <a:ea typeface="MS Mincho" panose="02020609040205080304" pitchFamily="49" charset="-128"/>
                <a:cs typeface="Times New Roman" panose="02020603050405020304" pitchFamily="18" charset="0"/>
              </a:rPr>
              <a:t>. Les produits finaux des fermentations diffèrent mais témoignent d’une oxydation incomplète du glucose.</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pic>
        <p:nvPicPr>
          <p:cNvPr id="5" name="Image 4">
            <a:extLst>
              <a:ext uri="{FF2B5EF4-FFF2-40B4-BE49-F238E27FC236}">
                <a16:creationId xmlns:a16="http://schemas.microsoft.com/office/drawing/2014/main" id="{58C0877C-4852-E140-A0AB-B46EDE53624F}"/>
              </a:ext>
            </a:extLst>
          </p:cNvPr>
          <p:cNvPicPr/>
          <p:nvPr/>
        </p:nvPicPr>
        <p:blipFill>
          <a:blip r:embed="rId2" cstate="screen">
            <a:extLst>
              <a:ext uri="{28A0092B-C50C-407E-A947-70E740481C1C}">
                <a14:useLocalDpi xmlns:a14="http://schemas.microsoft.com/office/drawing/2010/main"/>
              </a:ext>
            </a:extLst>
          </a:blip>
          <a:srcRect/>
          <a:stretch>
            <a:fillRect/>
          </a:stretch>
        </p:blipFill>
        <p:spPr bwMode="auto">
          <a:xfrm>
            <a:off x="3300248" y="1135117"/>
            <a:ext cx="5013435" cy="3005959"/>
          </a:xfrm>
          <a:prstGeom prst="rect">
            <a:avLst/>
          </a:prstGeom>
          <a:noFill/>
          <a:ln w="9525">
            <a:noFill/>
            <a:miter lim="800000"/>
            <a:headEnd/>
            <a:tailEnd/>
          </a:ln>
        </p:spPr>
      </p:pic>
      <p:sp>
        <p:nvSpPr>
          <p:cNvPr id="6" name="Rectangle 5">
            <a:extLst>
              <a:ext uri="{FF2B5EF4-FFF2-40B4-BE49-F238E27FC236}">
                <a16:creationId xmlns:a16="http://schemas.microsoft.com/office/drawing/2014/main" id="{FEF71EDC-644E-2346-AE16-A91ACFCFE3BC}"/>
              </a:ext>
            </a:extLst>
          </p:cNvPr>
          <p:cNvSpPr/>
          <p:nvPr/>
        </p:nvSpPr>
        <p:spPr>
          <a:xfrm>
            <a:off x="919655" y="4141076"/>
            <a:ext cx="9774620" cy="2585323"/>
          </a:xfrm>
          <a:prstGeom prst="rect">
            <a:avLst/>
          </a:prstGeom>
        </p:spPr>
        <p:txBody>
          <a:bodyPr wrap="square">
            <a:spAutoFit/>
          </a:bodyPr>
          <a:lstStyle/>
          <a:p>
            <a:pPr algn="ctr">
              <a:spcAft>
                <a:spcPts val="0"/>
              </a:spcAft>
            </a:pPr>
            <a:r>
              <a:rPr lang="fr-FR" i="1" dirty="0">
                <a:latin typeface="Calibri" panose="020F0502020204030204" pitchFamily="34" charset="0"/>
                <a:ea typeface="MS Mincho" panose="02020609040205080304" pitchFamily="49" charset="-128"/>
                <a:cs typeface="Times New Roman" panose="02020603050405020304" pitchFamily="18" charset="0"/>
              </a:rPr>
              <a:t>Les réactions </a:t>
            </a:r>
            <a:r>
              <a:rPr lang="fr-FR" i="1" dirty="0" err="1">
                <a:latin typeface="Calibri" panose="020F0502020204030204" pitchFamily="34" charset="0"/>
                <a:ea typeface="MS Mincho" panose="02020609040205080304" pitchFamily="49" charset="-128"/>
                <a:cs typeface="Times New Roman" panose="02020603050405020304" pitchFamily="18" charset="0"/>
              </a:rPr>
              <a:t>hyaloplasmiques</a:t>
            </a:r>
            <a:r>
              <a:rPr lang="fr-FR" i="1" dirty="0">
                <a:latin typeface="Calibri" panose="020F0502020204030204" pitchFamily="34" charset="0"/>
                <a:ea typeface="MS Mincho" panose="02020609040205080304" pitchFamily="49" charset="-128"/>
                <a:cs typeface="Times New Roman" panose="02020603050405020304" pitchFamily="18" charset="0"/>
              </a:rPr>
              <a:t> de la fermentation lactique et alcoolique, (Nathan 2012).</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La glycolyse est une succession de réactions commune à toutes les cellules eucaryotes, qu’elles réalisent une fermentation ou une respiration. Elle produit de l’ATP en faible quantité (2 molécules d’ATP par molécule de glucose oxydée). Les autres réactions de la fermentation ne produisent pas d’ATP, contrairement aux réactions qui ont lieu dans la mitochondrie. L’oxydation complète du pyruvate au sein des mitochondries permet une plus grande production d’ATP que l’oxydation partielle du pyruvate par fermentation. Cette différence de rendement a pour conséquence </a:t>
            </a:r>
            <a:r>
              <a:rPr lang="fr-FR" u="sng" dirty="0">
                <a:latin typeface="Calibri" panose="020F0502020204030204" pitchFamily="34" charset="0"/>
                <a:ea typeface="MS Mincho" panose="02020609040205080304" pitchFamily="49" charset="-128"/>
                <a:cs typeface="Times New Roman" panose="02020603050405020304" pitchFamily="18" charset="0"/>
              </a:rPr>
              <a:t>une croissance plus lente des organismes avec un besoin en matière organique plus élevé</a:t>
            </a:r>
            <a:r>
              <a:rPr lang="fr-FR" dirty="0">
                <a:latin typeface="Calibri" panose="020F0502020204030204" pitchFamily="34" charset="0"/>
                <a:ea typeface="MS Mincho" panose="02020609040205080304" pitchFamily="49" charset="-128"/>
                <a:cs typeface="Times New Roman" panose="02020603050405020304" pitchFamily="18" charset="0"/>
              </a:rPr>
              <a:t>.</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3223005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53C72F1A-AF2E-EF45-874A-4E29E543D707}"/>
              </a:ext>
            </a:extLst>
          </p:cNvPr>
          <p:cNvSpPr>
            <a:spLocks noGrp="1"/>
          </p:cNvSpPr>
          <p:nvPr>
            <p:ph type="sldNum" sz="quarter" idx="12"/>
          </p:nvPr>
        </p:nvSpPr>
        <p:spPr/>
        <p:txBody>
          <a:bodyPr/>
          <a:lstStyle/>
          <a:p>
            <a:fld id="{BACB43BA-3DCD-3A4D-AB45-0E01C45504EA}" type="slidenum">
              <a:rPr lang="fr-FR" smtClean="0"/>
              <a:t>20</a:t>
            </a:fld>
            <a:endParaRPr lang="fr-FR"/>
          </a:p>
        </p:txBody>
      </p:sp>
      <p:pic>
        <p:nvPicPr>
          <p:cNvPr id="4" name="Image 3">
            <a:extLst>
              <a:ext uri="{FF2B5EF4-FFF2-40B4-BE49-F238E27FC236}">
                <a16:creationId xmlns:a16="http://schemas.microsoft.com/office/drawing/2014/main" id="{66D694EE-DCBD-7D45-A7E1-6FC72D81FBAD}"/>
              </a:ext>
            </a:extLst>
          </p:cNvPr>
          <p:cNvPicPr/>
          <p:nvPr/>
        </p:nvPicPr>
        <p:blipFill>
          <a:blip r:embed="rId2"/>
          <a:srcRect/>
          <a:stretch>
            <a:fillRect/>
          </a:stretch>
        </p:blipFill>
        <p:spPr bwMode="auto">
          <a:xfrm>
            <a:off x="2271007" y="31797"/>
            <a:ext cx="5726594" cy="4374537"/>
          </a:xfrm>
          <a:prstGeom prst="rect">
            <a:avLst/>
          </a:prstGeom>
          <a:noFill/>
          <a:ln w="9525">
            <a:noFill/>
            <a:miter lim="800000"/>
            <a:headEnd/>
            <a:tailEnd/>
          </a:ln>
        </p:spPr>
      </p:pic>
      <p:sp>
        <p:nvSpPr>
          <p:cNvPr id="5" name="Rectangle 4">
            <a:extLst>
              <a:ext uri="{FF2B5EF4-FFF2-40B4-BE49-F238E27FC236}">
                <a16:creationId xmlns:a16="http://schemas.microsoft.com/office/drawing/2014/main" id="{2E6E3C58-FB45-A84A-B9F4-947C76E103A4}"/>
              </a:ext>
            </a:extLst>
          </p:cNvPr>
          <p:cNvSpPr/>
          <p:nvPr/>
        </p:nvSpPr>
        <p:spPr>
          <a:xfrm>
            <a:off x="515008" y="4406334"/>
            <a:ext cx="9238592" cy="2308324"/>
          </a:xfrm>
          <a:prstGeom prst="rect">
            <a:avLst/>
          </a:prstGeom>
        </p:spPr>
        <p:txBody>
          <a:bodyPr wrap="square">
            <a:spAutoFit/>
          </a:bodyPr>
          <a:lstStyle/>
          <a:p>
            <a:pPr algn="ctr">
              <a:spcAft>
                <a:spcPts val="0"/>
              </a:spcAft>
            </a:pPr>
            <a:r>
              <a:rPr lang="fr-FR" i="1" dirty="0">
                <a:latin typeface="Calibri" panose="020F0502020204030204" pitchFamily="34" charset="0"/>
                <a:ea typeface="MS Mincho" panose="02020609040205080304" pitchFamily="49" charset="-128"/>
                <a:cs typeface="Times New Roman" panose="02020603050405020304" pitchFamily="18" charset="0"/>
              </a:rPr>
              <a:t>Comparaison de la respiration et de la fermentation (Nathan, 2012)</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solidFill>
                  <a:srgbClr val="0000FF"/>
                </a:solidFill>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b="1" dirty="0">
                <a:latin typeface="Calibri" panose="020F0502020204030204" pitchFamily="34" charset="0"/>
                <a:ea typeface="MS Mincho" panose="02020609040205080304" pitchFamily="49" charset="-128"/>
                <a:cs typeface="Times New Roman" panose="02020603050405020304" pitchFamily="18" charset="0"/>
              </a:rPr>
              <a:t>Conclusion</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indent="449580"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La respiration et la fermentation permettent la production d’ATP à partir de la matière organique. L’ATP est un intermédiaire métabolique. Il n’est pas stocké mais sera régénéré aussi vite qu’il est détruit.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i="1" u="sng" dirty="0">
                <a:solidFill>
                  <a:srgbClr val="FF0000"/>
                </a:solidFill>
                <a:latin typeface="Calibri" panose="020F0502020204030204" pitchFamily="34" charset="0"/>
                <a:ea typeface="MS Mincho" panose="02020609040205080304" pitchFamily="49" charset="-128"/>
                <a:cs typeface="Times New Roman" panose="02020603050405020304" pitchFamily="18" charset="0"/>
              </a:rPr>
              <a:t>Nouveau problème à résoudre :</a:t>
            </a:r>
            <a:r>
              <a:rPr lang="fr-FR" i="1" dirty="0">
                <a:solidFill>
                  <a:srgbClr val="FF0000"/>
                </a:solidFill>
                <a:latin typeface="Calibri" panose="020F0502020204030204" pitchFamily="34" charset="0"/>
                <a:ea typeface="MS Mincho" panose="02020609040205080304" pitchFamily="49" charset="-128"/>
                <a:cs typeface="Times New Roman" panose="02020603050405020304" pitchFamily="18" charset="0"/>
              </a:rPr>
              <a:t> Comment intervient l’ATP pour fournir l’énergie nécessaire aux différentes activités cellulaire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066613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51B8E2-EAAC-CC45-9F8F-E7CC88BB87EA}"/>
              </a:ext>
            </a:extLst>
          </p:cNvPr>
          <p:cNvSpPr>
            <a:spLocks noGrp="1"/>
          </p:cNvSpPr>
          <p:nvPr>
            <p:ph type="title"/>
          </p:nvPr>
        </p:nvSpPr>
        <p:spPr>
          <a:xfrm>
            <a:off x="126910" y="275988"/>
            <a:ext cx="9671846" cy="1320800"/>
          </a:xfrm>
        </p:spPr>
        <p:txBody>
          <a:bodyPr>
            <a:normAutofit/>
          </a:bodyPr>
          <a:lstStyle/>
          <a:p>
            <a:r>
              <a:rPr lang="fr-FR" sz="2800" dirty="0"/>
              <a:t>Applications agronomiques de la fermentation lactique</a:t>
            </a:r>
          </a:p>
        </p:txBody>
      </p:sp>
      <p:sp>
        <p:nvSpPr>
          <p:cNvPr id="3" name="Espace réservé du numéro de diapositive 2">
            <a:extLst>
              <a:ext uri="{FF2B5EF4-FFF2-40B4-BE49-F238E27FC236}">
                <a16:creationId xmlns:a16="http://schemas.microsoft.com/office/drawing/2014/main" id="{DF7033C9-937A-7A4D-AE1B-94598E73A88C}"/>
              </a:ext>
            </a:extLst>
          </p:cNvPr>
          <p:cNvSpPr>
            <a:spLocks noGrp="1"/>
          </p:cNvSpPr>
          <p:nvPr>
            <p:ph type="sldNum" sz="quarter" idx="12"/>
          </p:nvPr>
        </p:nvSpPr>
        <p:spPr>
          <a:xfrm>
            <a:off x="8590663" y="5285008"/>
            <a:ext cx="683339" cy="365125"/>
          </a:xfrm>
        </p:spPr>
        <p:txBody>
          <a:bodyPr/>
          <a:lstStyle/>
          <a:p>
            <a:fld id="{BACB43BA-3DCD-3A4D-AB45-0E01C45504EA}" type="slidenum">
              <a:rPr lang="fr-FR" smtClean="0"/>
              <a:t>21</a:t>
            </a:fld>
            <a:endParaRPr lang="fr-FR"/>
          </a:p>
        </p:txBody>
      </p:sp>
      <p:pic>
        <p:nvPicPr>
          <p:cNvPr id="2050" name="Picture 2" descr="Résultat de recherche d'images pour &quot;fermentation lactique&quot;">
            <a:extLst>
              <a:ext uri="{FF2B5EF4-FFF2-40B4-BE49-F238E27FC236}">
                <a16:creationId xmlns:a16="http://schemas.microsoft.com/office/drawing/2014/main" id="{0351CE93-3C87-9D46-BFAE-2DBA21A108BE}"/>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77334" y="1378266"/>
            <a:ext cx="3088867" cy="205924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hoto couleur d'un plat cusiné.">
            <a:extLst>
              <a:ext uri="{FF2B5EF4-FFF2-40B4-BE49-F238E27FC236}">
                <a16:creationId xmlns:a16="http://schemas.microsoft.com/office/drawing/2014/main" id="{8B1DCB6C-B2A3-0F46-8FA7-A71ED0DF0CF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25244" y="1378266"/>
            <a:ext cx="3138311" cy="208256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réparation de kimchi.">
            <a:extLst>
              <a:ext uri="{FF2B5EF4-FFF2-40B4-BE49-F238E27FC236}">
                <a16:creationId xmlns:a16="http://schemas.microsoft.com/office/drawing/2014/main" id="{7B11855A-D52E-1046-97F9-27464EF7D135}"/>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222598" y="1337983"/>
            <a:ext cx="3144431" cy="2099527"/>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1ED4A598-B51A-BE42-BAC2-55C8F4DF8D99}"/>
              </a:ext>
            </a:extLst>
          </p:cNvPr>
          <p:cNvSpPr txBox="1"/>
          <p:nvPr/>
        </p:nvSpPr>
        <p:spPr>
          <a:xfrm>
            <a:off x="8965080" y="3601447"/>
            <a:ext cx="1659466" cy="369332"/>
          </a:xfrm>
          <a:prstGeom prst="rect">
            <a:avLst/>
          </a:prstGeom>
          <a:noFill/>
        </p:spPr>
        <p:txBody>
          <a:bodyPr wrap="square" rtlCol="0">
            <a:spAutoFit/>
          </a:bodyPr>
          <a:lstStyle/>
          <a:p>
            <a:r>
              <a:rPr lang="fr-FR" dirty="0" err="1"/>
              <a:t>Kimchi</a:t>
            </a:r>
            <a:r>
              <a:rPr lang="fr-FR" dirty="0"/>
              <a:t> coréen</a:t>
            </a:r>
          </a:p>
        </p:txBody>
      </p:sp>
      <p:pic>
        <p:nvPicPr>
          <p:cNvPr id="2056" name="Picture 8" descr="https://upload.wikimedia.org/wikipedia/commons/thumb/c/c7/Og%C3%B3rki_kiszone.jpg/1024px-Og%C3%B3rki_kiszone.jpg">
            <a:extLst>
              <a:ext uri="{FF2B5EF4-FFF2-40B4-BE49-F238E27FC236}">
                <a16:creationId xmlns:a16="http://schemas.microsoft.com/office/drawing/2014/main" id="{2CA1E094-D6A6-BE48-8D1B-5BC081742D05}"/>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831922" y="3665051"/>
            <a:ext cx="2993145" cy="224408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718DE2F6-391E-A747-9770-E98B0B1A9BCC}"/>
              </a:ext>
            </a:extLst>
          </p:cNvPr>
          <p:cNvSpPr/>
          <p:nvPr/>
        </p:nvSpPr>
        <p:spPr>
          <a:xfrm>
            <a:off x="6074299" y="5448945"/>
            <a:ext cx="4216219" cy="369332"/>
          </a:xfrm>
          <a:prstGeom prst="rect">
            <a:avLst/>
          </a:prstGeom>
        </p:spPr>
        <p:txBody>
          <a:bodyPr wrap="none">
            <a:spAutoFit/>
          </a:bodyPr>
          <a:lstStyle/>
          <a:p>
            <a:r>
              <a:rPr lang="fr-FR" b="1" dirty="0" err="1"/>
              <a:t>Malossol</a:t>
            </a:r>
            <a:r>
              <a:rPr lang="fr-FR" dirty="0"/>
              <a:t> (cornichons préparés russes) </a:t>
            </a:r>
          </a:p>
        </p:txBody>
      </p:sp>
    </p:spTree>
    <p:extLst>
      <p:ext uri="{BB962C8B-B14F-4D97-AF65-F5344CB8AC3E}">
        <p14:creationId xmlns:p14="http://schemas.microsoft.com/office/powerpoint/2010/main" val="24240789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49E8170F-51BF-2140-AC5E-DF9B4648452A}"/>
              </a:ext>
            </a:extLst>
          </p:cNvPr>
          <p:cNvSpPr>
            <a:spLocks noGrp="1"/>
          </p:cNvSpPr>
          <p:nvPr>
            <p:ph type="sldNum" sz="quarter" idx="12"/>
          </p:nvPr>
        </p:nvSpPr>
        <p:spPr/>
        <p:txBody>
          <a:bodyPr/>
          <a:lstStyle/>
          <a:p>
            <a:fld id="{BACB43BA-3DCD-3A4D-AB45-0E01C45504EA}" type="slidenum">
              <a:rPr lang="fr-FR" smtClean="0"/>
              <a:t>22</a:t>
            </a:fld>
            <a:endParaRPr lang="fr-FR"/>
          </a:p>
        </p:txBody>
      </p:sp>
      <p:sp>
        <p:nvSpPr>
          <p:cNvPr id="4" name="Titre 1">
            <a:extLst>
              <a:ext uri="{FF2B5EF4-FFF2-40B4-BE49-F238E27FC236}">
                <a16:creationId xmlns:a16="http://schemas.microsoft.com/office/drawing/2014/main" id="{68A22A5B-680C-2C45-9687-C771C56133CF}"/>
              </a:ext>
            </a:extLst>
          </p:cNvPr>
          <p:cNvSpPr>
            <a:spLocks noGrp="1"/>
          </p:cNvSpPr>
          <p:nvPr>
            <p:ph type="title"/>
          </p:nvPr>
        </p:nvSpPr>
        <p:spPr>
          <a:xfrm>
            <a:off x="126910" y="275988"/>
            <a:ext cx="9671846" cy="1320800"/>
          </a:xfrm>
        </p:spPr>
        <p:txBody>
          <a:bodyPr>
            <a:normAutofit/>
          </a:bodyPr>
          <a:lstStyle/>
          <a:p>
            <a:r>
              <a:rPr lang="fr-FR" sz="2800" dirty="0"/>
              <a:t>Applications agronomiques de la fermentation alcoolique</a:t>
            </a:r>
          </a:p>
        </p:txBody>
      </p:sp>
      <p:pic>
        <p:nvPicPr>
          <p:cNvPr id="3074" name="Picture 2" descr="Résultat de recherche d'images pour &quot;fermentation alcoolique&quot;">
            <a:extLst>
              <a:ext uri="{FF2B5EF4-FFF2-40B4-BE49-F238E27FC236}">
                <a16:creationId xmlns:a16="http://schemas.microsoft.com/office/drawing/2014/main" id="{56C1BAC5-606A-1942-8058-5B230D207573}"/>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02734" y="1366719"/>
            <a:ext cx="2794000" cy="42545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upload.wikimedia.org/wikipedia/commons/8/88/Glass_of_Red_Wine_with_a_bottle_of_Red_Wine_-_Evan_Swigart.jpg">
            <a:extLst>
              <a:ext uri="{FF2B5EF4-FFF2-40B4-BE49-F238E27FC236}">
                <a16:creationId xmlns:a16="http://schemas.microsoft.com/office/drawing/2014/main" id="{A3DAE620-F9B4-BA4B-BA52-3290BEECD0E9}"/>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59614" y="1366719"/>
            <a:ext cx="2862076" cy="430657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sciencetonnante.files.wordpress.com/2013/12/champagne-300.jpg">
            <a:extLst>
              <a:ext uri="{FF2B5EF4-FFF2-40B4-BE49-F238E27FC236}">
                <a16:creationId xmlns:a16="http://schemas.microsoft.com/office/drawing/2014/main" id="{7B54EEB2-7BDE-A04F-B27A-A04116E3BE9D}"/>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532511" y="1366719"/>
            <a:ext cx="3810000" cy="255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836652"/>
      </p:ext>
    </p:extLst>
  </p:cSld>
  <p:clrMapOvr>
    <a:masterClrMapping/>
  </p:clrMapOvr>
</p:sld>
</file>

<file path=ppt/theme/theme1.xml><?xml version="1.0" encoding="utf-8"?>
<a:theme xmlns:a="http://schemas.openxmlformats.org/drawingml/2006/main" name="Facette">
  <a:themeElements>
    <a:clrScheme name="Facette">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{A50C55D7-8C2C-6D4D-8D8D-431FDA19D674}tf10001060</Template>
  <TotalTime>818</TotalTime>
  <Words>1182</Words>
  <Application>Microsoft Macintosh PowerPoint</Application>
  <PresentationFormat>Grand écran</PresentationFormat>
  <Paragraphs>104</Paragraphs>
  <Slides>22</Slides>
  <Notes>0</Notes>
  <HiddenSlides>0</HiddenSlides>
  <MMClips>0</MMClips>
  <ScaleCrop>false</ScaleCrop>
  <HeadingPairs>
    <vt:vector size="8" baseType="variant">
      <vt:variant>
        <vt:lpstr>Polices utilisées</vt:lpstr>
      </vt:variant>
      <vt:variant>
        <vt:i4>11</vt:i4>
      </vt:variant>
      <vt:variant>
        <vt:lpstr>Thème</vt:lpstr>
      </vt:variant>
      <vt:variant>
        <vt:i4>1</vt:i4>
      </vt:variant>
      <vt:variant>
        <vt:lpstr>Serveurs OLE incorporés</vt:lpstr>
      </vt:variant>
      <vt:variant>
        <vt:i4>1</vt:i4>
      </vt:variant>
      <vt:variant>
        <vt:lpstr>Titres des diapositives</vt:lpstr>
      </vt:variant>
      <vt:variant>
        <vt:i4>22</vt:i4>
      </vt:variant>
    </vt:vector>
  </HeadingPairs>
  <TitlesOfParts>
    <vt:vector size="35" baseType="lpstr">
      <vt:lpstr>MS Gothic</vt:lpstr>
      <vt:lpstr>MS Mincho</vt:lpstr>
      <vt:lpstr>Arial</vt:lpstr>
      <vt:lpstr>Calibri</vt:lpstr>
      <vt:lpstr>Cambria</vt:lpstr>
      <vt:lpstr>Georgia</vt:lpstr>
      <vt:lpstr>Symbol</vt:lpstr>
      <vt:lpstr>Times New Roman</vt:lpstr>
      <vt:lpstr>Trebuchet MS</vt:lpstr>
      <vt:lpstr>Wingdings</vt:lpstr>
      <vt:lpstr>Wingdings 3</vt:lpstr>
      <vt:lpstr>Facette</vt:lpstr>
      <vt:lpstr>PBrush</vt:lpstr>
      <vt:lpstr>TP 9: Métabolismes fermentaires, fermentation lactique et fermentation alcoolique </vt:lpstr>
      <vt:lpstr>Mise en évidence d’un dégagement de CO2 et de la production d’éthanol par des levures placées en milieu anaérobie riche en glucose</vt:lpstr>
      <vt:lpstr>Présentation PowerPoint</vt:lpstr>
      <vt:lpstr>Présentation PowerPoint</vt:lpstr>
      <vt:lpstr>Etape 2: Levures non affamées, ajout de glucose à t=120s </vt:lpstr>
      <vt:lpstr>Etape 2: Levures affamées depuis 48h puis ajout de glucose à t=60s </vt:lpstr>
      <vt:lpstr>Etape 2: Observation au MO de levures cultivées en milieu aérobie (X640)</vt:lpstr>
      <vt:lpstr>Etape 2: Observation au MO de levures cultivées en milieu anaérobie (X640)</vt:lpstr>
      <vt:lpstr>Etape 3: Présenter les résultats pour les communiquer </vt:lpstr>
      <vt:lpstr>Etape 4: Exploiter les résultats obtenus pour répondre au problème </vt:lpstr>
      <vt:lpstr>Résultats attendus ExAO: levures en milieu anaérobie enrichi en glucose</vt:lpstr>
      <vt:lpstr>Variation de différents paramètres dans 5 ml d'une suspension de levures  </vt:lpstr>
      <vt:lpstr>Métabolisme et énergie</vt:lpstr>
      <vt:lpstr>Rappels 2nde: observation de bactéries lactiques du Yaourt après coloration au beu de méthylène</vt:lpstr>
      <vt:lpstr>Présentation PowerPoint</vt:lpstr>
      <vt:lpstr>Présentation PowerPoint</vt:lpstr>
      <vt:lpstr>Présentation PowerPoint</vt:lpstr>
      <vt:lpstr>Traces écrites </vt:lpstr>
      <vt:lpstr>Présentation PowerPoint</vt:lpstr>
      <vt:lpstr>Présentation PowerPoint</vt:lpstr>
      <vt:lpstr>Applications agronomiques de la fermentation lactique</vt:lpstr>
      <vt:lpstr>Applications agronomiques de la fermentation alcoolique</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TP 9: Métabolismes fermentaires, fermentation lactique et fermentation alcoolique </dc:title>
  <dc:creator>Utilisateur Microsoft Office</dc:creator>
  <cp:lastModifiedBy>Stéphanie Dalaine</cp:lastModifiedBy>
  <cp:revision>20</cp:revision>
  <dcterms:created xsi:type="dcterms:W3CDTF">2018-08-28T14:42:39Z</dcterms:created>
  <dcterms:modified xsi:type="dcterms:W3CDTF">2019-08-28T13:29:22Z</dcterms:modified>
</cp:coreProperties>
</file>