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72" r:id="rId9"/>
    <p:sldId id="271" r:id="rId10"/>
    <p:sldId id="263" r:id="rId11"/>
    <p:sldId id="264" r:id="rId12"/>
    <p:sldId id="265" r:id="rId13"/>
    <p:sldId id="266" r:id="rId14"/>
    <p:sldId id="267" r:id="rId15"/>
    <p:sldId id="268" r:id="rId16"/>
    <p:sldId id="269" r:id="rId17"/>
    <p:sldId id="270"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43"/>
    <p:restoredTop sz="94632"/>
  </p:normalViewPr>
  <p:slideViewPr>
    <p:cSldViewPr snapToGrid="0" snapToObjects="1">
      <p:cViewPr varScale="1">
        <p:scale>
          <a:sx n="129" d="100"/>
          <a:sy n="129" d="100"/>
        </p:scale>
        <p:origin x="34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Users/stephaniedalaine/Dropbox/programme%20Tale%20spe&#769;%202012/spe%202018%20vdef%20steph/spe%20II-enjeux%20planetaire-%20climats%20du%20passe%20a%20l%20avenir/spe_theme2_TP/SPE_TP5-palynologie/16_ECE_149_Palyno2_secours.xls"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a:t>Proportions</a:t>
            </a:r>
            <a:r>
              <a:rPr lang="fr-FR" baseline="0"/>
              <a:t> relatives de chaque espèce de pollens pour les 2 périodes étudiées</a:t>
            </a:r>
            <a:endParaRPr lang="fr-F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fr-FR"/>
        </a:p>
      </c:txPr>
    </c:title>
    <c:autoTitleDeleted val="0"/>
    <c:plotArea>
      <c:layout/>
      <c:barChart>
        <c:barDir val="col"/>
        <c:grouping val="clustered"/>
        <c:varyColors val="0"/>
        <c:ser>
          <c:idx val="0"/>
          <c:order val="0"/>
          <c:tx>
            <c:strRef>
              <c:f>pleistocène!$R$5</c:f>
              <c:strCache>
                <c:ptCount val="1"/>
                <c:pt idx="0">
                  <c:v> Pléistocène</c:v>
                </c:pt>
              </c:strCache>
            </c:strRef>
          </c:tx>
          <c:spPr>
            <a:solidFill>
              <a:schemeClr val="accent1"/>
            </a:solidFill>
            <a:ln>
              <a:noFill/>
            </a:ln>
            <a:effectLst/>
          </c:spPr>
          <c:invertIfNegative val="0"/>
          <c:cat>
            <c:strRef>
              <c:f>pleistocène!$Q$6:$Q$11</c:f>
              <c:strCache>
                <c:ptCount val="6"/>
                <c:pt idx="0">
                  <c:v>Chêne</c:v>
                </c:pt>
                <c:pt idx="1">
                  <c:v>Pin</c:v>
                </c:pt>
                <c:pt idx="2">
                  <c:v>Aulne</c:v>
                </c:pt>
                <c:pt idx="3">
                  <c:v>Noisetier</c:v>
                </c:pt>
                <c:pt idx="4">
                  <c:v>Graminées</c:v>
                </c:pt>
                <c:pt idx="5">
                  <c:v>Bouleau</c:v>
                </c:pt>
              </c:strCache>
            </c:strRef>
          </c:cat>
          <c:val>
            <c:numRef>
              <c:f>pleistocène!$R$6:$R$11</c:f>
              <c:numCache>
                <c:formatCode>0.00</c:formatCode>
                <c:ptCount val="6"/>
                <c:pt idx="0">
                  <c:v>0</c:v>
                </c:pt>
                <c:pt idx="1">
                  <c:v>21.96078431372549</c:v>
                </c:pt>
                <c:pt idx="2">
                  <c:v>0</c:v>
                </c:pt>
                <c:pt idx="3">
                  <c:v>0</c:v>
                </c:pt>
                <c:pt idx="4">
                  <c:v>51.372549019607845</c:v>
                </c:pt>
                <c:pt idx="5">
                  <c:v>26.666666666666668</c:v>
                </c:pt>
              </c:numCache>
            </c:numRef>
          </c:val>
          <c:extLst>
            <c:ext xmlns:c16="http://schemas.microsoft.com/office/drawing/2014/chart" uri="{C3380CC4-5D6E-409C-BE32-E72D297353CC}">
              <c16:uniqueId val="{00000000-4552-1445-A7C2-19C5A3D05428}"/>
            </c:ext>
          </c:extLst>
        </c:ser>
        <c:ser>
          <c:idx val="1"/>
          <c:order val="1"/>
          <c:tx>
            <c:strRef>
              <c:f>pleistocène!$S$5</c:f>
              <c:strCache>
                <c:ptCount val="1"/>
                <c:pt idx="0">
                  <c:v>Holocène</c:v>
                </c:pt>
              </c:strCache>
            </c:strRef>
          </c:tx>
          <c:spPr>
            <a:solidFill>
              <a:schemeClr val="accent2"/>
            </a:solidFill>
            <a:ln>
              <a:noFill/>
            </a:ln>
            <a:effectLst/>
          </c:spPr>
          <c:invertIfNegative val="0"/>
          <c:cat>
            <c:strRef>
              <c:f>pleistocène!$Q$6:$Q$11</c:f>
              <c:strCache>
                <c:ptCount val="6"/>
                <c:pt idx="0">
                  <c:v>Chêne</c:v>
                </c:pt>
                <c:pt idx="1">
                  <c:v>Pin</c:v>
                </c:pt>
                <c:pt idx="2">
                  <c:v>Aulne</c:v>
                </c:pt>
                <c:pt idx="3">
                  <c:v>Noisetier</c:v>
                </c:pt>
                <c:pt idx="4">
                  <c:v>Graminées</c:v>
                </c:pt>
                <c:pt idx="5">
                  <c:v>Bouleau</c:v>
                </c:pt>
              </c:strCache>
            </c:strRef>
          </c:cat>
          <c:val>
            <c:numRef>
              <c:f>pleistocène!$S$6:$S$11</c:f>
              <c:numCache>
                <c:formatCode>0.00</c:formatCode>
                <c:ptCount val="6"/>
                <c:pt idx="0">
                  <c:v>38.735177865612648</c:v>
                </c:pt>
                <c:pt idx="1">
                  <c:v>0</c:v>
                </c:pt>
                <c:pt idx="2">
                  <c:v>33.201581027667984</c:v>
                </c:pt>
                <c:pt idx="3">
                  <c:v>24.901185770750988</c:v>
                </c:pt>
                <c:pt idx="4">
                  <c:v>3.1620553359683794</c:v>
                </c:pt>
                <c:pt idx="5">
                  <c:v>0</c:v>
                </c:pt>
              </c:numCache>
            </c:numRef>
          </c:val>
          <c:extLst>
            <c:ext xmlns:c16="http://schemas.microsoft.com/office/drawing/2014/chart" uri="{C3380CC4-5D6E-409C-BE32-E72D297353CC}">
              <c16:uniqueId val="{00000001-4552-1445-A7C2-19C5A3D05428}"/>
            </c:ext>
          </c:extLst>
        </c:ser>
        <c:dLbls>
          <c:showLegendKey val="0"/>
          <c:showVal val="0"/>
          <c:showCatName val="0"/>
          <c:showSerName val="0"/>
          <c:showPercent val="0"/>
          <c:showBubbleSize val="0"/>
        </c:dLbls>
        <c:gapWidth val="219"/>
        <c:overlap val="-27"/>
        <c:axId val="125146335"/>
        <c:axId val="125098463"/>
      </c:barChart>
      <c:catAx>
        <c:axId val="1251463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25098463"/>
        <c:crosses val="autoZero"/>
        <c:auto val="1"/>
        <c:lblAlgn val="ctr"/>
        <c:lblOffset val="100"/>
        <c:noMultiLvlLbl val="0"/>
      </c:catAx>
      <c:valAx>
        <c:axId val="125098463"/>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2514633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7FB9EC-9001-4F4D-9F0E-6DFDA568CBF1}"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68ABB2-5159-034A-A7EE-5A31798D25FE}" type="slidenum">
              <a:rPr lang="fr-FR" smtClean="0"/>
              <a:t>‹N°›</a:t>
            </a:fld>
            <a:endParaRPr lang="fr-FR"/>
          </a:p>
        </p:txBody>
      </p:sp>
    </p:spTree>
    <p:extLst>
      <p:ext uri="{BB962C8B-B14F-4D97-AF65-F5344CB8AC3E}">
        <p14:creationId xmlns:p14="http://schemas.microsoft.com/office/powerpoint/2010/main" val="1141339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D39E1382-3A4D-F449-8481-BFF7D9A1AD63}"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3E94A4E9-3C2C-7843-927D-ECD272738A44}"/>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497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971313E-83C4-5D47-AC8E-69D71FE38313}"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39470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0C65ADB1-9A00-4343-A82A-B3094015E3AE}"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2376826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B30F67D2-F780-664E-8D9A-5EF2976AF138}"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754844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27D8D67F-1840-2E4D-AFD9-3A86E6984537}"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764514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7D268B6E-0C0B-5A4A-AAE0-87ED51EBE21C}"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4141796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6B25A3-395F-004B-8FA2-1E7E7EC62322}"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3783755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54447B64-EA3F-4944-9801-196EF700BCBC}"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2993379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0E3F7061-C6E5-CF4B-9A62-0C1CCDB5346E}"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3557366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3AD35C75-D6DC-F94A-B117-1E9392F339E1}"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4177397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BF7F9BA5-7574-1048-98C8-CB77FE7DD8F3}"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15766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52D86C47-7373-B148-AE66-CD6C6AE2D9BC}"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815410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CCDA49E-FA1B-D84C-BABF-B6EB2322DDD6}"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50815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3DB59787-8CD7-B040-8E39-5B4686E00438}"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1713571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33755087-3E9C-7643-9F71-204B647AF22A}"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2778662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91132327-2009-BF46-8983-5A916DC3CCE6}"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289ADE6-4921-3141-AF62-8193C6AB69ED}" type="slidenum">
              <a:rPr lang="fr-FR" smtClean="0"/>
              <a:t>‹N°›</a:t>
            </a:fld>
            <a:endParaRPr lang="fr-FR"/>
          </a:p>
        </p:txBody>
      </p:sp>
    </p:spTree>
    <p:extLst>
      <p:ext uri="{BB962C8B-B14F-4D97-AF65-F5344CB8AC3E}">
        <p14:creationId xmlns:p14="http://schemas.microsoft.com/office/powerpoint/2010/main" val="3660482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EE201-AF6D-D842-9611-7D85DC6B5291}" type="datetime1">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289ADE6-4921-3141-AF62-8193C6AB69ED}"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C0DA31B2-C282-0643-8A44-E86A7B60B456}"/>
              </a:ext>
            </a:extLst>
          </p:cNvPr>
          <p:cNvPicPr>
            <a:picLocks noChangeAspect="1" noChangeArrowheads="1"/>
          </p:cNvPicPr>
          <p:nvPr userDrawn="1"/>
        </p:nvPicPr>
        <p:blipFill rotWithShape="1">
          <a:blip r:embed="rId18"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8076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42D76C-CA31-B74E-BF92-B9D131F4F62F}"/>
              </a:ext>
            </a:extLst>
          </p:cNvPr>
          <p:cNvSpPr>
            <a:spLocks noGrp="1"/>
          </p:cNvSpPr>
          <p:nvPr>
            <p:ph type="ctrTitle"/>
          </p:nvPr>
        </p:nvSpPr>
        <p:spPr/>
        <p:txBody>
          <a:bodyPr/>
          <a:lstStyle/>
          <a:p>
            <a:r>
              <a:rPr lang="fr-FR" dirty="0"/>
              <a:t>TP 2 les pollens archives du climat</a:t>
            </a:r>
          </a:p>
        </p:txBody>
      </p:sp>
      <p:sp>
        <p:nvSpPr>
          <p:cNvPr id="3" name="Sous-titre 2">
            <a:extLst>
              <a:ext uri="{FF2B5EF4-FFF2-40B4-BE49-F238E27FC236}">
                <a16:creationId xmlns:a16="http://schemas.microsoft.com/office/drawing/2014/main" id="{268B4526-34FB-A844-B5DD-884E068E01F9}"/>
              </a:ext>
            </a:extLst>
          </p:cNvPr>
          <p:cNvSpPr>
            <a:spLocks noGrp="1"/>
          </p:cNvSpPr>
          <p:nvPr>
            <p:ph type="subTitle" idx="1"/>
          </p:nvPr>
        </p:nvSpPr>
        <p:spPr/>
        <p:txBody>
          <a:bodyPr/>
          <a:lstStyle/>
          <a:p>
            <a:r>
              <a:rPr lang="fr-FR" dirty="0"/>
              <a:t>Pollen, ornementation, sédiments, tourbe, MO, </a:t>
            </a:r>
            <a:r>
              <a:rPr lang="fr-FR" dirty="0" err="1"/>
              <a:t>Mesurim</a:t>
            </a:r>
            <a:endParaRPr lang="fr-FR" dirty="0"/>
          </a:p>
        </p:txBody>
      </p:sp>
      <p:sp>
        <p:nvSpPr>
          <p:cNvPr id="4" name="Espace réservé du numéro de diapositive 3">
            <a:extLst>
              <a:ext uri="{FF2B5EF4-FFF2-40B4-BE49-F238E27FC236}">
                <a16:creationId xmlns:a16="http://schemas.microsoft.com/office/drawing/2014/main" id="{CD33696B-2F53-A346-8EE2-F25740314D73}"/>
              </a:ext>
            </a:extLst>
          </p:cNvPr>
          <p:cNvSpPr>
            <a:spLocks noGrp="1"/>
          </p:cNvSpPr>
          <p:nvPr>
            <p:ph type="sldNum" sz="quarter" idx="12"/>
          </p:nvPr>
        </p:nvSpPr>
        <p:spPr/>
        <p:txBody>
          <a:bodyPr/>
          <a:lstStyle/>
          <a:p>
            <a:fld id="{3289ADE6-4921-3141-AF62-8193C6AB69ED}" type="slidenum">
              <a:rPr lang="fr-FR" smtClean="0"/>
              <a:t>1</a:t>
            </a:fld>
            <a:endParaRPr lang="fr-FR"/>
          </a:p>
        </p:txBody>
      </p:sp>
    </p:spTree>
    <p:extLst>
      <p:ext uri="{BB962C8B-B14F-4D97-AF65-F5344CB8AC3E}">
        <p14:creationId xmlns:p14="http://schemas.microsoft.com/office/powerpoint/2010/main" val="719162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289964-8DCF-6948-9562-F8931BA58C7F}"/>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DC502F3D-3373-6740-8614-CBD6AB6942E2}"/>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669298" y="737280"/>
            <a:ext cx="4513156" cy="5108804"/>
          </a:xfrm>
        </p:spPr>
      </p:pic>
      <p:pic>
        <p:nvPicPr>
          <p:cNvPr id="6" name="Espace réservé du contenu 4">
            <a:extLst>
              <a:ext uri="{FF2B5EF4-FFF2-40B4-BE49-F238E27FC236}">
                <a16:creationId xmlns:a16="http://schemas.microsoft.com/office/drawing/2014/main" id="{F2995A9A-C38A-6546-AC41-14BAE346A4CE}"/>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7344680" y="407081"/>
            <a:ext cx="3382964" cy="5108802"/>
          </a:xfrm>
          <a:prstGeom prst="rect">
            <a:avLst/>
          </a:prstGeom>
        </p:spPr>
      </p:pic>
      <p:sp>
        <p:nvSpPr>
          <p:cNvPr id="7" name="Espace réservé du numéro de diapositive 6">
            <a:extLst>
              <a:ext uri="{FF2B5EF4-FFF2-40B4-BE49-F238E27FC236}">
                <a16:creationId xmlns:a16="http://schemas.microsoft.com/office/drawing/2014/main" id="{1FB23DB9-5C30-974C-BDA0-9EAD56F8DEB0}"/>
              </a:ext>
            </a:extLst>
          </p:cNvPr>
          <p:cNvSpPr>
            <a:spLocks noGrp="1"/>
          </p:cNvSpPr>
          <p:nvPr>
            <p:ph type="sldNum" sz="quarter" idx="12"/>
          </p:nvPr>
        </p:nvSpPr>
        <p:spPr/>
        <p:txBody>
          <a:bodyPr/>
          <a:lstStyle/>
          <a:p>
            <a:fld id="{3289ADE6-4921-3141-AF62-8193C6AB69ED}" type="slidenum">
              <a:rPr lang="fr-FR" smtClean="0"/>
              <a:t>2</a:t>
            </a:fld>
            <a:endParaRPr lang="fr-FR"/>
          </a:p>
        </p:txBody>
      </p:sp>
    </p:spTree>
    <p:extLst>
      <p:ext uri="{BB962C8B-B14F-4D97-AF65-F5344CB8AC3E}">
        <p14:creationId xmlns:p14="http://schemas.microsoft.com/office/powerpoint/2010/main" val="2623549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594546-CDA6-0C4C-BD6C-9E1FBC7816F8}"/>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E298F11-A77C-AE40-8F47-926C2B36C730}"/>
              </a:ext>
            </a:extLst>
          </p:cNvPr>
          <p:cNvSpPr>
            <a:spLocks noGrp="1"/>
          </p:cNvSpPr>
          <p:nvPr>
            <p:ph idx="1"/>
          </p:nvPr>
        </p:nvSpPr>
        <p:spPr/>
        <p:txBody>
          <a:bodyPr/>
          <a:lstStyle/>
          <a:p>
            <a:endParaRPr lang="fr-FR"/>
          </a:p>
        </p:txBody>
      </p:sp>
      <p:pic>
        <p:nvPicPr>
          <p:cNvPr id="4" name="Espace réservé du contenu 4">
            <a:extLst>
              <a:ext uri="{FF2B5EF4-FFF2-40B4-BE49-F238E27FC236}">
                <a16:creationId xmlns:a16="http://schemas.microsoft.com/office/drawing/2014/main" id="{217353AA-5FC3-C545-B2B0-C41C77C1AEFA}"/>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contrast="10000"/>
                    </a14:imgEffect>
                  </a14:imgLayer>
                </a14:imgProps>
              </a:ext>
              <a:ext uri="{28A0092B-C50C-407E-A947-70E740481C1C}">
                <a14:useLocalDpi xmlns:a14="http://schemas.microsoft.com/office/drawing/2010/main"/>
              </a:ext>
            </a:extLst>
          </a:blip>
          <a:srcRect/>
          <a:stretch/>
        </p:blipFill>
        <p:spPr>
          <a:xfrm rot="5400000">
            <a:off x="2364362" y="-1680814"/>
            <a:ext cx="6044052" cy="10229851"/>
          </a:xfrm>
          <a:prstGeom prst="rect">
            <a:avLst/>
          </a:prstGeom>
        </p:spPr>
      </p:pic>
      <p:sp>
        <p:nvSpPr>
          <p:cNvPr id="5" name="Espace réservé du numéro de diapositive 4">
            <a:extLst>
              <a:ext uri="{FF2B5EF4-FFF2-40B4-BE49-F238E27FC236}">
                <a16:creationId xmlns:a16="http://schemas.microsoft.com/office/drawing/2014/main" id="{97F9BBA7-9CA8-E84F-9131-FE7029B09CDC}"/>
              </a:ext>
            </a:extLst>
          </p:cNvPr>
          <p:cNvSpPr>
            <a:spLocks noGrp="1"/>
          </p:cNvSpPr>
          <p:nvPr>
            <p:ph type="sldNum" sz="quarter" idx="12"/>
          </p:nvPr>
        </p:nvSpPr>
        <p:spPr/>
        <p:txBody>
          <a:bodyPr/>
          <a:lstStyle/>
          <a:p>
            <a:fld id="{3289ADE6-4921-3141-AF62-8193C6AB69ED}" type="slidenum">
              <a:rPr lang="fr-FR" smtClean="0"/>
              <a:t>3</a:t>
            </a:fld>
            <a:endParaRPr lang="fr-FR"/>
          </a:p>
        </p:txBody>
      </p:sp>
    </p:spTree>
    <p:extLst>
      <p:ext uri="{BB962C8B-B14F-4D97-AF65-F5344CB8AC3E}">
        <p14:creationId xmlns:p14="http://schemas.microsoft.com/office/powerpoint/2010/main" val="1143427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988CEC-FA60-CA4E-A4AF-B6C5A2ABB4D8}"/>
              </a:ext>
            </a:extLst>
          </p:cNvPr>
          <p:cNvSpPr>
            <a:spLocks noGrp="1"/>
          </p:cNvSpPr>
          <p:nvPr>
            <p:ph type="title"/>
          </p:nvPr>
        </p:nvSpPr>
        <p:spPr/>
        <p:txBody>
          <a:bodyPr/>
          <a:lstStyle/>
          <a:p>
            <a:endParaRPr lang="fr-FR"/>
          </a:p>
        </p:txBody>
      </p:sp>
      <p:sp>
        <p:nvSpPr>
          <p:cNvPr id="6" name="Espace réservé du numéro de diapositive 5">
            <a:extLst>
              <a:ext uri="{FF2B5EF4-FFF2-40B4-BE49-F238E27FC236}">
                <a16:creationId xmlns:a16="http://schemas.microsoft.com/office/drawing/2014/main" id="{CC0EFEBF-0873-8743-BFAB-539825E82EAB}"/>
              </a:ext>
            </a:extLst>
          </p:cNvPr>
          <p:cNvSpPr>
            <a:spLocks noGrp="1"/>
          </p:cNvSpPr>
          <p:nvPr>
            <p:ph type="sldNum" sz="quarter" idx="12"/>
          </p:nvPr>
        </p:nvSpPr>
        <p:spPr/>
        <p:txBody>
          <a:bodyPr/>
          <a:lstStyle/>
          <a:p>
            <a:fld id="{3289ADE6-4921-3141-AF62-8193C6AB69ED}" type="slidenum">
              <a:rPr lang="fr-FR" smtClean="0"/>
              <a:t>4</a:t>
            </a:fld>
            <a:endParaRPr lang="fr-FR"/>
          </a:p>
        </p:txBody>
      </p:sp>
      <p:pic>
        <p:nvPicPr>
          <p:cNvPr id="8" name="Espace réservé du contenu 7">
            <a:extLst>
              <a:ext uri="{FF2B5EF4-FFF2-40B4-BE49-F238E27FC236}">
                <a16:creationId xmlns:a16="http://schemas.microsoft.com/office/drawing/2014/main" id="{42DA17EC-CD58-E949-B553-66D063FCD065}"/>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0000" contrast="22000"/>
                    </a14:imgEffect>
                  </a14:imgLayer>
                </a14:imgProps>
              </a:ext>
              <a:ext uri="{28A0092B-C50C-407E-A947-70E740481C1C}">
                <a14:useLocalDpi xmlns:a14="http://schemas.microsoft.com/office/drawing/2010/main"/>
              </a:ext>
            </a:extLst>
          </a:blip>
          <a:srcRect/>
          <a:stretch/>
        </p:blipFill>
        <p:spPr>
          <a:xfrm rot="5400000">
            <a:off x="2435584" y="-1501725"/>
            <a:ext cx="6337607" cy="10117397"/>
          </a:xfrm>
        </p:spPr>
      </p:pic>
    </p:spTree>
    <p:extLst>
      <p:ext uri="{BB962C8B-B14F-4D97-AF65-F5344CB8AC3E}">
        <p14:creationId xmlns:p14="http://schemas.microsoft.com/office/powerpoint/2010/main" val="1567072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E9E0E6-2A9F-364A-BA22-EB86C81A3C66}"/>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24649D75-6B33-E246-9FF3-80FE55F2364F}"/>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5000" contrast="26000"/>
                    </a14:imgEffect>
                  </a14:imgLayer>
                </a14:imgProps>
              </a:ext>
              <a:ext uri="{28A0092B-C50C-407E-A947-70E740481C1C}">
                <a14:useLocalDpi xmlns:a14="http://schemas.microsoft.com/office/drawing/2010/main"/>
              </a:ext>
            </a:extLst>
          </a:blip>
          <a:srcRect/>
          <a:stretch/>
        </p:blipFill>
        <p:spPr>
          <a:xfrm rot="5400000">
            <a:off x="1989009" y="-1152008"/>
            <a:ext cx="6610602" cy="9144001"/>
          </a:xfrm>
        </p:spPr>
      </p:pic>
      <p:sp>
        <p:nvSpPr>
          <p:cNvPr id="5" name="Espace réservé du numéro de diapositive 4">
            <a:extLst>
              <a:ext uri="{FF2B5EF4-FFF2-40B4-BE49-F238E27FC236}">
                <a16:creationId xmlns:a16="http://schemas.microsoft.com/office/drawing/2014/main" id="{CEA331DB-609F-DE40-8FBF-E19CB55ACB37}"/>
              </a:ext>
            </a:extLst>
          </p:cNvPr>
          <p:cNvSpPr>
            <a:spLocks noGrp="1"/>
          </p:cNvSpPr>
          <p:nvPr>
            <p:ph type="sldNum" sz="quarter" idx="12"/>
          </p:nvPr>
        </p:nvSpPr>
        <p:spPr/>
        <p:txBody>
          <a:bodyPr/>
          <a:lstStyle/>
          <a:p>
            <a:fld id="{3289ADE6-4921-3141-AF62-8193C6AB69ED}" type="slidenum">
              <a:rPr lang="fr-FR" smtClean="0"/>
              <a:t>5</a:t>
            </a:fld>
            <a:endParaRPr lang="fr-FR"/>
          </a:p>
        </p:txBody>
      </p:sp>
    </p:spTree>
    <p:extLst>
      <p:ext uri="{BB962C8B-B14F-4D97-AF65-F5344CB8AC3E}">
        <p14:creationId xmlns:p14="http://schemas.microsoft.com/office/powerpoint/2010/main" val="2156197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759962-2E57-A84F-B36E-3C3F45AD4F23}"/>
              </a:ext>
            </a:extLst>
          </p:cNvPr>
          <p:cNvSpPr>
            <a:spLocks noGrp="1"/>
          </p:cNvSpPr>
          <p:nvPr>
            <p:ph type="title"/>
          </p:nvPr>
        </p:nvSpPr>
        <p:spPr/>
        <p:txBody>
          <a:bodyPr/>
          <a:lstStyle/>
          <a:p>
            <a:endParaRPr lang="fr-FR"/>
          </a:p>
        </p:txBody>
      </p:sp>
      <p:sp>
        <p:nvSpPr>
          <p:cNvPr id="6" name="Espace réservé du numéro de diapositive 5">
            <a:extLst>
              <a:ext uri="{FF2B5EF4-FFF2-40B4-BE49-F238E27FC236}">
                <a16:creationId xmlns:a16="http://schemas.microsoft.com/office/drawing/2014/main" id="{06706877-DC12-E943-A862-959A5E7AA092}"/>
              </a:ext>
            </a:extLst>
          </p:cNvPr>
          <p:cNvSpPr>
            <a:spLocks noGrp="1"/>
          </p:cNvSpPr>
          <p:nvPr>
            <p:ph type="sldNum" sz="quarter" idx="12"/>
          </p:nvPr>
        </p:nvSpPr>
        <p:spPr/>
        <p:txBody>
          <a:bodyPr/>
          <a:lstStyle/>
          <a:p>
            <a:fld id="{3289ADE6-4921-3141-AF62-8193C6AB69ED}" type="slidenum">
              <a:rPr lang="fr-FR" smtClean="0"/>
              <a:t>6</a:t>
            </a:fld>
            <a:endParaRPr lang="fr-FR"/>
          </a:p>
        </p:txBody>
      </p:sp>
      <p:pic>
        <p:nvPicPr>
          <p:cNvPr id="8" name="Espace réservé du contenu 7">
            <a:extLst>
              <a:ext uri="{FF2B5EF4-FFF2-40B4-BE49-F238E27FC236}">
                <a16:creationId xmlns:a16="http://schemas.microsoft.com/office/drawing/2014/main" id="{C05E0921-1E2E-6C4D-BB3A-845AC89FCB1F}"/>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0000" contrast="20000"/>
                    </a14:imgEffect>
                  </a14:imgLayer>
                </a14:imgProps>
              </a:ext>
              <a:ext uri="{28A0092B-C50C-407E-A947-70E740481C1C}">
                <a14:useLocalDpi xmlns:a14="http://schemas.microsoft.com/office/drawing/2010/main"/>
              </a:ext>
            </a:extLst>
          </a:blip>
          <a:srcRect/>
          <a:stretch/>
        </p:blipFill>
        <p:spPr>
          <a:xfrm rot="5400000">
            <a:off x="2749884" y="360115"/>
            <a:ext cx="6441776" cy="6183300"/>
          </a:xfrm>
        </p:spPr>
      </p:pic>
    </p:spTree>
    <p:extLst>
      <p:ext uri="{BB962C8B-B14F-4D97-AF65-F5344CB8AC3E}">
        <p14:creationId xmlns:p14="http://schemas.microsoft.com/office/powerpoint/2010/main" val="3807327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F724F9-6B96-2146-974F-A131E0DCA12C}"/>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4766979A-5DFD-A64D-80D1-B35F3E865AB5}"/>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9E5BDD45-7094-2A46-9B73-93B94A84C94B}"/>
              </a:ext>
            </a:extLst>
          </p:cNvPr>
          <p:cNvSpPr>
            <a:spLocks noGrp="1"/>
          </p:cNvSpPr>
          <p:nvPr>
            <p:ph type="sldNum" sz="quarter" idx="12"/>
          </p:nvPr>
        </p:nvSpPr>
        <p:spPr/>
        <p:txBody>
          <a:bodyPr/>
          <a:lstStyle/>
          <a:p>
            <a:fld id="{3289ADE6-4921-3141-AF62-8193C6AB69ED}" type="slidenum">
              <a:rPr lang="fr-FR" smtClean="0"/>
              <a:t>7</a:t>
            </a:fld>
            <a:endParaRPr lang="fr-FR"/>
          </a:p>
        </p:txBody>
      </p:sp>
      <p:pic>
        <p:nvPicPr>
          <p:cNvPr id="5" name="Image 4">
            <a:extLst>
              <a:ext uri="{FF2B5EF4-FFF2-40B4-BE49-F238E27FC236}">
                <a16:creationId xmlns:a16="http://schemas.microsoft.com/office/drawing/2014/main" id="{97163025-152D-1D45-82C4-2C423D0C9B54}"/>
              </a:ext>
            </a:extLst>
          </p:cNvPr>
          <p:cNvPicPr>
            <a:picLocks noChangeAspect="1"/>
          </p:cNvPicPr>
          <p:nvPr/>
        </p:nvPicPr>
        <p:blipFill>
          <a:blip r:embed="rId2"/>
          <a:stretch>
            <a:fillRect/>
          </a:stretch>
        </p:blipFill>
        <p:spPr>
          <a:xfrm>
            <a:off x="434810" y="0"/>
            <a:ext cx="11322380" cy="6858000"/>
          </a:xfrm>
          <a:prstGeom prst="rect">
            <a:avLst/>
          </a:prstGeom>
        </p:spPr>
      </p:pic>
    </p:spTree>
    <p:extLst>
      <p:ext uri="{BB962C8B-B14F-4D97-AF65-F5344CB8AC3E}">
        <p14:creationId xmlns:p14="http://schemas.microsoft.com/office/powerpoint/2010/main" val="1560656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B5B99207-DCE7-2041-9CE1-126FCA45524E}"/>
              </a:ext>
            </a:extLst>
          </p:cNvPr>
          <p:cNvSpPr>
            <a:spLocks noGrp="1"/>
          </p:cNvSpPr>
          <p:nvPr>
            <p:ph type="sldNum" sz="quarter" idx="12"/>
          </p:nvPr>
        </p:nvSpPr>
        <p:spPr/>
        <p:txBody>
          <a:bodyPr/>
          <a:lstStyle/>
          <a:p>
            <a:fld id="{3289ADE6-4921-3141-AF62-8193C6AB69ED}" type="slidenum">
              <a:rPr lang="fr-FR" smtClean="0"/>
              <a:t>8</a:t>
            </a:fld>
            <a:endParaRPr lang="fr-FR"/>
          </a:p>
        </p:txBody>
      </p:sp>
      <p:sp>
        <p:nvSpPr>
          <p:cNvPr id="4" name="Titre 3">
            <a:extLst>
              <a:ext uri="{FF2B5EF4-FFF2-40B4-BE49-F238E27FC236}">
                <a16:creationId xmlns:a16="http://schemas.microsoft.com/office/drawing/2014/main" id="{13D0C68D-7815-FF48-8F81-744CA953BE7E}"/>
              </a:ext>
            </a:extLst>
          </p:cNvPr>
          <p:cNvSpPr>
            <a:spLocks noGrp="1"/>
          </p:cNvSpPr>
          <p:nvPr>
            <p:ph type="title"/>
          </p:nvPr>
        </p:nvSpPr>
        <p:spPr>
          <a:xfrm>
            <a:off x="677334" y="88900"/>
            <a:ext cx="8596668" cy="1320800"/>
          </a:xfrm>
        </p:spPr>
        <p:txBody>
          <a:bodyPr>
            <a:normAutofit/>
          </a:bodyPr>
          <a:lstStyle/>
          <a:p>
            <a:r>
              <a:rPr lang="fr-FR" sz="2400" dirty="0"/>
              <a:t>Dénombrement du contenu palynologique du terrain daté du pléistocène (</a:t>
            </a:r>
            <a:r>
              <a:rPr lang="fr-FR" sz="2400" dirty="0" err="1"/>
              <a:t>Mesurim</a:t>
            </a:r>
            <a:r>
              <a:rPr lang="fr-FR" sz="2400" dirty="0"/>
              <a:t>)</a:t>
            </a:r>
          </a:p>
        </p:txBody>
      </p:sp>
      <p:pic>
        <p:nvPicPr>
          <p:cNvPr id="5" name="Image 4">
            <a:extLst>
              <a:ext uri="{FF2B5EF4-FFF2-40B4-BE49-F238E27FC236}">
                <a16:creationId xmlns:a16="http://schemas.microsoft.com/office/drawing/2014/main" id="{7CB109B2-1026-4B44-828F-EFD434BDD486}"/>
              </a:ext>
            </a:extLst>
          </p:cNvPr>
          <p:cNvPicPr>
            <a:picLocks noChangeAspect="1"/>
          </p:cNvPicPr>
          <p:nvPr/>
        </p:nvPicPr>
        <p:blipFill>
          <a:blip r:embed="rId2"/>
          <a:stretch>
            <a:fillRect/>
          </a:stretch>
        </p:blipFill>
        <p:spPr>
          <a:xfrm>
            <a:off x="368300" y="791169"/>
            <a:ext cx="11099800" cy="5868724"/>
          </a:xfrm>
          <a:prstGeom prst="rect">
            <a:avLst/>
          </a:prstGeom>
        </p:spPr>
      </p:pic>
    </p:spTree>
    <p:extLst>
      <p:ext uri="{BB962C8B-B14F-4D97-AF65-F5344CB8AC3E}">
        <p14:creationId xmlns:p14="http://schemas.microsoft.com/office/powerpoint/2010/main" val="417655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5A8A54DA-D211-7946-BA57-8DC021DA055D}"/>
              </a:ext>
            </a:extLst>
          </p:cNvPr>
          <p:cNvSpPr>
            <a:spLocks noGrp="1"/>
          </p:cNvSpPr>
          <p:nvPr>
            <p:ph type="title"/>
          </p:nvPr>
        </p:nvSpPr>
        <p:spPr>
          <a:xfrm>
            <a:off x="636103" y="0"/>
            <a:ext cx="8596668" cy="1320800"/>
          </a:xfrm>
        </p:spPr>
        <p:txBody>
          <a:bodyPr>
            <a:normAutofit/>
          </a:bodyPr>
          <a:lstStyle/>
          <a:p>
            <a:r>
              <a:rPr lang="fr-FR" sz="2400" dirty="0"/>
              <a:t>Dénombrement du contenu palynologique du terrain daté de l’holocène (</a:t>
            </a:r>
            <a:r>
              <a:rPr lang="fr-FR" sz="2400" dirty="0" err="1"/>
              <a:t>Mesurim</a:t>
            </a:r>
            <a:r>
              <a:rPr lang="fr-FR" sz="2400" dirty="0"/>
              <a:t>)</a:t>
            </a:r>
          </a:p>
        </p:txBody>
      </p:sp>
      <p:sp>
        <p:nvSpPr>
          <p:cNvPr id="2" name="Espace réservé du numéro de diapositive 1">
            <a:extLst>
              <a:ext uri="{FF2B5EF4-FFF2-40B4-BE49-F238E27FC236}">
                <a16:creationId xmlns:a16="http://schemas.microsoft.com/office/drawing/2014/main" id="{7C82DA7D-03EB-2948-9990-EAD43129BBAB}"/>
              </a:ext>
            </a:extLst>
          </p:cNvPr>
          <p:cNvSpPr>
            <a:spLocks noGrp="1"/>
          </p:cNvSpPr>
          <p:nvPr>
            <p:ph type="sldNum" sz="quarter" idx="12"/>
          </p:nvPr>
        </p:nvSpPr>
        <p:spPr/>
        <p:txBody>
          <a:bodyPr/>
          <a:lstStyle/>
          <a:p>
            <a:fld id="{3289ADE6-4921-3141-AF62-8193C6AB69ED}" type="slidenum">
              <a:rPr lang="fr-FR" smtClean="0"/>
              <a:t>9</a:t>
            </a:fld>
            <a:endParaRPr lang="fr-FR"/>
          </a:p>
        </p:txBody>
      </p:sp>
      <p:pic>
        <p:nvPicPr>
          <p:cNvPr id="3" name="Image 2">
            <a:extLst>
              <a:ext uri="{FF2B5EF4-FFF2-40B4-BE49-F238E27FC236}">
                <a16:creationId xmlns:a16="http://schemas.microsoft.com/office/drawing/2014/main" id="{F43536A7-5981-D34F-BC7A-4B460BF0B34A}"/>
              </a:ext>
            </a:extLst>
          </p:cNvPr>
          <p:cNvPicPr>
            <a:picLocks noChangeAspect="1"/>
          </p:cNvPicPr>
          <p:nvPr/>
        </p:nvPicPr>
        <p:blipFill>
          <a:blip r:embed="rId2"/>
          <a:stretch>
            <a:fillRect/>
          </a:stretch>
        </p:blipFill>
        <p:spPr>
          <a:xfrm>
            <a:off x="636103" y="967358"/>
            <a:ext cx="10969487" cy="5716028"/>
          </a:xfrm>
          <a:prstGeom prst="rect">
            <a:avLst/>
          </a:prstGeom>
        </p:spPr>
      </p:pic>
    </p:spTree>
    <p:extLst>
      <p:ext uri="{BB962C8B-B14F-4D97-AF65-F5344CB8AC3E}">
        <p14:creationId xmlns:p14="http://schemas.microsoft.com/office/powerpoint/2010/main" val="1188132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D0B41C91-DFBE-B04C-B195-54DD9CAD9DA0}"/>
              </a:ext>
            </a:extLst>
          </p:cNvPr>
          <p:cNvSpPr>
            <a:spLocks noGrp="1"/>
          </p:cNvSpPr>
          <p:nvPr>
            <p:ph type="sldNum" sz="quarter" idx="12"/>
          </p:nvPr>
        </p:nvSpPr>
        <p:spPr/>
        <p:txBody>
          <a:bodyPr/>
          <a:lstStyle/>
          <a:p>
            <a:fld id="{3289ADE6-4921-3141-AF62-8193C6AB69ED}" type="slidenum">
              <a:rPr lang="fr-FR" smtClean="0"/>
              <a:t>10</a:t>
            </a:fld>
            <a:endParaRPr lang="fr-FR"/>
          </a:p>
        </p:txBody>
      </p:sp>
      <p:graphicFrame>
        <p:nvGraphicFramePr>
          <p:cNvPr id="5" name="Graphique 4">
            <a:extLst>
              <a:ext uri="{FF2B5EF4-FFF2-40B4-BE49-F238E27FC236}">
                <a16:creationId xmlns:a16="http://schemas.microsoft.com/office/drawing/2014/main" id="{B249FE23-1923-8A42-9246-4A443F6E48C5}"/>
              </a:ext>
            </a:extLst>
          </p:cNvPr>
          <p:cNvGraphicFramePr>
            <a:graphicFrameLocks/>
          </p:cNvGraphicFramePr>
          <p:nvPr/>
        </p:nvGraphicFramePr>
        <p:xfrm>
          <a:off x="1307353" y="732118"/>
          <a:ext cx="9577293" cy="5393764"/>
        </p:xfrm>
        <a:graphic>
          <a:graphicData uri="http://schemas.openxmlformats.org/drawingml/2006/chart">
            <c:chart xmlns:c="http://schemas.openxmlformats.org/drawingml/2006/chart" xmlns:r="http://schemas.openxmlformats.org/officeDocument/2006/relationships" r:id="rId2"/>
          </a:graphicData>
        </a:graphic>
      </p:graphicFrame>
      <p:sp>
        <p:nvSpPr>
          <p:cNvPr id="6" name="Rectangle 5">
            <a:extLst>
              <a:ext uri="{FF2B5EF4-FFF2-40B4-BE49-F238E27FC236}">
                <a16:creationId xmlns:a16="http://schemas.microsoft.com/office/drawing/2014/main" id="{57CF2C74-FABA-F942-94A4-A60C476D6A6B}"/>
              </a:ext>
            </a:extLst>
          </p:cNvPr>
          <p:cNvSpPr/>
          <p:nvPr/>
        </p:nvSpPr>
        <p:spPr>
          <a:xfrm>
            <a:off x="1977887" y="6125882"/>
            <a:ext cx="496956" cy="28060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F0A48307-F525-3140-96B6-4A3031FDFFD3}"/>
              </a:ext>
            </a:extLst>
          </p:cNvPr>
          <p:cNvSpPr/>
          <p:nvPr/>
        </p:nvSpPr>
        <p:spPr>
          <a:xfrm>
            <a:off x="1977887" y="6461870"/>
            <a:ext cx="496956" cy="280605"/>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9C160D46-EF6F-BE44-84E9-BF73C4226451}"/>
              </a:ext>
            </a:extLst>
          </p:cNvPr>
          <p:cNvSpPr txBox="1"/>
          <p:nvPr/>
        </p:nvSpPr>
        <p:spPr>
          <a:xfrm>
            <a:off x="2753139" y="6041362"/>
            <a:ext cx="1729409" cy="369332"/>
          </a:xfrm>
          <a:prstGeom prst="rect">
            <a:avLst/>
          </a:prstGeom>
          <a:noFill/>
        </p:spPr>
        <p:txBody>
          <a:bodyPr wrap="square" rtlCol="0">
            <a:spAutoFit/>
          </a:bodyPr>
          <a:lstStyle/>
          <a:p>
            <a:r>
              <a:rPr lang="fr-FR" dirty="0"/>
              <a:t>Holocène</a:t>
            </a:r>
          </a:p>
        </p:txBody>
      </p:sp>
      <p:sp>
        <p:nvSpPr>
          <p:cNvPr id="9" name="ZoneTexte 8">
            <a:extLst>
              <a:ext uri="{FF2B5EF4-FFF2-40B4-BE49-F238E27FC236}">
                <a16:creationId xmlns:a16="http://schemas.microsoft.com/office/drawing/2014/main" id="{F91ABCAD-D178-5E4A-8BBC-B588F389C122}"/>
              </a:ext>
            </a:extLst>
          </p:cNvPr>
          <p:cNvSpPr txBox="1"/>
          <p:nvPr/>
        </p:nvSpPr>
        <p:spPr>
          <a:xfrm>
            <a:off x="2753138" y="6406487"/>
            <a:ext cx="1729409" cy="369332"/>
          </a:xfrm>
          <a:prstGeom prst="rect">
            <a:avLst/>
          </a:prstGeom>
          <a:noFill/>
        </p:spPr>
        <p:txBody>
          <a:bodyPr wrap="square" rtlCol="0">
            <a:spAutoFit/>
          </a:bodyPr>
          <a:lstStyle/>
          <a:p>
            <a:r>
              <a:rPr lang="fr-FR" dirty="0"/>
              <a:t>Pléistocène</a:t>
            </a:r>
          </a:p>
        </p:txBody>
      </p:sp>
    </p:spTree>
    <p:extLst>
      <p:ext uri="{BB962C8B-B14F-4D97-AF65-F5344CB8AC3E}">
        <p14:creationId xmlns:p14="http://schemas.microsoft.com/office/powerpoint/2010/main" val="876776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89AC3-C7B2-1440-94A5-8E9DB5EFA5D0}"/>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5E929C29-8CAD-D34F-8BEE-FCE506520B75}"/>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1619403" y="-529936"/>
            <a:ext cx="6712530" cy="7772403"/>
          </a:xfrm>
        </p:spPr>
      </p:pic>
      <p:sp>
        <p:nvSpPr>
          <p:cNvPr id="6" name="Espace réservé du numéro de diapositive 5">
            <a:extLst>
              <a:ext uri="{FF2B5EF4-FFF2-40B4-BE49-F238E27FC236}">
                <a16:creationId xmlns:a16="http://schemas.microsoft.com/office/drawing/2014/main" id="{92BCF2EB-B257-DC4A-AE82-378005DEB4BF}"/>
              </a:ext>
            </a:extLst>
          </p:cNvPr>
          <p:cNvSpPr>
            <a:spLocks noGrp="1"/>
          </p:cNvSpPr>
          <p:nvPr>
            <p:ph type="sldNum" sz="quarter" idx="12"/>
          </p:nvPr>
        </p:nvSpPr>
        <p:spPr/>
        <p:txBody>
          <a:bodyPr/>
          <a:lstStyle/>
          <a:p>
            <a:fld id="{3289ADE6-4921-3141-AF62-8193C6AB69ED}" type="slidenum">
              <a:rPr lang="fr-FR" smtClean="0"/>
              <a:t>11</a:t>
            </a:fld>
            <a:endParaRPr lang="fr-FR"/>
          </a:p>
        </p:txBody>
      </p:sp>
    </p:spTree>
    <p:extLst>
      <p:ext uri="{BB962C8B-B14F-4D97-AF65-F5344CB8AC3E}">
        <p14:creationId xmlns:p14="http://schemas.microsoft.com/office/powerpoint/2010/main" val="2788037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886C1E-EDB7-724E-B9B1-7E5170C993DB}"/>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F663E57F-A95A-BB4D-8750-3469E0D6D5E6}"/>
              </a:ext>
            </a:extLst>
          </p:cNvPr>
          <p:cNvSpPr>
            <a:spLocks noGrp="1"/>
          </p:cNvSpPr>
          <p:nvPr>
            <p:ph idx="1"/>
          </p:nvPr>
        </p:nvSpPr>
        <p:spPr/>
        <p:txBody>
          <a:bodyPr/>
          <a:lstStyle/>
          <a:p>
            <a:endParaRPr lang="fr-FR"/>
          </a:p>
        </p:txBody>
      </p:sp>
      <p:pic>
        <p:nvPicPr>
          <p:cNvPr id="4" name="Espace réservé du contenu 4">
            <a:extLst>
              <a:ext uri="{FF2B5EF4-FFF2-40B4-BE49-F238E27FC236}">
                <a16:creationId xmlns:a16="http://schemas.microsoft.com/office/drawing/2014/main" id="{5D497887-0BE6-C145-8A50-CFB4164FA4B5}"/>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p:blipFill>
        <p:spPr>
          <a:xfrm rot="5400000">
            <a:off x="2095845" y="694255"/>
            <a:ext cx="6626777" cy="5472111"/>
          </a:xfrm>
          <a:prstGeom prst="rect">
            <a:avLst/>
          </a:prstGeom>
        </p:spPr>
      </p:pic>
      <p:sp>
        <p:nvSpPr>
          <p:cNvPr id="5" name="Espace réservé du numéro de diapositive 4">
            <a:extLst>
              <a:ext uri="{FF2B5EF4-FFF2-40B4-BE49-F238E27FC236}">
                <a16:creationId xmlns:a16="http://schemas.microsoft.com/office/drawing/2014/main" id="{3A6F994B-B4F0-FD47-9304-BE5FA51AA864}"/>
              </a:ext>
            </a:extLst>
          </p:cNvPr>
          <p:cNvSpPr>
            <a:spLocks noGrp="1"/>
          </p:cNvSpPr>
          <p:nvPr>
            <p:ph type="sldNum" sz="quarter" idx="12"/>
          </p:nvPr>
        </p:nvSpPr>
        <p:spPr/>
        <p:txBody>
          <a:bodyPr/>
          <a:lstStyle/>
          <a:p>
            <a:fld id="{3289ADE6-4921-3141-AF62-8193C6AB69ED}" type="slidenum">
              <a:rPr lang="fr-FR" smtClean="0"/>
              <a:t>12</a:t>
            </a:fld>
            <a:endParaRPr lang="fr-FR"/>
          </a:p>
        </p:txBody>
      </p:sp>
    </p:spTree>
    <p:extLst>
      <p:ext uri="{BB962C8B-B14F-4D97-AF65-F5344CB8AC3E}">
        <p14:creationId xmlns:p14="http://schemas.microsoft.com/office/powerpoint/2010/main" val="2480383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D006E9-9E72-8845-9D38-B5E2363F3682}"/>
              </a:ext>
            </a:extLst>
          </p:cNvPr>
          <p:cNvSpPr>
            <a:spLocks noGrp="1"/>
          </p:cNvSpPr>
          <p:nvPr>
            <p:ph type="title"/>
          </p:nvPr>
        </p:nvSpPr>
        <p:spPr/>
        <p:txBody>
          <a:bodyPr/>
          <a:lstStyle/>
          <a:p>
            <a:endParaRPr lang="fr-FR"/>
          </a:p>
        </p:txBody>
      </p:sp>
      <p:sp>
        <p:nvSpPr>
          <p:cNvPr id="6" name="Espace réservé du numéro de diapositive 5">
            <a:extLst>
              <a:ext uri="{FF2B5EF4-FFF2-40B4-BE49-F238E27FC236}">
                <a16:creationId xmlns:a16="http://schemas.microsoft.com/office/drawing/2014/main" id="{EA6B44CB-7F92-F84E-A78B-C2E9C6AD4C79}"/>
              </a:ext>
            </a:extLst>
          </p:cNvPr>
          <p:cNvSpPr>
            <a:spLocks noGrp="1"/>
          </p:cNvSpPr>
          <p:nvPr>
            <p:ph type="sldNum" sz="quarter" idx="12"/>
          </p:nvPr>
        </p:nvSpPr>
        <p:spPr/>
        <p:txBody>
          <a:bodyPr/>
          <a:lstStyle/>
          <a:p>
            <a:fld id="{3289ADE6-4921-3141-AF62-8193C6AB69ED}" type="slidenum">
              <a:rPr lang="fr-FR" smtClean="0"/>
              <a:t>13</a:t>
            </a:fld>
            <a:endParaRPr lang="fr-FR"/>
          </a:p>
        </p:txBody>
      </p:sp>
      <p:pic>
        <p:nvPicPr>
          <p:cNvPr id="10" name="Espace réservé du contenu 9">
            <a:extLst>
              <a:ext uri="{FF2B5EF4-FFF2-40B4-BE49-F238E27FC236}">
                <a16:creationId xmlns:a16="http://schemas.microsoft.com/office/drawing/2014/main" id="{5B971A66-2676-8A4B-8FF8-7F837189B222}"/>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0000" contrast="20000"/>
                    </a14:imgEffect>
                  </a14:imgLayer>
                </a14:imgProps>
              </a:ext>
              <a:ext uri="{28A0092B-C50C-407E-A947-70E740481C1C}">
                <a14:useLocalDpi xmlns:a14="http://schemas.microsoft.com/office/drawing/2010/main"/>
              </a:ext>
            </a:extLst>
          </a:blip>
          <a:srcRect/>
          <a:stretch/>
        </p:blipFill>
        <p:spPr>
          <a:xfrm rot="5400000">
            <a:off x="1466664" y="-181562"/>
            <a:ext cx="6803797" cy="7166920"/>
          </a:xfrm>
        </p:spPr>
      </p:pic>
    </p:spTree>
    <p:extLst>
      <p:ext uri="{BB962C8B-B14F-4D97-AF65-F5344CB8AC3E}">
        <p14:creationId xmlns:p14="http://schemas.microsoft.com/office/powerpoint/2010/main" val="2480159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805C93-0480-6849-9844-CACC8B64B1CC}"/>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C295E54D-051A-3D4B-90B4-EBDAD0135A51}"/>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0000" contrast="20000"/>
                    </a14:imgEffect>
                  </a14:imgLayer>
                </a14:imgProps>
              </a:ext>
              <a:ext uri="{28A0092B-C50C-407E-A947-70E740481C1C}">
                <a14:useLocalDpi xmlns:a14="http://schemas.microsoft.com/office/drawing/2010/main"/>
              </a:ext>
            </a:extLst>
          </a:blip>
          <a:srcRect/>
          <a:stretch/>
        </p:blipFill>
        <p:spPr>
          <a:xfrm rot="5400000">
            <a:off x="3913112" y="-2345522"/>
            <a:ext cx="4587103" cy="11818146"/>
          </a:xfrm>
        </p:spPr>
      </p:pic>
      <p:sp>
        <p:nvSpPr>
          <p:cNvPr id="5" name="Espace réservé du numéro de diapositive 4">
            <a:extLst>
              <a:ext uri="{FF2B5EF4-FFF2-40B4-BE49-F238E27FC236}">
                <a16:creationId xmlns:a16="http://schemas.microsoft.com/office/drawing/2014/main" id="{BDB6A48E-B935-BA4B-B0EC-04D67DDABFD9}"/>
              </a:ext>
            </a:extLst>
          </p:cNvPr>
          <p:cNvSpPr>
            <a:spLocks noGrp="1"/>
          </p:cNvSpPr>
          <p:nvPr>
            <p:ph type="sldNum" sz="quarter" idx="12"/>
          </p:nvPr>
        </p:nvSpPr>
        <p:spPr/>
        <p:txBody>
          <a:bodyPr/>
          <a:lstStyle/>
          <a:p>
            <a:fld id="{3289ADE6-4921-3141-AF62-8193C6AB69ED}" type="slidenum">
              <a:rPr lang="fr-FR" smtClean="0"/>
              <a:t>14</a:t>
            </a:fld>
            <a:endParaRPr lang="fr-FR"/>
          </a:p>
        </p:txBody>
      </p:sp>
    </p:spTree>
    <p:extLst>
      <p:ext uri="{BB962C8B-B14F-4D97-AF65-F5344CB8AC3E}">
        <p14:creationId xmlns:p14="http://schemas.microsoft.com/office/powerpoint/2010/main" val="276192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52DD71-BD05-A247-8482-BCC45246BEC4}"/>
              </a:ext>
            </a:extLst>
          </p:cNvPr>
          <p:cNvSpPr>
            <a:spLocks noGrp="1"/>
          </p:cNvSpPr>
          <p:nvPr>
            <p:ph type="title"/>
          </p:nvPr>
        </p:nvSpPr>
        <p:spPr>
          <a:xfrm>
            <a:off x="348721" y="123825"/>
            <a:ext cx="8596668" cy="1320800"/>
          </a:xfrm>
        </p:spPr>
        <p:txBody>
          <a:bodyPr>
            <a:normAutofit/>
          </a:bodyPr>
          <a:lstStyle/>
          <a:p>
            <a:r>
              <a:rPr lang="fr-FR" sz="2800" dirty="0"/>
              <a:t>Causes des variations climatiques</a:t>
            </a:r>
          </a:p>
        </p:txBody>
      </p:sp>
      <p:sp>
        <p:nvSpPr>
          <p:cNvPr id="6" name="Espace réservé du numéro de diapositive 5">
            <a:extLst>
              <a:ext uri="{FF2B5EF4-FFF2-40B4-BE49-F238E27FC236}">
                <a16:creationId xmlns:a16="http://schemas.microsoft.com/office/drawing/2014/main" id="{636CE273-337A-7349-A9A5-C211D0E3D06A}"/>
              </a:ext>
            </a:extLst>
          </p:cNvPr>
          <p:cNvSpPr>
            <a:spLocks noGrp="1"/>
          </p:cNvSpPr>
          <p:nvPr>
            <p:ph type="sldNum" sz="quarter" idx="12"/>
          </p:nvPr>
        </p:nvSpPr>
        <p:spPr/>
        <p:txBody>
          <a:bodyPr/>
          <a:lstStyle/>
          <a:p>
            <a:fld id="{3289ADE6-4921-3141-AF62-8193C6AB69ED}" type="slidenum">
              <a:rPr lang="fr-FR" smtClean="0"/>
              <a:t>15</a:t>
            </a:fld>
            <a:endParaRPr lang="fr-FR"/>
          </a:p>
        </p:txBody>
      </p:sp>
      <p:pic>
        <p:nvPicPr>
          <p:cNvPr id="8" name="Espace réservé du contenu 7">
            <a:extLst>
              <a:ext uri="{FF2B5EF4-FFF2-40B4-BE49-F238E27FC236}">
                <a16:creationId xmlns:a16="http://schemas.microsoft.com/office/drawing/2014/main" id="{0AF4EDE3-0B26-A947-8C5B-F52466DA6FA3}"/>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10000" contrast="20000"/>
                    </a14:imgEffect>
                  </a14:imgLayer>
                </a14:imgProps>
              </a:ext>
              <a:ext uri="{28A0092B-C50C-407E-A947-70E740481C1C}">
                <a14:useLocalDpi xmlns:a14="http://schemas.microsoft.com/office/drawing/2010/main"/>
              </a:ext>
            </a:extLst>
          </a:blip>
          <a:srcRect/>
          <a:stretch/>
        </p:blipFill>
        <p:spPr>
          <a:xfrm rot="5400000">
            <a:off x="3008870" y="1464278"/>
            <a:ext cx="6264875" cy="4522573"/>
          </a:xfrm>
        </p:spPr>
      </p:pic>
    </p:spTree>
    <p:extLst>
      <p:ext uri="{BB962C8B-B14F-4D97-AF65-F5344CB8AC3E}">
        <p14:creationId xmlns:p14="http://schemas.microsoft.com/office/powerpoint/2010/main" val="3969473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3D9CE05E-2293-2B46-A820-632ECF86483A}"/>
              </a:ext>
            </a:extLst>
          </p:cNvPr>
          <p:cNvSpPr>
            <a:spLocks noGrp="1"/>
          </p:cNvSpPr>
          <p:nvPr>
            <p:ph type="sldNum" sz="quarter" idx="12"/>
          </p:nvPr>
        </p:nvSpPr>
        <p:spPr/>
        <p:txBody>
          <a:bodyPr/>
          <a:lstStyle/>
          <a:p>
            <a:fld id="{3289ADE6-4921-3141-AF62-8193C6AB69ED}" type="slidenum">
              <a:rPr lang="fr-FR" smtClean="0"/>
              <a:t>16</a:t>
            </a:fld>
            <a:endParaRPr lang="fr-FR"/>
          </a:p>
        </p:txBody>
      </p:sp>
      <p:sp>
        <p:nvSpPr>
          <p:cNvPr id="5" name="Rectangle 4">
            <a:extLst>
              <a:ext uri="{FF2B5EF4-FFF2-40B4-BE49-F238E27FC236}">
                <a16:creationId xmlns:a16="http://schemas.microsoft.com/office/drawing/2014/main" id="{B6B05E6D-1B96-E24F-8A7A-88B97A9C36DD}"/>
              </a:ext>
            </a:extLst>
          </p:cNvPr>
          <p:cNvSpPr/>
          <p:nvPr/>
        </p:nvSpPr>
        <p:spPr>
          <a:xfrm>
            <a:off x="473951" y="797399"/>
            <a:ext cx="9776359" cy="3754874"/>
          </a:xfrm>
          <a:prstGeom prst="rect">
            <a:avLst/>
          </a:prstGeom>
        </p:spPr>
        <p:txBody>
          <a:bodyPr wrap="square">
            <a:spAutoFit/>
          </a:bodyPr>
          <a:lstStyle/>
          <a:p>
            <a:pPr>
              <a:spcBef>
                <a:spcPts val="1200"/>
              </a:spcBef>
              <a:spcAft>
                <a:spcPts val="0"/>
              </a:spcAft>
            </a:pPr>
            <a:r>
              <a:rPr lang="fr-FR" sz="2000" b="1" kern="160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Chapitre 2 : Les changements du climat des 800 000 dernières années </a:t>
            </a:r>
            <a:r>
              <a:rPr lang="fr-FR" sz="2000" b="1" i="1" kern="160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(passé géologique récent).</a:t>
            </a:r>
            <a:endParaRPr lang="fr-FR" sz="2800" b="1" kern="1600" dirty="0">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i="1"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b="1" i="1" u="sng" dirty="0">
                <a:solidFill>
                  <a:srgbClr val="7030A0"/>
                </a:solidFill>
                <a:latin typeface="Calibri" panose="020F0502020204030204" pitchFamily="34" charset="0"/>
                <a:ea typeface="Times New Roman" panose="02020603050405020304" pitchFamily="18" charset="0"/>
              </a:rPr>
              <a:t>B.O</a:t>
            </a:r>
            <a:r>
              <a:rPr lang="fr-FR" b="1" i="1" dirty="0">
                <a:solidFill>
                  <a:srgbClr val="7030A0"/>
                </a:solidFill>
                <a:latin typeface="Calibri" panose="020F0502020204030204" pitchFamily="34" charset="0"/>
                <a:ea typeface="Times New Roman" panose="02020603050405020304" pitchFamily="18" charset="0"/>
              </a:rPr>
              <a:t> : Les bulles d’air contenues dans les glaces permettent d’étudier la composition de l’air durant les 800 000 dernières années y compris des polluants d’origine humaine. La composition isotopique des glaces et d’autres indices (par exemple la palynologie) permettent de retracer les évolutions climatiques de cette période.</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b="1" dirty="0">
                <a:latin typeface="Calibri" panose="020F0502020204030204" pitchFamily="34" charset="0"/>
                <a:ea typeface="Times New Roman" panose="02020603050405020304" pitchFamily="18" charset="0"/>
              </a:rPr>
              <a:t>Introduction</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L’atmosphère terrestre n’a cessé d’évoluer depuis sa formation et semble évoluer encore. Cette évolution est au centre des préoccupations actuelles car l’avenir climatique de notre planète semble en dépendre.</a:t>
            </a:r>
            <a:endParaRPr lang="fr-FR" sz="2000" dirty="0">
              <a:latin typeface="Times New Roman" panose="02020603050405020304" pitchFamily="18" charset="0"/>
              <a:ea typeface="Times New Roman" panose="02020603050405020304" pitchFamily="18" charset="0"/>
            </a:endParaRPr>
          </a:p>
          <a:p>
            <a:pPr algn="ctr">
              <a:spcAft>
                <a:spcPts val="0"/>
              </a:spcAft>
            </a:pPr>
            <a:r>
              <a:rPr lang="fr-FR" b="1" i="1" dirty="0">
                <a:solidFill>
                  <a:srgbClr val="FF0000"/>
                </a:solidFill>
                <a:latin typeface="Calibri" panose="020F0502020204030204" pitchFamily="34" charset="0"/>
                <a:ea typeface="Times New Roman" panose="02020603050405020304" pitchFamily="18" charset="0"/>
              </a:rPr>
              <a:t>Comment retracer l’évolution de l’atmosphère à l’échelle du passé géologique récent (800 000 dernières années) ?</a:t>
            </a:r>
            <a:endParaRPr lang="fr-FR"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88097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8D01C05F-EE57-204B-96F0-834C134C8F03}"/>
              </a:ext>
            </a:extLst>
          </p:cNvPr>
          <p:cNvSpPr>
            <a:spLocks noGrp="1"/>
          </p:cNvSpPr>
          <p:nvPr>
            <p:ph type="sldNum" sz="quarter" idx="12"/>
          </p:nvPr>
        </p:nvSpPr>
        <p:spPr/>
        <p:txBody>
          <a:bodyPr/>
          <a:lstStyle/>
          <a:p>
            <a:fld id="{3289ADE6-4921-3141-AF62-8193C6AB69ED}" type="slidenum">
              <a:rPr lang="fr-FR" smtClean="0"/>
              <a:t>17</a:t>
            </a:fld>
            <a:endParaRPr lang="fr-FR"/>
          </a:p>
        </p:txBody>
      </p:sp>
      <p:sp>
        <p:nvSpPr>
          <p:cNvPr id="3" name="Rectangle 2">
            <a:extLst>
              <a:ext uri="{FF2B5EF4-FFF2-40B4-BE49-F238E27FC236}">
                <a16:creationId xmlns:a16="http://schemas.microsoft.com/office/drawing/2014/main" id="{DC5196C3-E82D-6349-8CD3-2A964FCF5C61}"/>
              </a:ext>
            </a:extLst>
          </p:cNvPr>
          <p:cNvSpPr/>
          <p:nvPr/>
        </p:nvSpPr>
        <p:spPr>
          <a:xfrm>
            <a:off x="592846" y="1094475"/>
            <a:ext cx="8681156" cy="4593565"/>
          </a:xfrm>
          <a:prstGeom prst="rect">
            <a:avLst/>
          </a:prstGeom>
        </p:spPr>
        <p:txBody>
          <a:bodyPr wrap="square">
            <a:spAutoFit/>
          </a:bodyPr>
          <a:lstStyle/>
          <a:p>
            <a:pPr>
              <a:spcBef>
                <a:spcPts val="1200"/>
              </a:spcBef>
              <a:spcAft>
                <a:spcPts val="300"/>
              </a:spcAft>
            </a:pPr>
            <a:r>
              <a:rPr lang="fr-FR" sz="2000" b="1" kern="160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I- Les apports de la palynologie.</a:t>
            </a:r>
            <a:endParaRPr lang="fr-FR" sz="2800" b="1" kern="1600" dirty="0">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b="1" dirty="0">
                <a:solidFill>
                  <a:srgbClr val="F79646"/>
                </a:solidFill>
                <a:latin typeface="Calibri" panose="020F0502020204030204" pitchFamily="34" charset="0"/>
                <a:ea typeface="Times New Roman" panose="02020603050405020304" pitchFamily="18" charset="0"/>
              </a:rPr>
              <a:t>TP5 : Palynologie et changements climatiques au quaternaire</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Les archives sédimentaires des lacs et tourbières permettent de suivre l’évolution du climat sur les continents. On étudie certains restes fossiles contenus dans la carotte sédimentaire (prélevée à proximité du lac) car les variations de la répartition des êtres vivants sont en relation avec les variations climatiques (notion de bio indicateurs du climat). Dans les milieux de sédiments continentaux, deux types d’analyses peuvent être effectués : </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dirty="0">
                <a:latin typeface="Calibri" panose="020F0502020204030204" pitchFamily="34" charset="0"/>
                <a:ea typeface="Times New Roman" panose="02020603050405020304" pitchFamily="18" charset="0"/>
              </a:rPr>
              <a:t>la nature des sédiments</a:t>
            </a:r>
            <a:endParaRPr lang="fr-FR" sz="2000" dirty="0">
              <a:latin typeface="Times New Roman" panose="02020603050405020304" pitchFamily="18" charset="0"/>
              <a:ea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fr-FR" dirty="0">
                <a:latin typeface="Calibri" panose="020F0502020204030204" pitchFamily="34" charset="0"/>
                <a:ea typeface="Times New Roman" panose="02020603050405020304" pitchFamily="18" charset="0"/>
              </a:rPr>
              <a:t>la composition pollinique (palynologie).</a:t>
            </a:r>
            <a:endParaRPr lang="fr-FR" sz="2000" dirty="0">
              <a:latin typeface="Times New Roman" panose="02020603050405020304" pitchFamily="18" charset="0"/>
              <a:ea typeface="Times New Roman" panose="02020603050405020304" pitchFamily="18" charset="0"/>
            </a:endParaRPr>
          </a:p>
          <a:p>
            <a:pPr indent="228600" algn="just">
              <a:spcAft>
                <a:spcPts val="0"/>
              </a:spcAft>
            </a:pPr>
            <a:r>
              <a:rPr lang="fr-FR" dirty="0">
                <a:latin typeface="Calibri" panose="020F0502020204030204" pitchFamily="34" charset="0"/>
                <a:ea typeface="Times New Roman" panose="02020603050405020304" pitchFamily="18" charset="0"/>
              </a:rPr>
              <a:t>Les </a:t>
            </a:r>
            <a:r>
              <a:rPr lang="fr-FR" b="1" dirty="0">
                <a:latin typeface="Calibri" panose="020F0502020204030204" pitchFamily="34" charset="0"/>
                <a:ea typeface="Times New Roman" panose="02020603050405020304" pitchFamily="18" charset="0"/>
              </a:rPr>
              <a:t>pollens et spores</a:t>
            </a:r>
            <a:r>
              <a:rPr lang="fr-FR" dirty="0">
                <a:latin typeface="Calibri" panose="020F0502020204030204" pitchFamily="34" charset="0"/>
                <a:ea typeface="Times New Roman" panose="02020603050405020304" pitchFamily="18" charset="0"/>
              </a:rPr>
              <a:t> conservés dans la tourbe permettent de reconstituer l’état de la végétation en un temps donné dont les exigences écologiques (température, humidité) nous renseignent sur le climat de l’époque. En un lieu donné, on peut établir, à partir d’une carotte sédimentaire forée dans un lac ou dans une tourbière, un </a:t>
            </a:r>
            <a:r>
              <a:rPr lang="fr-FR" b="1" dirty="0">
                <a:latin typeface="Calibri" panose="020F0502020204030204" pitchFamily="34" charset="0"/>
                <a:ea typeface="Times New Roman" panose="02020603050405020304" pitchFamily="18" charset="0"/>
              </a:rPr>
              <a:t>diagramme pollinique</a:t>
            </a:r>
            <a:r>
              <a:rPr lang="fr-FR" dirty="0">
                <a:latin typeface="Calibri" panose="020F0502020204030204" pitchFamily="34" charset="0"/>
                <a:ea typeface="Times New Roman" panose="02020603050405020304" pitchFamily="18" charset="0"/>
              </a:rPr>
              <a:t> qui représente pour chaque niveau (que l’on sait dater) de la carotte, les pourcentages de pollens des différentes espèces, c’est à dire le spectre pollinique.</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2887570"/>
      </p:ext>
    </p:extLst>
  </p:cSld>
  <p:clrMapOvr>
    <a:masterClrMapping/>
  </p:clrMapOvr>
</p:sld>
</file>

<file path=ppt/theme/theme1.xml><?xml version="1.0" encoding="utf-8"?>
<a:theme xmlns:a="http://schemas.openxmlformats.org/drawingml/2006/main" name="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52</TotalTime>
  <Words>94</Words>
  <Application>Microsoft Macintosh PowerPoint</Application>
  <PresentationFormat>Grand écran</PresentationFormat>
  <Paragraphs>37</Paragraphs>
  <Slides>17</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17</vt:i4>
      </vt:variant>
    </vt:vector>
  </HeadingPairs>
  <TitlesOfParts>
    <vt:vector size="24" baseType="lpstr">
      <vt:lpstr>MS Gothic</vt:lpstr>
      <vt:lpstr>Arial</vt:lpstr>
      <vt:lpstr>Calibri</vt:lpstr>
      <vt:lpstr>Times New Roman</vt:lpstr>
      <vt:lpstr>Trebuchet MS</vt:lpstr>
      <vt:lpstr>Wingdings 3</vt:lpstr>
      <vt:lpstr>Facette</vt:lpstr>
      <vt:lpstr>TP 2 les pollens archives du climat</vt:lpstr>
      <vt:lpstr>Présentation PowerPoint</vt:lpstr>
      <vt:lpstr>Présentation PowerPoint</vt:lpstr>
      <vt:lpstr>Présentation PowerPoint</vt:lpstr>
      <vt:lpstr>Présentation PowerPoint</vt:lpstr>
      <vt:lpstr>Présentation PowerPoint</vt:lpstr>
      <vt:lpstr>Présentation PowerPoint</vt:lpstr>
      <vt:lpstr>Dénombrement du contenu palynologique du terrain daté du pléistocène (Mesurim)</vt:lpstr>
      <vt:lpstr>Dénombrement du contenu palynologique du terrain daté de l’holocène (Mesurim)</vt:lpstr>
      <vt:lpstr>Présentation PowerPoint</vt:lpstr>
      <vt:lpstr>Présentation PowerPoint</vt:lpstr>
      <vt:lpstr>Présentation PowerPoint</vt:lpstr>
      <vt:lpstr>Présentation PowerPoint</vt:lpstr>
      <vt:lpstr>Présentation PowerPoint</vt:lpstr>
      <vt:lpstr>Causes des variations climatiques</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TP 2 les pollens archives du climat</dc:title>
  <dc:creator>Utilisateur Microsoft Office</dc:creator>
  <cp:lastModifiedBy>Stéphanie Dalaine</cp:lastModifiedBy>
  <cp:revision>11</cp:revision>
  <dcterms:created xsi:type="dcterms:W3CDTF">2018-09-06T13:47:57Z</dcterms:created>
  <dcterms:modified xsi:type="dcterms:W3CDTF">2019-08-28T15:31:47Z</dcterms:modified>
</cp:coreProperties>
</file>