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7" r:id="rId1"/>
  </p:sldMasterIdLst>
  <p:notesMasterIdLst>
    <p:notesMasterId r:id="rId15"/>
  </p:notes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71" r:id="rId9"/>
    <p:sldId id="264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44"/>
    <p:restoredTop sz="94807"/>
  </p:normalViewPr>
  <p:slideViewPr>
    <p:cSldViewPr snapToGrid="0" snapToObjects="1">
      <p:cViewPr varScale="1">
        <p:scale>
          <a:sx n="122" d="100"/>
          <a:sy n="122" d="100"/>
        </p:scale>
        <p:origin x="84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4146E-2090-3B45-979A-A25C27CD3A39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4AFE8-E6FD-654E-A17B-5279F79EDA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854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4677B-B940-E94D-8EC2-6EFC6DEA9964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mitochondria TEM&quot;">
            <a:extLst>
              <a:ext uri="{FF2B5EF4-FFF2-40B4-BE49-F238E27FC236}">
                <a16:creationId xmlns:a16="http://schemas.microsoft.com/office/drawing/2014/main" id="{F5FBBB5F-5D3E-B94C-B22B-E8FEB4FE922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467"/>
            <a:ext cx="12188824" cy="68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43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143F5-4948-0C43-8572-7598DC9BD98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91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12D22-7064-174E-BED3-D5F01A0922C2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71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7810B-B6AA-3C4C-B166-E066909223DB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23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6FA23-0EAD-524C-B0BE-A92C52E39801}" type="datetime1">
              <a:rPr lang="fr-FR" smtClean="0"/>
              <a:t>28/08/2019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77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1F966-A4BC-E64F-BF7C-A3635CA3BA07}" type="datetime1">
              <a:rPr lang="fr-FR" smtClean="0"/>
              <a:t>28/08/2019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775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9EB9-CF8D-174C-801A-555B5EFD985A}" type="datetime1">
              <a:rPr lang="fr-FR" smtClean="0"/>
              <a:t>28/08/2019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338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811FD-FB37-214D-AE38-9CEE12C49CA5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667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11B8A-0057-2446-A251-273CAEF5FE6E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224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3789DD-7862-DE4E-8D7F-E736E303A4BC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976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BD9C7-F324-334E-8EDE-7D60047F4051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3833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2100-C117-F04C-8D25-55E33580B2BE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39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688D-4B85-A049-92E1-EC0E9B3732F8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04056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3FE8E-FB6E-DD4E-9385-940413354863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6032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D94A1-F5FE-2948-83A0-B8040C4D2C2B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985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20E8D-9691-1E4C-ACBD-D837D7EDC32E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372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4A5AA-0C3F-9343-96BD-7A6450DBF1A2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1AC8D5B9-AFD4-7E4D-804D-4A22FB1C53C6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mitochondria TEM&quot;">
            <a:extLst>
              <a:ext uri="{FF2B5EF4-FFF2-40B4-BE49-F238E27FC236}">
                <a16:creationId xmlns:a16="http://schemas.microsoft.com/office/drawing/2014/main" id="{31BA1516-3422-4447-A36C-D889374EB92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467"/>
            <a:ext cx="12188824" cy="686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86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60365-3D74-7F42-AD20-6AF1781CE4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TP7: analyse documentaire; ultrastructure et rôle des mitochondries dans la respiration cellulaire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36B6F2C-A273-3C4A-A4C1-3448209DD4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Organite, mitochondrie, double membrane, crête mitochondriale, pyruvate, chaîne membranaire redox, ATP, R’H2, cycle de Krebs</a:t>
            </a:r>
          </a:p>
        </p:txBody>
      </p:sp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95CD23BE-5853-A743-B80B-C9ADEC5573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711088"/>
              </p:ext>
            </p:extLst>
          </p:nvPr>
        </p:nvGraphicFramePr>
        <p:xfrm>
          <a:off x="9802811" y="5478499"/>
          <a:ext cx="1298575" cy="11257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3" imgW="1752600" imgH="1409700" progId="PBrush">
                  <p:embed/>
                </p:oleObj>
              </mc:Choice>
              <mc:Fallback>
                <p:oleObj r:id="rId3" imgW="1752600" imgH="1409700" progId="PBrush">
                  <p:embed/>
                  <p:pic>
                    <p:nvPicPr>
                      <p:cNvPr id="5" name="Objet 4">
                        <a:extLst>
                          <a:ext uri="{FF2B5EF4-FFF2-40B4-BE49-F238E27FC236}">
                            <a16:creationId xmlns:a16="http://schemas.microsoft.com/office/drawing/2014/main" id="{6A67967D-1A4D-5C43-929A-E21C716266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BEBA8EAE-BF5A-486C-A8C5-ECC9F3942E4B}">
                            <a14:imgProps xmlns:a14="http://schemas.microsoft.com/office/drawing/2010/main">
                              <a14:imgLayer>
                                <a14:imgEffect>
                                  <a14:sharpenSoften amount="2000"/>
                                </a14:imgEffect>
                                <a14:imgEffect>
                                  <a14:brightnessContrast bright="6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02811" y="5478499"/>
                        <a:ext cx="1298575" cy="1125726"/>
                      </a:xfrm>
                      <a:prstGeom prst="rect">
                        <a:avLst/>
                      </a:prstGeom>
                      <a:gradFill>
                        <a:gsLst>
                          <a:gs pos="45000">
                            <a:srgbClr val="C8D6ED"/>
                          </a:gs>
                          <a:gs pos="60976">
                            <a:srgbClr val="B8CAE8"/>
                          </a:gs>
                          <a:gs pos="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74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1">
                              <a:lumMod val="30000"/>
                              <a:lumOff val="70000"/>
                            </a:schemeClr>
                          </a:gs>
                        </a:gsLst>
                        <a:lin ang="54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BC1DAC3-6DFE-6549-8089-9AC7A6505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646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0AFE6F-C4AD-BC42-84DB-DD25424D24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4887" y="390882"/>
            <a:ext cx="10082213" cy="591182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11E55C-2E8D-F649-AC74-522BA875EA04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561D2F1-0C9C-CF47-ADC4-E102ABF4C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996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BC0A3B-42DD-3C45-9A3A-C25E0F79D6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3710" y="357188"/>
            <a:ext cx="10473427" cy="6055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05AF6F-DC82-C543-972E-C4692A17390C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F3EC126-7678-214B-8B83-1EE8728A4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696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3FBA12-2AE9-114C-A69F-AF49F19066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8000" contras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5811" y="365619"/>
            <a:ext cx="10371534" cy="612090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B6A643-E206-3342-9135-B92E780B45B6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005AD37-2154-574E-92E8-4A8064745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15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C181B4-498C-4C49-8478-2088A29F18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5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225" y="585790"/>
            <a:ext cx="10921117" cy="590073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14D1FB-FFB9-A143-B0CE-599588BC6DF2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2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157A3F-BA4E-CE41-B1A6-F14FEA28A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952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AB7EAE-3377-0A42-9EED-82C01BFADA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14351"/>
            <a:ext cx="11987294" cy="564356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A9FF7-9D5B-204B-B65C-45EE4468C75C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56BC459-D80B-F14E-B342-34FEC2F6E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820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AFA13D-1D94-7C47-9065-88D0ECC048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1" y="218072"/>
            <a:ext cx="9472613" cy="643971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625279-AD17-8845-A853-4825D514E707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AA9E62-06AB-194C-BF66-87403E79A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856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krebs_ha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24508" y="1124771"/>
            <a:ext cx="3839378" cy="537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itre 5">
            <a:extLst>
              <a:ext uri="{FF2B5EF4-FFF2-40B4-BE49-F238E27FC236}">
                <a16:creationId xmlns:a16="http://schemas.microsoft.com/office/drawing/2014/main" id="{850D9C21-E959-9C4E-9BBD-F7387AD3D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320" y="253340"/>
            <a:ext cx="9191061" cy="1320800"/>
          </a:xfrm>
        </p:spPr>
        <p:txBody>
          <a:bodyPr>
            <a:normAutofit fontScale="90000"/>
          </a:bodyPr>
          <a:lstStyle/>
          <a:p>
            <a:r>
              <a:rPr lang="fr-FR" altLang="fr-FR" b="1" dirty="0"/>
              <a:t>Hans Krebs, prix Nobel de médecine en 1953</a:t>
            </a:r>
            <a:br>
              <a:rPr lang="fr-FR" b="1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9589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986D07-EA1D-B640-AC14-A2C88F3A29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5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571832" y="442829"/>
            <a:ext cx="6814972" cy="592931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6AD9FE-957B-D94A-B429-C885CE56072F}"/>
              </a:ext>
            </a:extLst>
          </p:cNvPr>
          <p:cNvSpPr txBox="1"/>
          <p:nvPr/>
        </p:nvSpPr>
        <p:spPr>
          <a:xfrm>
            <a:off x="7600951" y="6584021"/>
            <a:ext cx="29146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Bordas 2012, activités pratiques 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4EA3DE-20BE-734C-A899-3C7897BD9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4001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ACB225-906D-2C49-9BF4-99D222FDE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96" y="166688"/>
            <a:ext cx="8596668" cy="1320800"/>
          </a:xfrm>
        </p:spPr>
        <p:txBody>
          <a:bodyPr>
            <a:normAutofit/>
          </a:bodyPr>
          <a:lstStyle/>
          <a:p>
            <a:r>
              <a:rPr lang="fr-FR" sz="2800" dirty="0"/>
              <a:t>Traces écrites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017948-E126-3A43-BEE0-5B7185957AD1}"/>
              </a:ext>
            </a:extLst>
          </p:cNvPr>
          <p:cNvSpPr/>
          <p:nvPr/>
        </p:nvSpPr>
        <p:spPr>
          <a:xfrm>
            <a:off x="148696" y="358974"/>
            <a:ext cx="9567863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fr-FR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lvl="0">
              <a:spcBef>
                <a:spcPts val="200"/>
              </a:spcBef>
              <a:spcAft>
                <a:spcPts val="0"/>
              </a:spcAft>
              <a:buClr>
                <a:srgbClr val="00B050"/>
              </a:buClr>
            </a:pPr>
            <a:r>
              <a:rPr lang="fr-FR" b="1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B. 2</a:t>
            </a:r>
            <a:r>
              <a:rPr lang="fr-FR" b="1" baseline="30000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nde</a:t>
            </a:r>
            <a:r>
              <a:rPr lang="fr-FR" b="1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étape de la respiration cellulaire : le cycle de Krebs dans la matrice mitochondriale</a:t>
            </a:r>
            <a:endParaRPr lang="fr-FR" b="1" dirty="0">
              <a:solidFill>
                <a:srgbClr val="365F91"/>
              </a:solidFill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fr-FR" b="1" dirty="0" err="1">
                <a:solidFill>
                  <a:srgbClr val="F79646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Cf</a:t>
            </a:r>
            <a:r>
              <a:rPr lang="fr-FR" b="1" dirty="0">
                <a:solidFill>
                  <a:srgbClr val="F79646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TP 7 mitochondries et respiration</a:t>
            </a:r>
            <a:endParaRPr lang="fr-FR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spcBef>
                <a:spcPts val="200"/>
              </a:spcBef>
              <a:spcAft>
                <a:spcPts val="0"/>
              </a:spcAft>
            </a:pPr>
            <a:r>
              <a:rPr lang="fr-FR" b="1" dirty="0">
                <a:solidFill>
                  <a:srgbClr val="243F60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B.1. Ultrastructure de la mitochondrie</a:t>
            </a:r>
          </a:p>
        </p:txBody>
      </p:sp>
      <p:pic>
        <p:nvPicPr>
          <p:cNvPr id="4" name="Image 3" descr="Image 1.png">
            <a:extLst>
              <a:ext uri="{FF2B5EF4-FFF2-40B4-BE49-F238E27FC236}">
                <a16:creationId xmlns:a16="http://schemas.microsoft.com/office/drawing/2014/main" id="{977133B3-358D-3E4C-B9B1-78A0000DF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485900" y="1487488"/>
            <a:ext cx="7973839" cy="27064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AF68C6E-B9BB-F342-956C-EA918C3D1D01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3053" y="4252079"/>
            <a:ext cx="3235010" cy="2005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07A431E-7B30-9D4D-8E06-9A8FF93708CF}"/>
              </a:ext>
            </a:extLst>
          </p:cNvPr>
          <p:cNvSpPr/>
          <p:nvPr/>
        </p:nvSpPr>
        <p:spPr>
          <a:xfrm>
            <a:off x="2854777" y="6316146"/>
            <a:ext cx="55394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i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Organisation d’une mitochondrie (Belin et Nathan, 2012).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E620AD-4619-DF47-848F-5CD24780E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543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9548C7-5A0D-D841-90EC-BEB6B5A85BFB}"/>
              </a:ext>
            </a:extLst>
          </p:cNvPr>
          <p:cNvSpPr/>
          <p:nvPr/>
        </p:nvSpPr>
        <p:spPr>
          <a:xfrm>
            <a:off x="104775" y="0"/>
            <a:ext cx="116538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lang="fr-FR" sz="2000" b="1" dirty="0">
                <a:solidFill>
                  <a:srgbClr val="243F60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B.2. Entrée du pyruvate dans la mitochondrie et cycle de Krebs</a:t>
            </a:r>
          </a:p>
          <a:p>
            <a:pPr algn="just">
              <a:spcAft>
                <a:spcPts val="0"/>
              </a:spcAft>
            </a:pPr>
            <a:r>
              <a:rPr lang="fr-FR" dirty="0" err="1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Cf</a:t>
            </a:r>
            <a:r>
              <a:rPr lang="fr-FR" dirty="0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TP7 Cycle de Krebs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 pyruvate va subir une oxydation complète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dans la matrice mitochondriale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au cours d’une suite de réactions formant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 cycle de Krebs.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Au cours de cette oxydation, il y a production de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composés réduits R’H</a:t>
            </a:r>
            <a:r>
              <a:rPr lang="fr-FR" u="sng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et de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dioxyde de carbone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, qui est rejeté par la cellule.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 Pyruvates + 6 H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 + 10 R’ + 2 ADP + 2 Pi </a:t>
            </a:r>
            <a:r>
              <a:rPr lang="fr-FR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  <a:sym typeface="Wingdings" pitchFamily="2" charset="2"/>
              </a:rPr>
              <a:t>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6 CO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+ 10 R’H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+ 2 ATP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EC03A30-4C3C-3444-87C8-C4D7BCEDA03F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6384" y="2539364"/>
            <a:ext cx="5974715" cy="3175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B629BBA-CDD7-6F4B-B98B-038F398A1EBC}"/>
              </a:ext>
            </a:extLst>
          </p:cNvPr>
          <p:cNvSpPr/>
          <p:nvPr/>
        </p:nvSpPr>
        <p:spPr>
          <a:xfrm>
            <a:off x="1300163" y="5934670"/>
            <a:ext cx="78438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i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Localisation du cycle de Krebs dans la matrice mitochondriale (Nathan, 2012).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0D879387-EFCB-B347-8D49-3FFD95903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2587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9A171A9-EAFA-2B42-A501-F2CAE1720F98}"/>
              </a:ext>
            </a:extLst>
          </p:cNvPr>
          <p:cNvSpPr/>
          <p:nvPr/>
        </p:nvSpPr>
        <p:spPr>
          <a:xfrm>
            <a:off x="237507" y="138399"/>
            <a:ext cx="872836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00"/>
              </a:spcBef>
              <a:spcAft>
                <a:spcPts val="0"/>
              </a:spcAft>
            </a:pPr>
            <a:r>
              <a:rPr lang="fr-FR" sz="2000" b="1" dirty="0">
                <a:solidFill>
                  <a:srgbClr val="243F60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B.3. Rôle des crêtes mitochondriales dans la synthèse d’ATP</a:t>
            </a: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	Les composés réduits R’H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produits lors de la glycolyse et du cycle de Krebs, sont à nouveau oxydés dans la mitochondrie par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des chaînes respiratoires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 Il s’agit de complexes protéiques se trouvant sur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des replis membranaires de la membrane interne des mitochondries,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les crêtes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 Cette </a:t>
            </a:r>
            <a:r>
              <a:rPr lang="fr-FR" dirty="0" err="1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réoxydation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des composés R’H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en présence de dioxygène s’accompagne d’une très grande production d’ATP par une </a:t>
            </a:r>
            <a:r>
              <a:rPr lang="fr-FR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ATP synthase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et de la formation de molécules d’H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12 R’H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+ 6 O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+ 32 ADP + 32 Pi </a:t>
            </a:r>
            <a:r>
              <a:rPr lang="fr-FR" b="1" dirty="0">
                <a:latin typeface="Calibri" panose="020F0502020204030204" pitchFamily="34" charset="0"/>
                <a:ea typeface="MS Mincho" panose="02020609040205080304" pitchFamily="49" charset="-128"/>
                <a:cs typeface="Calibri" panose="020F0502020204030204" pitchFamily="34" charset="0"/>
                <a:sym typeface="Wingdings" pitchFamily="2" charset="2"/>
              </a:rPr>
              <a:t>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12 R’ + 12 H</a:t>
            </a:r>
            <a:r>
              <a:rPr lang="en-US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en-US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 + 32 ATP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5995D70-1BFC-944C-BA09-B2327A20AE86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369" y="3201287"/>
            <a:ext cx="4360454" cy="2922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D5176B0-1DE5-F249-84F8-8AF9BC167EC1}"/>
              </a:ext>
            </a:extLst>
          </p:cNvPr>
          <p:cNvSpPr/>
          <p:nvPr/>
        </p:nvSpPr>
        <p:spPr>
          <a:xfrm>
            <a:off x="2065236" y="6229495"/>
            <a:ext cx="5828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i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Le fonctionnement de la chaîne respiratoire. (Nathan, 2012).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843CBE71-ACA1-3848-A6C4-59E023E53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4615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6A49594-33D5-D248-BBE0-974A34BC27FB}"/>
              </a:ext>
            </a:extLst>
          </p:cNvPr>
          <p:cNvSpPr/>
          <p:nvPr/>
        </p:nvSpPr>
        <p:spPr>
          <a:xfrm>
            <a:off x="641267" y="1174713"/>
            <a:ext cx="87996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production d’ATP lors de la respiration cellulaire implique de nombreuses réactions d’oxydoréduction, aussi bien lors de la glycolyse que lors du cycle de Krebs ou du fonctionnement des chaînes respiratoires. À partir d’une molécule de glucose totalement oxydée lors des diverses étapes de la respiration, 36 molécules d’ATP environ sont produites.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solidFill>
                  <a:srgbClr val="7030A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mitochondrie joue un rôle majeur dans la respiration cellulaire. L'oxydation du glucose comprend la glycolyse (dans le hyaloplasme) puis le cycle de Krebs (dans la mitochondrie) : dans leur ensemble, ces réactions produisent du CO2 et des composés réduits R'H2. La chaîne respiratoire mitochondriale permet la </a:t>
            </a:r>
            <a:r>
              <a:rPr lang="fr-FR" dirty="0" err="1">
                <a:solidFill>
                  <a:srgbClr val="7030A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réoxydation</a:t>
            </a:r>
            <a:r>
              <a:rPr lang="fr-FR" dirty="0">
                <a:solidFill>
                  <a:srgbClr val="7030A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des composés réduits ainsi que la réduction de dioxygène en eau.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solidFill>
                  <a:srgbClr val="7030A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Ces réactions s'accompagnent de la production d'ATP qui permet les activités cellulaires.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9D503D-B5B9-1845-A520-DB0F304F7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8D5B9-AFD4-7E4D-804D-4A22FB1C53C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5950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{A50C55D7-8C2C-6D4D-8D8D-431FDA19D674}tf10001060</Template>
  <TotalTime>73</TotalTime>
  <Words>370</Words>
  <Application>Microsoft Macintosh PowerPoint</Application>
  <PresentationFormat>Grand écran</PresentationFormat>
  <Paragraphs>44</Paragraphs>
  <Slides>13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24" baseType="lpstr">
      <vt:lpstr>MS Gothic</vt:lpstr>
      <vt:lpstr>MS Mincho</vt:lpstr>
      <vt:lpstr>Arial</vt:lpstr>
      <vt:lpstr>Calibri</vt:lpstr>
      <vt:lpstr>Cambria</vt:lpstr>
      <vt:lpstr>Times New Roman</vt:lpstr>
      <vt:lpstr>Trebuchet MS</vt:lpstr>
      <vt:lpstr>Wingdings</vt:lpstr>
      <vt:lpstr>Wingdings 3</vt:lpstr>
      <vt:lpstr>Facette</vt:lpstr>
      <vt:lpstr>PBrush</vt:lpstr>
      <vt:lpstr>TP7: analyse documentaire; ultrastructure et rôle des mitochondries dans la respiration cellulaire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Hans Krebs, prix Nobel de médecine en 1953 </vt:lpstr>
      <vt:lpstr>Présentation PowerPoint</vt:lpstr>
      <vt:lpstr>Traces écrites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TP7: analyse documentaire; ultrastructure et rôle des mitochondries dans la respiration cellulaire</dc:title>
  <dc:creator>Utilisateur Microsoft Office</dc:creator>
  <cp:lastModifiedBy>Stéphanie Dalaine</cp:lastModifiedBy>
  <cp:revision>10</cp:revision>
  <dcterms:created xsi:type="dcterms:W3CDTF">2018-08-28T11:01:46Z</dcterms:created>
  <dcterms:modified xsi:type="dcterms:W3CDTF">2019-08-28T13:19:48Z</dcterms:modified>
</cp:coreProperties>
</file>