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Default Extension="tiff" ContentType="image/tiff"/>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7" r:id="rId1"/>
  </p:sldMasterIdLst>
  <p:notesMasterIdLst>
    <p:notesMasterId r:id="rId20"/>
  </p:notesMasterIdLst>
  <p:sldIdLst>
    <p:sldId id="256" r:id="rId2"/>
    <p:sldId id="258" r:id="rId3"/>
    <p:sldId id="266" r:id="rId4"/>
    <p:sldId id="261" r:id="rId5"/>
    <p:sldId id="267" r:id="rId6"/>
    <p:sldId id="259" r:id="rId7"/>
    <p:sldId id="260" r:id="rId8"/>
    <p:sldId id="262" r:id="rId9"/>
    <p:sldId id="264" r:id="rId10"/>
    <p:sldId id="265" r:id="rId11"/>
    <p:sldId id="272" r:id="rId12"/>
    <p:sldId id="269" r:id="rId13"/>
    <p:sldId id="276" r:id="rId14"/>
    <p:sldId id="268" r:id="rId15"/>
    <p:sldId id="270" r:id="rId16"/>
    <p:sldId id="271" r:id="rId17"/>
    <p:sldId id="274" r:id="rId18"/>
    <p:sldId id="275"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44"/>
    <p:restoredTop sz="94674"/>
  </p:normalViewPr>
  <p:slideViewPr>
    <p:cSldViewPr snapToGrid="0" snapToObjects="1">
      <p:cViewPr varScale="1">
        <p:scale>
          <a:sx n="129" d="100"/>
          <a:sy n="129" d="100"/>
        </p:scale>
        <p:origin x="576"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EE1D70-2E11-B14B-BE6F-B1CCA4C0A1DA}" type="datetimeFigureOut">
              <a:rPr lang="fr-FR" smtClean="0"/>
              <a:t>28/08/2019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r>
              <a:rPr lang="fr-FR"/>
              <a:t>Modifier les styles du texte du masque
Deuxième niveau
Troisième niveau
Quatrième niveau
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1C3A14-DE1C-B341-8A97-C97EFEF8AA7A}" type="slidenum">
              <a:rPr lang="fr-FR" smtClean="0"/>
              <a:t>‹N°›</a:t>
            </a:fld>
            <a:endParaRPr lang="fr-FR"/>
          </a:p>
        </p:txBody>
      </p:sp>
    </p:spTree>
    <p:extLst>
      <p:ext uri="{BB962C8B-B14F-4D97-AF65-F5344CB8AC3E}">
        <p14:creationId xmlns:p14="http://schemas.microsoft.com/office/powerpoint/2010/main" val="37725439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fr-FR"/>
              <a:t>Modifiez le style du titre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7FD65C2B-35D3-7546-989F-E4F59A59365A}"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C015B86-EA61-9A4C-BA8B-8C6B21A3F22B}" type="slidenum">
              <a:rPr lang="fr-FR" smtClean="0"/>
              <a:t>‹N°›</a:t>
            </a:fld>
            <a:endParaRPr lang="fr-FR"/>
          </a:p>
        </p:txBody>
      </p:sp>
      <p:pic>
        <p:nvPicPr>
          <p:cNvPr id="18" name="Picture 2" descr="Résultat de recherche d'images pour &quot;mitochondria TEM&quot;">
            <a:extLst>
              <a:ext uri="{FF2B5EF4-FFF2-40B4-BE49-F238E27FC236}">
                <a16:creationId xmlns:a16="http://schemas.microsoft.com/office/drawing/2014/main" id="{3B14E691-9866-9344-AEFF-4E32D7CA67EF}"/>
              </a:ext>
            </a:extLst>
          </p:cNvPr>
          <p:cNvPicPr>
            <a:picLocks noChangeAspect="1" noChangeArrowheads="1"/>
          </p:cNvPicPr>
          <p:nvPr userDrawn="1"/>
        </p:nvPicPr>
        <p:blipFill>
          <a:blip r:embed="rId2">
            <a:alphaModFix amt="20000"/>
            <a:extLst>
              <a:ext uri="{28A0092B-C50C-407E-A947-70E740481C1C}">
                <a14:useLocalDpi xmlns:a14="http://schemas.microsoft.com/office/drawing/2010/main"/>
              </a:ext>
            </a:extLst>
          </a:blip>
          <a:srcRect/>
          <a:stretch>
            <a:fillRect/>
          </a:stretch>
        </p:blipFill>
        <p:spPr bwMode="auto">
          <a:xfrm>
            <a:off x="0" y="-8467"/>
            <a:ext cx="12188824" cy="68664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31644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AD7CEC99-DA0C-9240-A4F3-4CAE218FA6ED}"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C015B86-EA61-9A4C-BA8B-8C6B21A3F22B}" type="slidenum">
              <a:rPr lang="fr-FR" smtClean="0"/>
              <a:t>‹N°›</a:t>
            </a:fld>
            <a:endParaRPr lang="fr-FR"/>
          </a:p>
        </p:txBody>
      </p:sp>
    </p:spTree>
    <p:extLst>
      <p:ext uri="{BB962C8B-B14F-4D97-AF65-F5344CB8AC3E}">
        <p14:creationId xmlns:p14="http://schemas.microsoft.com/office/powerpoint/2010/main" val="26763261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8694AB73-DE6D-9741-A7E9-2B4A13B8037B}"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C015B86-EA61-9A4C-BA8B-8C6B21A3F22B}" type="slidenum">
              <a:rPr lang="fr-FR" smtClean="0"/>
              <a:t>‹N°›</a:t>
            </a:fld>
            <a:endParaRPr lang="fr-FR"/>
          </a:p>
        </p:txBody>
      </p:sp>
    </p:spTree>
    <p:extLst>
      <p:ext uri="{BB962C8B-B14F-4D97-AF65-F5344CB8AC3E}">
        <p14:creationId xmlns:p14="http://schemas.microsoft.com/office/powerpoint/2010/main" val="4045163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E7CA5609-C491-C84A-8F03-EF27597D857C}" type="datetime1">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C015B86-EA61-9A4C-BA8B-8C6B21A3F22B}" type="slidenum">
              <a:rPr lang="fr-FR" smtClean="0"/>
              <a:t>‹N°›</a:t>
            </a:fld>
            <a:endParaRPr lang="fr-FR"/>
          </a:p>
        </p:txBody>
      </p:sp>
    </p:spTree>
    <p:extLst>
      <p:ext uri="{BB962C8B-B14F-4D97-AF65-F5344CB8AC3E}">
        <p14:creationId xmlns:p14="http://schemas.microsoft.com/office/powerpoint/2010/main" val="17503277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fr-FR"/>
              <a:t>Modifiez le style du titre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4" name="Content Placeholder 3"/>
          <p:cNvSpPr>
            <a:spLocks noGrp="1"/>
          </p:cNvSpPr>
          <p:nvPr>
            <p:ph sz="half" idx="2"/>
          </p:nvPr>
        </p:nvSpPr>
        <p:spPr>
          <a:xfrm>
            <a:off x="675745" y="2737245"/>
            <a:ext cx="4185623" cy="3304117"/>
          </a:xfrm>
        </p:spPr>
        <p:txBody>
          <a:bodyPr>
            <a:normAutofit/>
          </a:bodyPr>
          <a:lstStyle/>
          <a:p>
            <a:pPr lvl="0"/>
            <a:r>
              <a:rPr lang="fr-FR"/>
              <a:t>Modifier les styles du texte du masque
Deuxième niveau
Troisième niveau
Quatrième niveau
Cinquième niveau</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
Deuxième niveau
Troisième niveau
Quatrième niveau
Cinquième niveau</a:t>
            </a:r>
            <a:endParaRPr lang="en-US" dirty="0"/>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fr-FR"/>
              <a:t>Modifier les styles du texte du masque
Deuxième niveau
Troisième niveau
Quatrième niveau
Cinquième niveau</a:t>
            </a:r>
            <a:endParaRPr lang="en-US" dirty="0"/>
          </a:p>
        </p:txBody>
      </p:sp>
      <p:sp>
        <p:nvSpPr>
          <p:cNvPr id="7" name="Date Placeholder 6"/>
          <p:cNvSpPr>
            <a:spLocks noGrp="1"/>
          </p:cNvSpPr>
          <p:nvPr>
            <p:ph type="dt" sz="half" idx="10"/>
          </p:nvPr>
        </p:nvSpPr>
        <p:spPr/>
        <p:txBody>
          <a:bodyPr/>
          <a:lstStyle/>
          <a:p>
            <a:fld id="{1D0AF2AD-C905-9A4A-A582-0A1EC5BC4CCB}" type="datetime1">
              <a:rPr lang="fr-FR" smtClean="0"/>
              <a:t>28/08/2019</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9C015B86-EA61-9A4C-BA8B-8C6B21A3F22B}" type="slidenum">
              <a:rPr lang="fr-FR" smtClean="0"/>
              <a:t>‹N°›</a:t>
            </a:fld>
            <a:endParaRPr lang="fr-FR"/>
          </a:p>
        </p:txBody>
      </p:sp>
    </p:spTree>
    <p:extLst>
      <p:ext uri="{BB962C8B-B14F-4D97-AF65-F5344CB8AC3E}">
        <p14:creationId xmlns:p14="http://schemas.microsoft.com/office/powerpoint/2010/main" val="19220620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081B32C6-667B-F245-B29B-1B9AB96AF5A6}" type="datetime1">
              <a:rPr lang="fr-FR" smtClean="0"/>
              <a:t>28/08/2019</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9C015B86-EA61-9A4C-BA8B-8C6B21A3F22B}" type="slidenum">
              <a:rPr lang="fr-FR" smtClean="0"/>
              <a:t>‹N°›</a:t>
            </a:fld>
            <a:endParaRPr lang="fr-FR"/>
          </a:p>
        </p:txBody>
      </p:sp>
    </p:spTree>
    <p:extLst>
      <p:ext uri="{BB962C8B-B14F-4D97-AF65-F5344CB8AC3E}">
        <p14:creationId xmlns:p14="http://schemas.microsoft.com/office/powerpoint/2010/main" val="4100125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B45C87-A5C0-424B-AD20-11E2A170E354}" type="datetime1">
              <a:rPr lang="fr-FR" smtClean="0"/>
              <a:t>28/08/2019</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9C015B86-EA61-9A4C-BA8B-8C6B21A3F22B}" type="slidenum">
              <a:rPr lang="fr-FR" smtClean="0"/>
              <a:t>‹N°›</a:t>
            </a:fld>
            <a:endParaRPr lang="fr-FR"/>
          </a:p>
        </p:txBody>
      </p:sp>
    </p:spTree>
    <p:extLst>
      <p:ext uri="{BB962C8B-B14F-4D97-AF65-F5344CB8AC3E}">
        <p14:creationId xmlns:p14="http://schemas.microsoft.com/office/powerpoint/2010/main" val="8512723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fr-FR"/>
              <a:t>Modifiez le style du titre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fr-FR"/>
              <a:t>Modifier les styles du texte du masque
Deuxième niveau
Troisième niveau
Quatrième niveau
Cinquième niveau</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1069BE3A-CCC6-354C-A13D-3AF0848CB105}" type="datetime1">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C015B86-EA61-9A4C-BA8B-8C6B21A3F22B}" type="slidenum">
              <a:rPr lang="fr-FR" smtClean="0"/>
              <a:t>‹N°›</a:t>
            </a:fld>
            <a:endParaRPr lang="fr-FR"/>
          </a:p>
        </p:txBody>
      </p:sp>
    </p:spTree>
    <p:extLst>
      <p:ext uri="{BB962C8B-B14F-4D97-AF65-F5344CB8AC3E}">
        <p14:creationId xmlns:p14="http://schemas.microsoft.com/office/powerpoint/2010/main" val="19714754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fr-FR"/>
              <a:t>Modifiez le style du titre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fr-FR"/>
              <a:t>Cliquez sur l'icône pour ajouter une image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Modifier les styles du texte du masque
Deuxième niveau
Troisième niveau
Quatrième niveau
Cinquième niveau</a:t>
            </a:r>
            <a:endParaRPr lang="en-US" dirty="0"/>
          </a:p>
        </p:txBody>
      </p:sp>
      <p:sp>
        <p:nvSpPr>
          <p:cNvPr id="5" name="Date Placeholder 4"/>
          <p:cNvSpPr>
            <a:spLocks noGrp="1"/>
          </p:cNvSpPr>
          <p:nvPr>
            <p:ph type="dt" sz="half" idx="10"/>
          </p:nvPr>
        </p:nvSpPr>
        <p:spPr/>
        <p:txBody>
          <a:bodyPr/>
          <a:lstStyle/>
          <a:p>
            <a:fld id="{A4B9D616-215E-E94A-963B-7926E96E14A8}" type="datetime1">
              <a:rPr lang="fr-FR" smtClean="0"/>
              <a:t>28/08/2019</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9C015B86-EA61-9A4C-BA8B-8C6B21A3F22B}" type="slidenum">
              <a:rPr lang="fr-FR" smtClean="0"/>
              <a:t>‹N°›</a:t>
            </a:fld>
            <a:endParaRPr lang="fr-FR"/>
          </a:p>
        </p:txBody>
      </p:sp>
    </p:spTree>
    <p:extLst>
      <p:ext uri="{BB962C8B-B14F-4D97-AF65-F5344CB8AC3E}">
        <p14:creationId xmlns:p14="http://schemas.microsoft.com/office/powerpoint/2010/main" val="22254024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re et légende">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5A8842F2-5F1D-534B-B0D3-21EA8BAC6780}"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C015B86-EA61-9A4C-BA8B-8C6B21A3F22B}" type="slidenum">
              <a:rPr lang="fr-FR" smtClean="0"/>
              <a:t>‹N°›</a:t>
            </a:fld>
            <a:endParaRPr lang="fr-FR"/>
          </a:p>
        </p:txBody>
      </p:sp>
    </p:spTree>
    <p:extLst>
      <p:ext uri="{BB962C8B-B14F-4D97-AF65-F5344CB8AC3E}">
        <p14:creationId xmlns:p14="http://schemas.microsoft.com/office/powerpoint/2010/main" val="31981728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tion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F77F0E0A-4CD9-BB4F-95F1-A9168EE8EA0D}"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C015B86-EA61-9A4C-BA8B-8C6B21A3F22B}" type="slidenum">
              <a:rPr lang="fr-FR" smtClean="0"/>
              <a:t>‹N°›</a:t>
            </a:fld>
            <a:endParaRPr lang="fr-F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577554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arte nom">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fr-FR"/>
              <a:t>Modifiez le style du titre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80B9DD86-FDAB-7049-8EAE-3D2F8EDA6341}"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C015B86-EA61-9A4C-BA8B-8C6B21A3F22B}" type="slidenum">
              <a:rPr lang="fr-FR" smtClean="0"/>
              <a:t>‹N°›</a:t>
            </a:fld>
            <a:endParaRPr lang="fr-FR"/>
          </a:p>
        </p:txBody>
      </p:sp>
    </p:spTree>
    <p:extLst>
      <p:ext uri="{BB962C8B-B14F-4D97-AF65-F5344CB8AC3E}">
        <p14:creationId xmlns:p14="http://schemas.microsoft.com/office/powerpoint/2010/main" val="38596915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e nom cita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22827889-A950-8C40-AD61-87F3C54F6CCA}"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C015B86-EA61-9A4C-BA8B-8C6B21A3F22B}" type="slidenum">
              <a:rPr lang="fr-FR" smtClean="0"/>
              <a:t>‹N°›</a:t>
            </a:fld>
            <a:endParaRPr lang="fr-F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802113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rai ou faux">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fr-FR"/>
              <a:t>Modifiez le style du titre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fr-FR"/>
              <a:t>Modifier les styles du texte du masque
Deuxième niveau
Troisième niveau
Quatrième niveau
Cinquième niveau</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79788BF1-ACC1-A14F-B03D-C1532DD93137}"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C015B86-EA61-9A4C-BA8B-8C6B21A3F22B}" type="slidenum">
              <a:rPr lang="fr-FR" smtClean="0"/>
              <a:t>‹N°›</a:t>
            </a:fld>
            <a:endParaRPr lang="fr-FR"/>
          </a:p>
        </p:txBody>
      </p:sp>
    </p:spTree>
    <p:extLst>
      <p:ext uri="{BB962C8B-B14F-4D97-AF65-F5344CB8AC3E}">
        <p14:creationId xmlns:p14="http://schemas.microsoft.com/office/powerpoint/2010/main" val="349994600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F1FFEA46-031A-9B4A-98F0-AE19D6506372}"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C015B86-EA61-9A4C-BA8B-8C6B21A3F22B}" type="slidenum">
              <a:rPr lang="fr-FR" smtClean="0"/>
              <a:t>‹N°›</a:t>
            </a:fld>
            <a:endParaRPr lang="fr-FR"/>
          </a:p>
        </p:txBody>
      </p:sp>
    </p:spTree>
    <p:extLst>
      <p:ext uri="{BB962C8B-B14F-4D97-AF65-F5344CB8AC3E}">
        <p14:creationId xmlns:p14="http://schemas.microsoft.com/office/powerpoint/2010/main" val="34894847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fr-FR"/>
              <a:t>Modifiez le style du titre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10"/>
          </p:nvPr>
        </p:nvSpPr>
        <p:spPr/>
        <p:txBody>
          <a:bodyPr/>
          <a:lstStyle/>
          <a:p>
            <a:fld id="{C1773FA1-4A57-7C4A-8DCD-BB1313255760}" type="datetime1">
              <a:rPr lang="fr-FR" smtClean="0"/>
              <a:t>28/08/2019</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9C015B86-EA61-9A4C-BA8B-8C6B21A3F22B}" type="slidenum">
              <a:rPr lang="fr-FR" smtClean="0"/>
              <a:t>‹N°›</a:t>
            </a:fld>
            <a:endParaRPr lang="fr-FR"/>
          </a:p>
        </p:txBody>
      </p:sp>
    </p:spTree>
    <p:extLst>
      <p:ext uri="{BB962C8B-B14F-4D97-AF65-F5344CB8AC3E}">
        <p14:creationId xmlns:p14="http://schemas.microsoft.com/office/powerpoint/2010/main" val="21267239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fr-FR"/>
              <a:t>Modifiez le style du titre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fr-FR"/>
              <a:t>Modifier les styles du texte du masque
Deuxième niveau
Troisième niveau
Quatrième niveau
Cinquième niveau</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E7A1D8B7-EAA6-CE47-9325-08300E6C11C5}" type="datetime1">
              <a:rPr lang="fr-FR" smtClean="0"/>
              <a:t>28/08/2019</a:t>
            </a:fld>
            <a:endParaRPr lang="fr-F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9C015B86-EA61-9A4C-BA8B-8C6B21A3F22B}" type="slidenum">
              <a:rPr lang="fr-FR" smtClean="0"/>
              <a:t>‹N°›</a:t>
            </a:fld>
            <a:endParaRPr lang="fr-FR"/>
          </a:p>
        </p:txBody>
      </p:sp>
      <p:pic>
        <p:nvPicPr>
          <p:cNvPr id="30" name="Picture 2" descr="Résultat de recherche d'images pour &quot;mitochondria TEM&quot;">
            <a:extLst>
              <a:ext uri="{FF2B5EF4-FFF2-40B4-BE49-F238E27FC236}">
                <a16:creationId xmlns:a16="http://schemas.microsoft.com/office/drawing/2014/main" id="{2A486581-8C57-6F4A-9F63-73E730426665}"/>
              </a:ext>
            </a:extLst>
          </p:cNvPr>
          <p:cNvPicPr>
            <a:picLocks noChangeAspect="1" noChangeArrowheads="1"/>
          </p:cNvPicPr>
          <p:nvPr userDrawn="1"/>
        </p:nvPicPr>
        <p:blipFill>
          <a:blip r:embed="rId18">
            <a:alphaModFix amt="20000"/>
            <a:extLst>
              <a:ext uri="{28A0092B-C50C-407E-A947-70E740481C1C}">
                <a14:useLocalDpi xmlns:a14="http://schemas.microsoft.com/office/drawing/2010/main"/>
              </a:ext>
            </a:extLst>
          </a:blip>
          <a:srcRect/>
          <a:stretch>
            <a:fillRect/>
          </a:stretch>
        </p:blipFill>
        <p:spPr bwMode="auto">
          <a:xfrm>
            <a:off x="0" y="-8467"/>
            <a:ext cx="12188824" cy="68664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0954497"/>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hf hdr="0" ftr="0" dt="0"/>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image" Target="../media/image13.tiff"/><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gi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5.tif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408008B-3A7B-1140-BE9C-F1729E6A3FA2}"/>
              </a:ext>
            </a:extLst>
          </p:cNvPr>
          <p:cNvSpPr>
            <a:spLocks noGrp="1"/>
          </p:cNvSpPr>
          <p:nvPr>
            <p:ph type="ctrTitle"/>
          </p:nvPr>
        </p:nvSpPr>
        <p:spPr/>
        <p:txBody>
          <a:bodyPr/>
          <a:lstStyle/>
          <a:p>
            <a:r>
              <a:rPr lang="fr-FR" dirty="0"/>
              <a:t>TP 6: la respiration des levures en milieu aérobie</a:t>
            </a:r>
          </a:p>
        </p:txBody>
      </p:sp>
      <p:sp>
        <p:nvSpPr>
          <p:cNvPr id="3" name="Sous-titre 2">
            <a:extLst>
              <a:ext uri="{FF2B5EF4-FFF2-40B4-BE49-F238E27FC236}">
                <a16:creationId xmlns:a16="http://schemas.microsoft.com/office/drawing/2014/main" id="{B292CB9C-664C-264F-A882-CB00C869B60F}"/>
              </a:ext>
            </a:extLst>
          </p:cNvPr>
          <p:cNvSpPr>
            <a:spLocks noGrp="1"/>
          </p:cNvSpPr>
          <p:nvPr>
            <p:ph type="subTitle" idx="1"/>
          </p:nvPr>
        </p:nvSpPr>
        <p:spPr/>
        <p:txBody>
          <a:bodyPr/>
          <a:lstStyle/>
          <a:p>
            <a:r>
              <a:rPr lang="fr-FR" dirty="0"/>
              <a:t>Respiration, substrat, dioxygène, milieu aérobie, </a:t>
            </a:r>
            <a:r>
              <a:rPr lang="fr-FR" dirty="0" err="1"/>
              <a:t>ExAO</a:t>
            </a:r>
            <a:r>
              <a:rPr lang="fr-FR" dirty="0"/>
              <a:t>, sonde, molécule organique, molécule minérale, énergie</a:t>
            </a:r>
          </a:p>
        </p:txBody>
      </p:sp>
      <p:sp>
        <p:nvSpPr>
          <p:cNvPr id="4" name="Espace réservé du numéro de diapositive 3">
            <a:extLst>
              <a:ext uri="{FF2B5EF4-FFF2-40B4-BE49-F238E27FC236}">
                <a16:creationId xmlns:a16="http://schemas.microsoft.com/office/drawing/2014/main" id="{D895FB06-AF6F-594E-BD37-1507B1CA87E6}"/>
              </a:ext>
            </a:extLst>
          </p:cNvPr>
          <p:cNvSpPr>
            <a:spLocks noGrp="1"/>
          </p:cNvSpPr>
          <p:nvPr>
            <p:ph type="sldNum" sz="quarter" idx="12"/>
          </p:nvPr>
        </p:nvSpPr>
        <p:spPr/>
        <p:txBody>
          <a:bodyPr/>
          <a:lstStyle/>
          <a:p>
            <a:fld id="{9C015B86-EA61-9A4C-BA8B-8C6B21A3F22B}" type="slidenum">
              <a:rPr lang="fr-FR" smtClean="0"/>
              <a:t>1</a:t>
            </a:fld>
            <a:endParaRPr lang="fr-FR"/>
          </a:p>
        </p:txBody>
      </p:sp>
      <p:graphicFrame>
        <p:nvGraphicFramePr>
          <p:cNvPr id="5" name="Objet 4">
            <a:extLst>
              <a:ext uri="{FF2B5EF4-FFF2-40B4-BE49-F238E27FC236}">
                <a16:creationId xmlns:a16="http://schemas.microsoft.com/office/drawing/2014/main" id="{6A67967D-1A4D-5C43-929A-E21C71626622}"/>
              </a:ext>
            </a:extLst>
          </p:cNvPr>
          <p:cNvGraphicFramePr>
            <a:graphicFrameLocks noChangeAspect="1"/>
          </p:cNvGraphicFramePr>
          <p:nvPr>
            <p:extLst>
              <p:ext uri="{D42A27DB-BD31-4B8C-83A1-F6EECF244321}">
                <p14:modId xmlns:p14="http://schemas.microsoft.com/office/powerpoint/2010/main" val="155097273"/>
              </p:ext>
            </p:extLst>
          </p:nvPr>
        </p:nvGraphicFramePr>
        <p:xfrm>
          <a:off x="9802811" y="5478499"/>
          <a:ext cx="1298575" cy="1125726"/>
        </p:xfrm>
        <a:graphic>
          <a:graphicData uri="http://schemas.openxmlformats.org/presentationml/2006/ole">
            <mc:AlternateContent xmlns:mc="http://schemas.openxmlformats.org/markup-compatibility/2006">
              <mc:Choice xmlns:v="urn:schemas-microsoft-com:vml" Requires="v">
                <p:oleObj spid="_x0000_s14343" r:id="rId3" imgW="1752600" imgH="1409700" progId="PBrush">
                  <p:embed/>
                </p:oleObj>
              </mc:Choice>
              <mc:Fallback>
                <p:oleObj r:id="rId3" imgW="1752600" imgH="1409700" progId="PBrush">
                  <p:embed/>
                  <p:pic>
                    <p:nvPicPr>
                      <p:cNvPr id="5" name="Objet 4">
                        <a:extLst>
                          <a:ext uri="{FF2B5EF4-FFF2-40B4-BE49-F238E27FC236}">
                            <a16:creationId xmlns:a16="http://schemas.microsoft.com/office/drawing/2014/main" id="{05797448-86E7-1B41-8B4D-FBCB1D0DA97A}"/>
                          </a:ext>
                        </a:extLst>
                      </p:cNvPr>
                      <p:cNvPicPr>
                        <a:picLocks noChangeAspect="1" noChangeArrowheads="1"/>
                      </p:cNvPicPr>
                      <p:nvPr/>
                    </p:nvPicPr>
                    <p:blipFill>
                      <a:blip r:embed="rId4">
                        <a:extLst>
                          <a:ext uri="{BEBA8EAE-BF5A-486C-A8C5-ECC9F3942E4B}">
                            <a14:imgProps xmlns:a14="http://schemas.microsoft.com/office/drawing/2010/main">
                              <a14:imgLayer>
                                <a14:imgEffect>
                                  <a14:sharpenSoften amount="2000"/>
                                </a14:imgEffect>
                                <a14:imgEffect>
                                  <a14:brightnessContrast bright="6000"/>
                                </a14:imgEffect>
                              </a14:imgLayer>
                            </a14:imgProps>
                          </a:ext>
                          <a:ext uri="{28A0092B-C50C-407E-A947-70E740481C1C}">
                            <a14:useLocalDpi xmlns:a14="http://schemas.microsoft.com/office/drawing/2010/main" val="0"/>
                          </a:ext>
                        </a:extLst>
                      </a:blip>
                      <a:srcRect/>
                      <a:stretch>
                        <a:fillRect/>
                      </a:stretch>
                    </p:blipFill>
                    <p:spPr bwMode="auto">
                      <a:xfrm>
                        <a:off x="9802811" y="5478499"/>
                        <a:ext cx="1298575" cy="1125726"/>
                      </a:xfrm>
                      <a:prstGeom prst="rect">
                        <a:avLst/>
                      </a:prstGeom>
                      <a:gradFill>
                        <a:gsLst>
                          <a:gs pos="45000">
                            <a:srgbClr val="C8D6ED"/>
                          </a:gs>
                          <a:gs pos="60976">
                            <a:srgbClr val="B8CAE8"/>
                          </a:gs>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oleObj>
              </mc:Fallback>
            </mc:AlternateContent>
          </a:graphicData>
        </a:graphic>
      </p:graphicFrame>
    </p:spTree>
    <p:extLst>
      <p:ext uri="{BB962C8B-B14F-4D97-AF65-F5344CB8AC3E}">
        <p14:creationId xmlns:p14="http://schemas.microsoft.com/office/powerpoint/2010/main" val="18032035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8">
            <a:extLst>
              <a:ext uri="{FF2B5EF4-FFF2-40B4-BE49-F238E27FC236}">
                <a16:creationId xmlns:a16="http://schemas.microsoft.com/office/drawing/2014/main" id="{C37FD544-5167-7644-B2D9-97DBB3BB7135}"/>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r="-275"/>
          <a:stretch>
            <a:fillRect/>
          </a:stretch>
        </p:blipFill>
        <p:spPr bwMode="auto">
          <a:xfrm>
            <a:off x="2208214" y="1700214"/>
            <a:ext cx="7704137" cy="3551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re 1">
            <a:extLst>
              <a:ext uri="{FF2B5EF4-FFF2-40B4-BE49-F238E27FC236}">
                <a16:creationId xmlns:a16="http://schemas.microsoft.com/office/drawing/2014/main" id="{99A2FC22-9BD5-D344-97A3-39144482CD0D}"/>
              </a:ext>
            </a:extLst>
          </p:cNvPr>
          <p:cNvSpPr>
            <a:spLocks noGrp="1"/>
          </p:cNvSpPr>
          <p:nvPr>
            <p:ph type="title"/>
          </p:nvPr>
        </p:nvSpPr>
        <p:spPr>
          <a:xfrm>
            <a:off x="503065" y="263065"/>
            <a:ext cx="9337849" cy="1066800"/>
          </a:xfrm>
        </p:spPr>
        <p:txBody>
          <a:bodyPr>
            <a:normAutofit fontScale="90000"/>
          </a:bodyPr>
          <a:lstStyle/>
          <a:p>
            <a:pPr>
              <a:defRPr/>
            </a:pPr>
            <a:r>
              <a:rPr lang="fr-FR" sz="4900" dirty="0"/>
              <a:t>Rappels de 2nde</a:t>
            </a:r>
            <a:br>
              <a:rPr lang="fr-FR" dirty="0"/>
            </a:br>
            <a:r>
              <a:rPr lang="fr-FR" dirty="0"/>
              <a:t>Les molécules minérales, constitutives des roches</a:t>
            </a:r>
          </a:p>
        </p:txBody>
      </p:sp>
      <p:sp>
        <p:nvSpPr>
          <p:cNvPr id="6148" name="ZoneTexte 4">
            <a:extLst>
              <a:ext uri="{FF2B5EF4-FFF2-40B4-BE49-F238E27FC236}">
                <a16:creationId xmlns:a16="http://schemas.microsoft.com/office/drawing/2014/main" id="{B41C031D-28BA-474E-A30C-7F034A69A047}"/>
              </a:ext>
            </a:extLst>
          </p:cNvPr>
          <p:cNvSpPr txBox="1">
            <a:spLocks noChangeArrowheads="1"/>
          </p:cNvSpPr>
          <p:nvPr/>
        </p:nvSpPr>
        <p:spPr bwMode="auto">
          <a:xfrm>
            <a:off x="1952626" y="5300663"/>
            <a:ext cx="84296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A04DA3"/>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A04DA3"/>
              </a:buClr>
              <a:buFont typeface="Georgia" panose="02040502050405020303" pitchFamily="18" charset="0"/>
              <a:buChar char="▫"/>
              <a:defRPr sz="2000">
                <a:solidFill>
                  <a:srgbClr val="A04DA3"/>
                </a:solidFill>
                <a:latin typeface="Georgia" panose="02040502050405020303" pitchFamily="18" charset="0"/>
              </a:defRPr>
            </a:lvl5pPr>
            <a:lvl6pPr marL="25146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6pPr>
            <a:lvl7pPr marL="29718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7pPr>
            <a:lvl8pPr marL="34290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8pPr>
            <a:lvl9pPr marL="38862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9pPr>
          </a:lstStyle>
          <a:p>
            <a:pPr eaLnBrk="1" hangingPunct="1">
              <a:spcBef>
                <a:spcPct val="0"/>
              </a:spcBef>
              <a:buClrTx/>
              <a:buFontTx/>
              <a:buNone/>
            </a:pPr>
            <a:r>
              <a:rPr lang="fr-FR" altLang="fr-FR" sz="2400"/>
              <a:t>Présence systématique de l’élément Si et non C comme dans les molécules organiques. Répétition de motifs (maille), reposant sur des liaisons covalentes et non covalentes.</a:t>
            </a:r>
          </a:p>
        </p:txBody>
      </p:sp>
      <p:sp>
        <p:nvSpPr>
          <p:cNvPr id="6149" name="ZoneTexte 4">
            <a:extLst>
              <a:ext uri="{FF2B5EF4-FFF2-40B4-BE49-F238E27FC236}">
                <a16:creationId xmlns:a16="http://schemas.microsoft.com/office/drawing/2014/main" id="{E94C56DC-DD02-D549-9BC6-4CF6F450E40E}"/>
              </a:ext>
            </a:extLst>
          </p:cNvPr>
          <p:cNvSpPr txBox="1">
            <a:spLocks noChangeArrowheads="1"/>
          </p:cNvSpPr>
          <p:nvPr/>
        </p:nvSpPr>
        <p:spPr bwMode="auto">
          <a:xfrm>
            <a:off x="2640014" y="4724400"/>
            <a:ext cx="18002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A04DA3"/>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A04DA3"/>
              </a:buClr>
              <a:buFont typeface="Georgia" panose="02040502050405020303" pitchFamily="18" charset="0"/>
              <a:buChar char="▫"/>
              <a:defRPr sz="2000">
                <a:solidFill>
                  <a:srgbClr val="A04DA3"/>
                </a:solidFill>
                <a:latin typeface="Georgia" panose="02040502050405020303" pitchFamily="18" charset="0"/>
              </a:defRPr>
            </a:lvl5pPr>
            <a:lvl6pPr marL="25146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6pPr>
            <a:lvl7pPr marL="29718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7pPr>
            <a:lvl8pPr marL="34290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8pPr>
            <a:lvl9pPr marL="38862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9pPr>
          </a:lstStyle>
          <a:p>
            <a:pPr eaLnBrk="1" hangingPunct="1">
              <a:spcBef>
                <a:spcPct val="0"/>
              </a:spcBef>
              <a:buClrTx/>
              <a:buFontTx/>
              <a:buNone/>
            </a:pPr>
            <a:r>
              <a:rPr lang="fr-FR" altLang="fr-FR" sz="1800">
                <a:latin typeface="Arial" panose="020B0604020202020204" pitchFamily="34" charset="0"/>
              </a:rPr>
              <a:t>Quartz</a:t>
            </a:r>
          </a:p>
        </p:txBody>
      </p:sp>
      <p:sp>
        <p:nvSpPr>
          <p:cNvPr id="6150" name="ZoneTexte 5">
            <a:extLst>
              <a:ext uri="{FF2B5EF4-FFF2-40B4-BE49-F238E27FC236}">
                <a16:creationId xmlns:a16="http://schemas.microsoft.com/office/drawing/2014/main" id="{72A1048E-2146-274D-9234-9F85E452BC45}"/>
              </a:ext>
            </a:extLst>
          </p:cNvPr>
          <p:cNvSpPr txBox="1">
            <a:spLocks noChangeArrowheads="1"/>
          </p:cNvSpPr>
          <p:nvPr/>
        </p:nvSpPr>
        <p:spPr bwMode="auto">
          <a:xfrm>
            <a:off x="5519739" y="4724400"/>
            <a:ext cx="18002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A04DA3"/>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A04DA3"/>
              </a:buClr>
              <a:buFont typeface="Georgia" panose="02040502050405020303" pitchFamily="18" charset="0"/>
              <a:buChar char="▫"/>
              <a:defRPr sz="2000">
                <a:solidFill>
                  <a:srgbClr val="A04DA3"/>
                </a:solidFill>
                <a:latin typeface="Georgia" panose="02040502050405020303" pitchFamily="18" charset="0"/>
              </a:defRPr>
            </a:lvl5pPr>
            <a:lvl6pPr marL="25146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6pPr>
            <a:lvl7pPr marL="29718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7pPr>
            <a:lvl8pPr marL="34290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8pPr>
            <a:lvl9pPr marL="38862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9pPr>
          </a:lstStyle>
          <a:p>
            <a:pPr eaLnBrk="1" hangingPunct="1">
              <a:spcBef>
                <a:spcPct val="0"/>
              </a:spcBef>
              <a:buClrTx/>
              <a:buFontTx/>
              <a:buNone/>
            </a:pPr>
            <a:r>
              <a:rPr lang="fr-FR" altLang="fr-FR" sz="1800">
                <a:latin typeface="Arial" panose="020B0604020202020204" pitchFamily="34" charset="0"/>
              </a:rPr>
              <a:t>Biotite</a:t>
            </a:r>
          </a:p>
        </p:txBody>
      </p:sp>
      <p:sp>
        <p:nvSpPr>
          <p:cNvPr id="6151" name="ZoneTexte 6">
            <a:extLst>
              <a:ext uri="{FF2B5EF4-FFF2-40B4-BE49-F238E27FC236}">
                <a16:creationId xmlns:a16="http://schemas.microsoft.com/office/drawing/2014/main" id="{F6489DEE-ED88-FD4C-8C6F-B4831FD93164}"/>
              </a:ext>
            </a:extLst>
          </p:cNvPr>
          <p:cNvSpPr txBox="1">
            <a:spLocks noChangeArrowheads="1"/>
          </p:cNvSpPr>
          <p:nvPr/>
        </p:nvSpPr>
        <p:spPr bwMode="auto">
          <a:xfrm>
            <a:off x="8040689" y="4716463"/>
            <a:ext cx="18002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A04DA3"/>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A04DA3"/>
              </a:buClr>
              <a:buFont typeface="Georgia" panose="02040502050405020303" pitchFamily="18" charset="0"/>
              <a:buChar char="▫"/>
              <a:defRPr sz="2000">
                <a:solidFill>
                  <a:srgbClr val="A04DA3"/>
                </a:solidFill>
                <a:latin typeface="Georgia" panose="02040502050405020303" pitchFamily="18" charset="0"/>
              </a:defRPr>
            </a:lvl5pPr>
            <a:lvl6pPr marL="25146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6pPr>
            <a:lvl7pPr marL="29718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7pPr>
            <a:lvl8pPr marL="34290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8pPr>
            <a:lvl9pPr marL="38862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9pPr>
          </a:lstStyle>
          <a:p>
            <a:pPr eaLnBrk="1" hangingPunct="1">
              <a:spcBef>
                <a:spcPct val="0"/>
              </a:spcBef>
              <a:buClrTx/>
              <a:buFontTx/>
              <a:buNone/>
            </a:pPr>
            <a:r>
              <a:rPr lang="fr-FR" altLang="fr-FR" sz="1800">
                <a:latin typeface="Arial" panose="020B0604020202020204" pitchFamily="34" charset="0"/>
              </a:rPr>
              <a:t>Muscovite</a:t>
            </a:r>
          </a:p>
        </p:txBody>
      </p:sp>
      <p:sp>
        <p:nvSpPr>
          <p:cNvPr id="3" name="Espace réservé du numéro de diapositive 2">
            <a:extLst>
              <a:ext uri="{FF2B5EF4-FFF2-40B4-BE49-F238E27FC236}">
                <a16:creationId xmlns:a16="http://schemas.microsoft.com/office/drawing/2014/main" id="{DDC0D4DD-C209-CA42-8896-1504335FF100}"/>
              </a:ext>
            </a:extLst>
          </p:cNvPr>
          <p:cNvSpPr>
            <a:spLocks noGrp="1"/>
          </p:cNvSpPr>
          <p:nvPr>
            <p:ph type="sldNum" sz="quarter" idx="12"/>
          </p:nvPr>
        </p:nvSpPr>
        <p:spPr/>
        <p:txBody>
          <a:bodyPr/>
          <a:lstStyle/>
          <a:p>
            <a:fld id="{9C015B86-EA61-9A4C-BA8B-8C6B21A3F22B}" type="slidenum">
              <a:rPr lang="fr-FR" smtClean="0"/>
              <a:t>2</a:t>
            </a:fld>
            <a:endParaRPr lang="fr-FR"/>
          </a:p>
        </p:txBody>
      </p:sp>
    </p:spTree>
    <p:extLst>
      <p:ext uri="{BB962C8B-B14F-4D97-AF65-F5344CB8AC3E}">
        <p14:creationId xmlns:p14="http://schemas.microsoft.com/office/powerpoint/2010/main" val="4554937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re 1">
            <a:extLst>
              <a:ext uri="{FF2B5EF4-FFF2-40B4-BE49-F238E27FC236}">
                <a16:creationId xmlns:a16="http://schemas.microsoft.com/office/drawing/2014/main" id="{5ED26467-3CA1-2E40-937F-117B56EDD8C6}"/>
              </a:ext>
            </a:extLst>
          </p:cNvPr>
          <p:cNvSpPr>
            <a:spLocks noGrp="1"/>
          </p:cNvSpPr>
          <p:nvPr>
            <p:ph type="title"/>
          </p:nvPr>
        </p:nvSpPr>
        <p:spPr>
          <a:xfrm>
            <a:off x="1981200" y="1143000"/>
            <a:ext cx="8147050" cy="1066800"/>
          </a:xfrm>
        </p:spPr>
        <p:txBody>
          <a:bodyPr/>
          <a:lstStyle/>
          <a:p>
            <a:pPr eaLnBrk="1" hangingPunct="1"/>
            <a:r>
              <a:rPr lang="fr-FR" altLang="fr-FR"/>
              <a:t>Les molécules minérales gazeuses</a:t>
            </a:r>
          </a:p>
        </p:txBody>
      </p:sp>
      <p:pic>
        <p:nvPicPr>
          <p:cNvPr id="7171" name="Picture 2">
            <a:extLst>
              <a:ext uri="{FF2B5EF4-FFF2-40B4-BE49-F238E27FC236}">
                <a16:creationId xmlns:a16="http://schemas.microsoft.com/office/drawing/2014/main" id="{A286D998-4E99-2A45-BE0F-907041196361}"/>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6527801" y="2565401"/>
            <a:ext cx="2900363"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ZoneTexte 5">
            <a:extLst>
              <a:ext uri="{FF2B5EF4-FFF2-40B4-BE49-F238E27FC236}">
                <a16:creationId xmlns:a16="http://schemas.microsoft.com/office/drawing/2014/main" id="{C2734D9F-1B16-4944-BCFB-96022C42D70C}"/>
              </a:ext>
            </a:extLst>
          </p:cNvPr>
          <p:cNvSpPr txBox="1">
            <a:spLocks noChangeArrowheads="1"/>
          </p:cNvSpPr>
          <p:nvPr/>
        </p:nvSpPr>
        <p:spPr bwMode="auto">
          <a:xfrm>
            <a:off x="2782888" y="4365625"/>
            <a:ext cx="266541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A04DA3"/>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A04DA3"/>
              </a:buClr>
              <a:buFont typeface="Georgia" panose="02040502050405020303" pitchFamily="18" charset="0"/>
              <a:buChar char="▫"/>
              <a:defRPr sz="2000">
                <a:solidFill>
                  <a:srgbClr val="A04DA3"/>
                </a:solidFill>
                <a:latin typeface="Georgia" panose="02040502050405020303" pitchFamily="18" charset="0"/>
              </a:defRPr>
            </a:lvl5pPr>
            <a:lvl6pPr marL="25146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6pPr>
            <a:lvl7pPr marL="29718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7pPr>
            <a:lvl8pPr marL="34290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8pPr>
            <a:lvl9pPr marL="38862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9pPr>
          </a:lstStyle>
          <a:p>
            <a:pPr eaLnBrk="1" hangingPunct="1">
              <a:spcBef>
                <a:spcPct val="0"/>
              </a:spcBef>
              <a:buClrTx/>
              <a:buFontTx/>
              <a:buNone/>
            </a:pPr>
            <a:r>
              <a:rPr lang="fr-FR" altLang="fr-FR" sz="1800">
                <a:latin typeface="Arial" panose="020B0604020202020204" pitchFamily="34" charset="0"/>
              </a:rPr>
              <a:t>Dioxyde de carbone</a:t>
            </a:r>
          </a:p>
        </p:txBody>
      </p:sp>
      <p:sp>
        <p:nvSpPr>
          <p:cNvPr id="7173" name="ZoneTexte 6">
            <a:extLst>
              <a:ext uri="{FF2B5EF4-FFF2-40B4-BE49-F238E27FC236}">
                <a16:creationId xmlns:a16="http://schemas.microsoft.com/office/drawing/2014/main" id="{40D3E3A3-C1B7-9249-AA2B-271E12442DFA}"/>
              </a:ext>
            </a:extLst>
          </p:cNvPr>
          <p:cNvSpPr txBox="1">
            <a:spLocks noChangeArrowheads="1"/>
          </p:cNvSpPr>
          <p:nvPr/>
        </p:nvSpPr>
        <p:spPr bwMode="auto">
          <a:xfrm>
            <a:off x="8112125" y="4292600"/>
            <a:ext cx="10795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A04DA3"/>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A04DA3"/>
              </a:buClr>
              <a:buFont typeface="Georgia" panose="02040502050405020303" pitchFamily="18" charset="0"/>
              <a:buChar char="▫"/>
              <a:defRPr sz="2000">
                <a:solidFill>
                  <a:srgbClr val="A04DA3"/>
                </a:solidFill>
                <a:latin typeface="Georgia" panose="02040502050405020303" pitchFamily="18" charset="0"/>
              </a:defRPr>
            </a:lvl5pPr>
            <a:lvl6pPr marL="25146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6pPr>
            <a:lvl7pPr marL="29718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7pPr>
            <a:lvl8pPr marL="34290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8pPr>
            <a:lvl9pPr marL="38862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9pPr>
          </a:lstStyle>
          <a:p>
            <a:pPr eaLnBrk="1" hangingPunct="1">
              <a:spcBef>
                <a:spcPct val="0"/>
              </a:spcBef>
              <a:buClrTx/>
              <a:buFontTx/>
              <a:buNone/>
            </a:pPr>
            <a:r>
              <a:rPr lang="fr-FR" altLang="fr-FR" sz="1800">
                <a:latin typeface="Arial" panose="020B0604020202020204" pitchFamily="34" charset="0"/>
              </a:rPr>
              <a:t>Eau</a:t>
            </a:r>
          </a:p>
        </p:txBody>
      </p:sp>
      <p:pic>
        <p:nvPicPr>
          <p:cNvPr id="7174" name="Picture 7">
            <a:extLst>
              <a:ext uri="{FF2B5EF4-FFF2-40B4-BE49-F238E27FC236}">
                <a16:creationId xmlns:a16="http://schemas.microsoft.com/office/drawing/2014/main" id="{89FA963A-FA1C-4145-BFCB-B2C388DDF205}"/>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424114" y="2708275"/>
            <a:ext cx="3240087" cy="122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Espace réservé du numéro de diapositive 1">
            <a:extLst>
              <a:ext uri="{FF2B5EF4-FFF2-40B4-BE49-F238E27FC236}">
                <a16:creationId xmlns:a16="http://schemas.microsoft.com/office/drawing/2014/main" id="{0887AA0A-9D27-1E46-9074-CD7E7F8B153B}"/>
              </a:ext>
            </a:extLst>
          </p:cNvPr>
          <p:cNvSpPr>
            <a:spLocks noGrp="1"/>
          </p:cNvSpPr>
          <p:nvPr>
            <p:ph type="sldNum" sz="quarter" idx="12"/>
          </p:nvPr>
        </p:nvSpPr>
        <p:spPr/>
        <p:txBody>
          <a:bodyPr/>
          <a:lstStyle/>
          <a:p>
            <a:fld id="{9C015B86-EA61-9A4C-BA8B-8C6B21A3F22B}" type="slidenum">
              <a:rPr lang="fr-FR" smtClean="0"/>
              <a:t>3</a:t>
            </a:fld>
            <a:endParaRPr lang="fr-FR"/>
          </a:p>
        </p:txBody>
      </p:sp>
    </p:spTree>
    <p:extLst>
      <p:ext uri="{BB962C8B-B14F-4D97-AF65-F5344CB8AC3E}">
        <p14:creationId xmlns:p14="http://schemas.microsoft.com/office/powerpoint/2010/main" val="12159244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re 1">
            <a:extLst>
              <a:ext uri="{FF2B5EF4-FFF2-40B4-BE49-F238E27FC236}">
                <a16:creationId xmlns:a16="http://schemas.microsoft.com/office/drawing/2014/main" id="{7AE57DED-46FB-C844-AE65-953B6199ECA7}"/>
              </a:ext>
            </a:extLst>
          </p:cNvPr>
          <p:cNvSpPr>
            <a:spLocks noGrp="1"/>
          </p:cNvSpPr>
          <p:nvPr>
            <p:ph type="title"/>
          </p:nvPr>
        </p:nvSpPr>
        <p:spPr/>
        <p:txBody>
          <a:bodyPr/>
          <a:lstStyle/>
          <a:p>
            <a:pPr eaLnBrk="1" hangingPunct="1"/>
            <a:r>
              <a:rPr lang="fr-FR" altLang="fr-FR"/>
              <a:t>Les molécules organiques </a:t>
            </a:r>
          </a:p>
        </p:txBody>
      </p:sp>
      <p:sp>
        <p:nvSpPr>
          <p:cNvPr id="8195" name="Espace réservé du contenu 2">
            <a:extLst>
              <a:ext uri="{FF2B5EF4-FFF2-40B4-BE49-F238E27FC236}">
                <a16:creationId xmlns:a16="http://schemas.microsoft.com/office/drawing/2014/main" id="{3651BD66-1DA6-E44E-BB9B-812C826D352F}"/>
              </a:ext>
            </a:extLst>
          </p:cNvPr>
          <p:cNvSpPr>
            <a:spLocks noGrp="1"/>
          </p:cNvSpPr>
          <p:nvPr>
            <p:ph idx="1"/>
          </p:nvPr>
        </p:nvSpPr>
        <p:spPr>
          <a:xfrm>
            <a:off x="677334" y="1542025"/>
            <a:ext cx="8596668" cy="3880773"/>
          </a:xfrm>
        </p:spPr>
        <p:txBody>
          <a:bodyPr>
            <a:normAutofit/>
          </a:bodyPr>
          <a:lstStyle/>
          <a:p>
            <a:pPr eaLnBrk="1" hangingPunct="1"/>
            <a:r>
              <a:rPr lang="fr-FR" altLang="fr-FR" sz="2400" dirty="0"/>
              <a:t>Les molécules constitutives des êtres vivants</a:t>
            </a:r>
          </a:p>
          <a:p>
            <a:pPr eaLnBrk="1" hangingPunct="1">
              <a:buFont typeface="Georgia" panose="02040502050405020303" pitchFamily="18" charset="0"/>
              <a:buNone/>
            </a:pPr>
            <a:r>
              <a:rPr lang="fr-FR" altLang="fr-FR" sz="2400" dirty="0"/>
              <a:t>ont la propriété d’être combustibles.</a:t>
            </a:r>
          </a:p>
          <a:p>
            <a:pPr eaLnBrk="1" hangingPunct="1"/>
            <a:r>
              <a:rPr lang="fr-FR" altLang="fr-FR" sz="2400" dirty="0"/>
              <a:t>Elle sont classées en 4 familles:</a:t>
            </a:r>
          </a:p>
          <a:p>
            <a:pPr eaLnBrk="1" hangingPunct="1">
              <a:buFont typeface="Wingdings" pitchFamily="2" charset="2"/>
              <a:buChar char="q"/>
            </a:pPr>
            <a:r>
              <a:rPr lang="fr-FR" altLang="fr-FR" sz="2400" dirty="0"/>
              <a:t> Les lipides</a:t>
            </a:r>
          </a:p>
          <a:p>
            <a:pPr eaLnBrk="1" hangingPunct="1">
              <a:buFont typeface="Wingdings" pitchFamily="2" charset="2"/>
              <a:buChar char="q"/>
            </a:pPr>
            <a:r>
              <a:rPr lang="fr-FR" altLang="fr-FR" sz="2400" dirty="0"/>
              <a:t>Les glucides</a:t>
            </a:r>
          </a:p>
          <a:p>
            <a:pPr eaLnBrk="1" hangingPunct="1">
              <a:buFont typeface="Wingdings" pitchFamily="2" charset="2"/>
              <a:buChar char="q"/>
            </a:pPr>
            <a:r>
              <a:rPr lang="fr-FR" altLang="fr-FR" sz="2400" dirty="0"/>
              <a:t>Les protides</a:t>
            </a:r>
          </a:p>
          <a:p>
            <a:pPr eaLnBrk="1" hangingPunct="1">
              <a:buFont typeface="Wingdings" pitchFamily="2" charset="2"/>
              <a:buChar char="q"/>
            </a:pPr>
            <a:r>
              <a:rPr lang="fr-FR" altLang="fr-FR" sz="2400" dirty="0"/>
              <a:t>Les acides nucléiques</a:t>
            </a:r>
          </a:p>
        </p:txBody>
      </p:sp>
      <p:sp>
        <p:nvSpPr>
          <p:cNvPr id="2" name="Espace réservé du numéro de diapositive 1">
            <a:extLst>
              <a:ext uri="{FF2B5EF4-FFF2-40B4-BE49-F238E27FC236}">
                <a16:creationId xmlns:a16="http://schemas.microsoft.com/office/drawing/2014/main" id="{5730BD1E-41CB-4141-829D-15C4FB372278}"/>
              </a:ext>
            </a:extLst>
          </p:cNvPr>
          <p:cNvSpPr>
            <a:spLocks noGrp="1"/>
          </p:cNvSpPr>
          <p:nvPr>
            <p:ph type="sldNum" sz="quarter" idx="12"/>
          </p:nvPr>
        </p:nvSpPr>
        <p:spPr/>
        <p:txBody>
          <a:bodyPr/>
          <a:lstStyle/>
          <a:p>
            <a:fld id="{9C015B86-EA61-9A4C-BA8B-8C6B21A3F22B}" type="slidenum">
              <a:rPr lang="fr-FR" smtClean="0"/>
              <a:t>4</a:t>
            </a:fld>
            <a:endParaRPr lang="fr-FR"/>
          </a:p>
        </p:txBody>
      </p:sp>
    </p:spTree>
    <p:extLst>
      <p:ext uri="{BB962C8B-B14F-4D97-AF65-F5344CB8AC3E}">
        <p14:creationId xmlns:p14="http://schemas.microsoft.com/office/powerpoint/2010/main" val="27463568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re 1">
            <a:extLst>
              <a:ext uri="{FF2B5EF4-FFF2-40B4-BE49-F238E27FC236}">
                <a16:creationId xmlns:a16="http://schemas.microsoft.com/office/drawing/2014/main" id="{4A72AC1C-C521-874B-BB0E-C73DD2CADDC3}"/>
              </a:ext>
            </a:extLst>
          </p:cNvPr>
          <p:cNvSpPr>
            <a:spLocks noGrp="1"/>
          </p:cNvSpPr>
          <p:nvPr>
            <p:ph type="title"/>
          </p:nvPr>
        </p:nvSpPr>
        <p:spPr/>
        <p:txBody>
          <a:bodyPr/>
          <a:lstStyle/>
          <a:p>
            <a:pPr eaLnBrk="1" hangingPunct="1"/>
            <a:r>
              <a:rPr lang="fr-FR" altLang="fr-FR"/>
              <a:t>Les lipides</a:t>
            </a:r>
          </a:p>
        </p:txBody>
      </p:sp>
      <p:sp>
        <p:nvSpPr>
          <p:cNvPr id="9219" name="ZoneTexte 4">
            <a:extLst>
              <a:ext uri="{FF2B5EF4-FFF2-40B4-BE49-F238E27FC236}">
                <a16:creationId xmlns:a16="http://schemas.microsoft.com/office/drawing/2014/main" id="{F05401EF-BFF8-9440-960E-A2B400BD3563}"/>
              </a:ext>
            </a:extLst>
          </p:cNvPr>
          <p:cNvSpPr txBox="1">
            <a:spLocks noChangeArrowheads="1"/>
          </p:cNvSpPr>
          <p:nvPr/>
        </p:nvSpPr>
        <p:spPr bwMode="auto">
          <a:xfrm>
            <a:off x="4224339" y="3933825"/>
            <a:ext cx="35274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A04DA3"/>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A04DA3"/>
              </a:buClr>
              <a:buFont typeface="Georgia" panose="02040502050405020303" pitchFamily="18" charset="0"/>
              <a:buChar char="▫"/>
              <a:defRPr sz="2000">
                <a:solidFill>
                  <a:srgbClr val="A04DA3"/>
                </a:solidFill>
                <a:latin typeface="Georgia" panose="02040502050405020303" pitchFamily="18" charset="0"/>
              </a:defRPr>
            </a:lvl5pPr>
            <a:lvl6pPr marL="25146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6pPr>
            <a:lvl7pPr marL="29718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7pPr>
            <a:lvl8pPr marL="34290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8pPr>
            <a:lvl9pPr marL="38862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9pPr>
          </a:lstStyle>
          <a:p>
            <a:pPr eaLnBrk="1" hangingPunct="1">
              <a:spcBef>
                <a:spcPct val="0"/>
              </a:spcBef>
              <a:buClrTx/>
              <a:buFontTx/>
              <a:buNone/>
            </a:pPr>
            <a:r>
              <a:rPr lang="fr-FR" altLang="fr-FR" sz="1800">
                <a:latin typeface="Calibri" panose="020F0502020204030204" pitchFamily="34" charset="0"/>
                <a:cs typeface="Calibri" panose="020F0502020204030204" pitchFamily="34" charset="0"/>
              </a:rPr>
              <a:t>Exemple: l’Acide palmitique</a:t>
            </a:r>
          </a:p>
        </p:txBody>
      </p:sp>
      <p:sp>
        <p:nvSpPr>
          <p:cNvPr id="9220" name="ZoneTexte 5">
            <a:extLst>
              <a:ext uri="{FF2B5EF4-FFF2-40B4-BE49-F238E27FC236}">
                <a16:creationId xmlns:a16="http://schemas.microsoft.com/office/drawing/2014/main" id="{6E5E1CD8-E26B-5A48-AF4C-E80C59AD3B52}"/>
              </a:ext>
            </a:extLst>
          </p:cNvPr>
          <p:cNvSpPr txBox="1">
            <a:spLocks noChangeArrowheads="1"/>
          </p:cNvSpPr>
          <p:nvPr/>
        </p:nvSpPr>
        <p:spPr bwMode="auto">
          <a:xfrm>
            <a:off x="2135188" y="4508501"/>
            <a:ext cx="7929562" cy="193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A04DA3"/>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A04DA3"/>
              </a:buClr>
              <a:buFont typeface="Georgia" panose="02040502050405020303" pitchFamily="18" charset="0"/>
              <a:buChar char="▫"/>
              <a:defRPr sz="2000">
                <a:solidFill>
                  <a:srgbClr val="A04DA3"/>
                </a:solidFill>
                <a:latin typeface="Georgia" panose="02040502050405020303" pitchFamily="18" charset="0"/>
              </a:defRPr>
            </a:lvl5pPr>
            <a:lvl6pPr marL="25146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6pPr>
            <a:lvl7pPr marL="29718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7pPr>
            <a:lvl8pPr marL="34290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8pPr>
            <a:lvl9pPr marL="38862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9pPr>
          </a:lstStyle>
          <a:p>
            <a:pPr eaLnBrk="1" hangingPunct="1">
              <a:spcBef>
                <a:spcPct val="0"/>
              </a:spcBef>
              <a:buClrTx/>
              <a:buFontTx/>
              <a:buNone/>
            </a:pPr>
            <a:r>
              <a:rPr lang="fr-FR" altLang="fr-FR" sz="2400" dirty="0">
                <a:latin typeface="Calibri" panose="020F0502020204030204" pitchFamily="34" charset="0"/>
                <a:cs typeface="Calibri" panose="020F0502020204030204" pitchFamily="34" charset="0"/>
              </a:rPr>
              <a:t>Molécules constituées de 3 éléments chimiques: C, H, O.</a:t>
            </a:r>
          </a:p>
          <a:p>
            <a:pPr eaLnBrk="1" hangingPunct="1">
              <a:spcBef>
                <a:spcPct val="0"/>
              </a:spcBef>
              <a:buClrTx/>
              <a:buFontTx/>
              <a:buNone/>
            </a:pPr>
            <a:r>
              <a:rPr lang="fr-FR" altLang="fr-FR" sz="2400" dirty="0">
                <a:latin typeface="Calibri" panose="020F0502020204030204" pitchFamily="34" charset="0"/>
                <a:cs typeface="Calibri" panose="020F0502020204030204" pitchFamily="34" charset="0"/>
              </a:rPr>
              <a:t>Longue chaîne carbonée (verte), des atomes d’oxygène à l’extrémité.</a:t>
            </a:r>
          </a:p>
          <a:p>
            <a:pPr eaLnBrk="1" hangingPunct="1">
              <a:spcBef>
                <a:spcPct val="0"/>
              </a:spcBef>
              <a:buClrTx/>
              <a:buFontTx/>
              <a:buNone/>
            </a:pPr>
            <a:r>
              <a:rPr lang="fr-FR" altLang="fr-FR" sz="2400" dirty="0">
                <a:latin typeface="Calibri" panose="020F0502020204030204" pitchFamily="34" charset="0"/>
                <a:cs typeface="Calibri" panose="020F0502020204030204" pitchFamily="34" charset="0"/>
              </a:rPr>
              <a:t>Chaque atome de C de la chaîne est relié à au moins un atome d’H.</a:t>
            </a:r>
          </a:p>
        </p:txBody>
      </p:sp>
      <p:pic>
        <p:nvPicPr>
          <p:cNvPr id="9221" name="Picture 6">
            <a:extLst>
              <a:ext uri="{FF2B5EF4-FFF2-40B4-BE49-F238E27FC236}">
                <a16:creationId xmlns:a16="http://schemas.microsoft.com/office/drawing/2014/main" id="{04953FAB-0C97-D341-921A-7CA564136058}"/>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3287714" y="2276476"/>
            <a:ext cx="5616575" cy="158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Espace réservé du numéro de diapositive 1">
            <a:extLst>
              <a:ext uri="{FF2B5EF4-FFF2-40B4-BE49-F238E27FC236}">
                <a16:creationId xmlns:a16="http://schemas.microsoft.com/office/drawing/2014/main" id="{14314EE1-5AD5-0B42-83F1-0680047A546C}"/>
              </a:ext>
            </a:extLst>
          </p:cNvPr>
          <p:cNvSpPr>
            <a:spLocks noGrp="1"/>
          </p:cNvSpPr>
          <p:nvPr>
            <p:ph type="sldNum" sz="quarter" idx="12"/>
          </p:nvPr>
        </p:nvSpPr>
        <p:spPr/>
        <p:txBody>
          <a:bodyPr/>
          <a:lstStyle/>
          <a:p>
            <a:fld id="{9C015B86-EA61-9A4C-BA8B-8C6B21A3F22B}" type="slidenum">
              <a:rPr lang="fr-FR" smtClean="0"/>
              <a:t>5</a:t>
            </a:fld>
            <a:endParaRPr lang="fr-FR"/>
          </a:p>
        </p:txBody>
      </p:sp>
    </p:spTree>
    <p:extLst>
      <p:ext uri="{BB962C8B-B14F-4D97-AF65-F5344CB8AC3E}">
        <p14:creationId xmlns:p14="http://schemas.microsoft.com/office/powerpoint/2010/main" val="19664024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re 1">
            <a:extLst>
              <a:ext uri="{FF2B5EF4-FFF2-40B4-BE49-F238E27FC236}">
                <a16:creationId xmlns:a16="http://schemas.microsoft.com/office/drawing/2014/main" id="{E78819B9-FC69-9C49-9885-CEBABE730529}"/>
              </a:ext>
            </a:extLst>
          </p:cNvPr>
          <p:cNvSpPr>
            <a:spLocks noGrp="1"/>
          </p:cNvSpPr>
          <p:nvPr>
            <p:ph type="title"/>
          </p:nvPr>
        </p:nvSpPr>
        <p:spPr/>
        <p:txBody>
          <a:bodyPr>
            <a:normAutofit/>
          </a:bodyPr>
          <a:lstStyle/>
          <a:p>
            <a:pPr eaLnBrk="1" hangingPunct="1"/>
            <a:r>
              <a:rPr lang="fr-FR" altLang="fr-FR" sz="3200">
                <a:latin typeface="Calibri" panose="020F0502020204030204" pitchFamily="34" charset="0"/>
                <a:cs typeface="Calibri" panose="020F0502020204030204" pitchFamily="34" charset="0"/>
              </a:rPr>
              <a:t>Les glucides</a:t>
            </a:r>
          </a:p>
        </p:txBody>
      </p:sp>
      <p:sp>
        <p:nvSpPr>
          <p:cNvPr id="10243" name="ZoneTexte 4">
            <a:extLst>
              <a:ext uri="{FF2B5EF4-FFF2-40B4-BE49-F238E27FC236}">
                <a16:creationId xmlns:a16="http://schemas.microsoft.com/office/drawing/2014/main" id="{838D5D32-14B8-4443-861D-903BAAE6993F}"/>
              </a:ext>
            </a:extLst>
          </p:cNvPr>
          <p:cNvSpPr txBox="1">
            <a:spLocks noChangeArrowheads="1"/>
          </p:cNvSpPr>
          <p:nvPr/>
        </p:nvSpPr>
        <p:spPr bwMode="auto">
          <a:xfrm>
            <a:off x="2024063" y="5429250"/>
            <a:ext cx="7929562"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A04DA3"/>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A04DA3"/>
              </a:buClr>
              <a:buFont typeface="Georgia" panose="02040502050405020303" pitchFamily="18" charset="0"/>
              <a:buChar char="▫"/>
              <a:defRPr sz="2000">
                <a:solidFill>
                  <a:srgbClr val="A04DA3"/>
                </a:solidFill>
                <a:latin typeface="Georgia" panose="02040502050405020303" pitchFamily="18" charset="0"/>
              </a:defRPr>
            </a:lvl5pPr>
            <a:lvl6pPr marL="25146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6pPr>
            <a:lvl7pPr marL="29718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7pPr>
            <a:lvl8pPr marL="34290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8pPr>
            <a:lvl9pPr marL="38862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9pPr>
          </a:lstStyle>
          <a:p>
            <a:pPr eaLnBrk="1" hangingPunct="1">
              <a:spcBef>
                <a:spcPct val="0"/>
              </a:spcBef>
              <a:buClrTx/>
              <a:buFontTx/>
              <a:buNone/>
            </a:pPr>
            <a:r>
              <a:rPr lang="fr-FR" altLang="fr-FR" sz="2000">
                <a:latin typeface="Calibri" panose="020F0502020204030204" pitchFamily="34" charset="0"/>
                <a:cs typeface="Calibri" panose="020F0502020204030204" pitchFamily="34" charset="0"/>
              </a:rPr>
              <a:t>Molécules constituées de 3 éléments chimiques: C, H, O.</a:t>
            </a:r>
          </a:p>
          <a:p>
            <a:pPr eaLnBrk="1" hangingPunct="1">
              <a:spcBef>
                <a:spcPct val="0"/>
              </a:spcBef>
              <a:buClrTx/>
              <a:buFontTx/>
              <a:buNone/>
            </a:pPr>
            <a:r>
              <a:rPr lang="fr-FR" altLang="fr-FR" sz="2000">
                <a:latin typeface="Calibri" panose="020F0502020204030204" pitchFamily="34" charset="0"/>
                <a:cs typeface="Calibri" panose="020F0502020204030204" pitchFamily="34" charset="0"/>
              </a:rPr>
              <a:t>Molécule simple. Chaque atome de C est relié à au moins un atome d’H.</a:t>
            </a:r>
          </a:p>
        </p:txBody>
      </p:sp>
      <p:pic>
        <p:nvPicPr>
          <p:cNvPr id="10244" name="Picture 5">
            <a:extLst>
              <a:ext uri="{FF2B5EF4-FFF2-40B4-BE49-F238E27FC236}">
                <a16:creationId xmlns:a16="http://schemas.microsoft.com/office/drawing/2014/main" id="{8C4FB745-58D2-E944-B924-4F57B5FFCE21}"/>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495551" y="2492376"/>
            <a:ext cx="3248025" cy="1736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6">
            <a:extLst>
              <a:ext uri="{FF2B5EF4-FFF2-40B4-BE49-F238E27FC236}">
                <a16:creationId xmlns:a16="http://schemas.microsoft.com/office/drawing/2014/main" id="{C4A91C49-18C2-834F-91C9-C055807EDD53}"/>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600825" y="1700214"/>
            <a:ext cx="2967038" cy="302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ZoneTexte 6">
            <a:extLst>
              <a:ext uri="{FF2B5EF4-FFF2-40B4-BE49-F238E27FC236}">
                <a16:creationId xmlns:a16="http://schemas.microsoft.com/office/drawing/2014/main" id="{ACD3F0E5-CCEC-1C47-83A5-739DDC4040C9}"/>
              </a:ext>
            </a:extLst>
          </p:cNvPr>
          <p:cNvSpPr txBox="1">
            <a:spLocks noChangeArrowheads="1"/>
          </p:cNvSpPr>
          <p:nvPr/>
        </p:nvSpPr>
        <p:spPr bwMode="auto">
          <a:xfrm>
            <a:off x="3503614" y="4437064"/>
            <a:ext cx="24479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A04DA3"/>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A04DA3"/>
              </a:buClr>
              <a:buFont typeface="Georgia" panose="02040502050405020303" pitchFamily="18" charset="0"/>
              <a:buChar char="▫"/>
              <a:defRPr sz="2000">
                <a:solidFill>
                  <a:srgbClr val="A04DA3"/>
                </a:solidFill>
                <a:latin typeface="Georgia" panose="02040502050405020303" pitchFamily="18" charset="0"/>
              </a:defRPr>
            </a:lvl5pPr>
            <a:lvl6pPr marL="25146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6pPr>
            <a:lvl7pPr marL="29718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7pPr>
            <a:lvl8pPr marL="34290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8pPr>
            <a:lvl9pPr marL="38862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9pPr>
          </a:lstStyle>
          <a:p>
            <a:pPr eaLnBrk="1" hangingPunct="1">
              <a:spcBef>
                <a:spcPct val="0"/>
              </a:spcBef>
              <a:buClrTx/>
              <a:buFontTx/>
              <a:buNone/>
            </a:pPr>
            <a:r>
              <a:rPr lang="fr-FR" altLang="fr-FR" sz="2000">
                <a:latin typeface="Calibri" panose="020F0502020204030204" pitchFamily="34" charset="0"/>
                <a:cs typeface="Calibri" panose="020F0502020204030204" pitchFamily="34" charset="0"/>
              </a:rPr>
              <a:t>Glucose</a:t>
            </a:r>
          </a:p>
        </p:txBody>
      </p:sp>
      <p:sp>
        <p:nvSpPr>
          <p:cNvPr id="10247" name="ZoneTexte 7">
            <a:extLst>
              <a:ext uri="{FF2B5EF4-FFF2-40B4-BE49-F238E27FC236}">
                <a16:creationId xmlns:a16="http://schemas.microsoft.com/office/drawing/2014/main" id="{B5F5744C-603F-B143-B575-B8DEA2EF9686}"/>
              </a:ext>
            </a:extLst>
          </p:cNvPr>
          <p:cNvSpPr txBox="1">
            <a:spLocks noChangeArrowheads="1"/>
          </p:cNvSpPr>
          <p:nvPr/>
        </p:nvSpPr>
        <p:spPr bwMode="auto">
          <a:xfrm>
            <a:off x="7119938" y="4659022"/>
            <a:ext cx="24479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A04DA3"/>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A04DA3"/>
              </a:buClr>
              <a:buFont typeface="Georgia" panose="02040502050405020303" pitchFamily="18" charset="0"/>
              <a:buChar char="▫"/>
              <a:defRPr sz="2000">
                <a:solidFill>
                  <a:srgbClr val="A04DA3"/>
                </a:solidFill>
                <a:latin typeface="Georgia" panose="02040502050405020303" pitchFamily="18" charset="0"/>
              </a:defRPr>
            </a:lvl5pPr>
            <a:lvl6pPr marL="25146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6pPr>
            <a:lvl7pPr marL="29718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7pPr>
            <a:lvl8pPr marL="34290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8pPr>
            <a:lvl9pPr marL="38862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9pPr>
          </a:lstStyle>
          <a:p>
            <a:pPr eaLnBrk="1" hangingPunct="1">
              <a:spcBef>
                <a:spcPct val="0"/>
              </a:spcBef>
              <a:buClrTx/>
              <a:buFontTx/>
              <a:buNone/>
            </a:pPr>
            <a:r>
              <a:rPr lang="fr-FR" altLang="fr-FR" sz="2000" dirty="0">
                <a:latin typeface="Calibri" panose="020F0502020204030204" pitchFamily="34" charset="0"/>
                <a:cs typeface="Calibri" panose="020F0502020204030204" pitchFamily="34" charset="0"/>
              </a:rPr>
              <a:t>Saccharose</a:t>
            </a:r>
          </a:p>
        </p:txBody>
      </p:sp>
      <p:sp>
        <p:nvSpPr>
          <p:cNvPr id="2" name="Espace réservé du numéro de diapositive 1">
            <a:extLst>
              <a:ext uri="{FF2B5EF4-FFF2-40B4-BE49-F238E27FC236}">
                <a16:creationId xmlns:a16="http://schemas.microsoft.com/office/drawing/2014/main" id="{5DE6CAC0-78AC-4B41-AB3A-8D28BB8C2D66}"/>
              </a:ext>
            </a:extLst>
          </p:cNvPr>
          <p:cNvSpPr>
            <a:spLocks noGrp="1"/>
          </p:cNvSpPr>
          <p:nvPr>
            <p:ph type="sldNum" sz="quarter" idx="12"/>
          </p:nvPr>
        </p:nvSpPr>
        <p:spPr/>
        <p:txBody>
          <a:bodyPr/>
          <a:lstStyle/>
          <a:p>
            <a:fld id="{9C015B86-EA61-9A4C-BA8B-8C6B21A3F22B}" type="slidenum">
              <a:rPr lang="fr-FR" sz="2000" smtClean="0">
                <a:latin typeface="Calibri" panose="020F0502020204030204" pitchFamily="34" charset="0"/>
                <a:cs typeface="Calibri" panose="020F0502020204030204" pitchFamily="34" charset="0"/>
              </a:rPr>
              <a:t>6</a:t>
            </a:fld>
            <a:endParaRPr lang="fr-FR" sz="200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560528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8">
            <a:extLst>
              <a:ext uri="{FF2B5EF4-FFF2-40B4-BE49-F238E27FC236}">
                <a16:creationId xmlns:a16="http://schemas.microsoft.com/office/drawing/2014/main" id="{C5657E63-7862-8A4D-B4D8-7770A278FA05}"/>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208213" y="1484313"/>
            <a:ext cx="2951162"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Titre 1">
            <a:extLst>
              <a:ext uri="{FF2B5EF4-FFF2-40B4-BE49-F238E27FC236}">
                <a16:creationId xmlns:a16="http://schemas.microsoft.com/office/drawing/2014/main" id="{BFF197C5-AF1D-6C4E-86D7-393D7DADC298}"/>
              </a:ext>
            </a:extLst>
          </p:cNvPr>
          <p:cNvSpPr>
            <a:spLocks noGrp="1"/>
          </p:cNvSpPr>
          <p:nvPr>
            <p:ph type="title"/>
          </p:nvPr>
        </p:nvSpPr>
        <p:spPr>
          <a:xfrm>
            <a:off x="520794" y="113839"/>
            <a:ext cx="8229600" cy="1066800"/>
          </a:xfrm>
        </p:spPr>
        <p:txBody>
          <a:bodyPr/>
          <a:lstStyle/>
          <a:p>
            <a:pPr eaLnBrk="1" hangingPunct="1"/>
            <a:r>
              <a:rPr lang="fr-FR" altLang="fr-FR" dirty="0"/>
              <a:t>Les protides ou protéines</a:t>
            </a:r>
          </a:p>
        </p:txBody>
      </p:sp>
      <p:sp>
        <p:nvSpPr>
          <p:cNvPr id="11268" name="ZoneTexte 3">
            <a:extLst>
              <a:ext uri="{FF2B5EF4-FFF2-40B4-BE49-F238E27FC236}">
                <a16:creationId xmlns:a16="http://schemas.microsoft.com/office/drawing/2014/main" id="{FC41439C-165D-3042-8166-4AD8DBEAAC4C}"/>
              </a:ext>
            </a:extLst>
          </p:cNvPr>
          <p:cNvSpPr txBox="1">
            <a:spLocks noChangeArrowheads="1"/>
          </p:cNvSpPr>
          <p:nvPr/>
        </p:nvSpPr>
        <p:spPr bwMode="auto">
          <a:xfrm>
            <a:off x="2063751" y="4941888"/>
            <a:ext cx="8175625" cy="156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A04DA3"/>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A04DA3"/>
              </a:buClr>
              <a:buFont typeface="Georgia" panose="02040502050405020303" pitchFamily="18" charset="0"/>
              <a:buChar char="▫"/>
              <a:defRPr sz="2000">
                <a:solidFill>
                  <a:srgbClr val="A04DA3"/>
                </a:solidFill>
                <a:latin typeface="Georgia" panose="02040502050405020303" pitchFamily="18" charset="0"/>
              </a:defRPr>
            </a:lvl5pPr>
            <a:lvl6pPr marL="25146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6pPr>
            <a:lvl7pPr marL="29718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7pPr>
            <a:lvl8pPr marL="34290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8pPr>
            <a:lvl9pPr marL="38862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9pPr>
          </a:lstStyle>
          <a:p>
            <a:pPr eaLnBrk="1" hangingPunct="1">
              <a:spcBef>
                <a:spcPct val="0"/>
              </a:spcBef>
              <a:buClrTx/>
              <a:buFontTx/>
              <a:buNone/>
            </a:pPr>
            <a:r>
              <a:rPr lang="fr-FR" altLang="fr-FR" sz="2400">
                <a:latin typeface="Calibri" panose="020F0502020204030204" pitchFamily="34" charset="0"/>
                <a:cs typeface="Calibri" panose="020F0502020204030204" pitchFamily="34" charset="0"/>
              </a:rPr>
              <a:t>Molécules constituées de 4 éléments chimiques: C, H, O, N.</a:t>
            </a:r>
          </a:p>
          <a:p>
            <a:pPr eaLnBrk="1" hangingPunct="1">
              <a:spcBef>
                <a:spcPct val="0"/>
              </a:spcBef>
              <a:buClrTx/>
              <a:buFontTx/>
              <a:buNone/>
            </a:pPr>
            <a:r>
              <a:rPr lang="fr-FR" altLang="fr-FR" sz="2400">
                <a:latin typeface="Calibri" panose="020F0502020204030204" pitchFamily="34" charset="0"/>
                <a:cs typeface="Calibri" panose="020F0502020204030204" pitchFamily="34" charset="0"/>
              </a:rPr>
              <a:t>Chaque atome de C de la chaîne est relié à au moins un atome d’H.</a:t>
            </a:r>
          </a:p>
          <a:p>
            <a:pPr eaLnBrk="1" hangingPunct="1">
              <a:spcBef>
                <a:spcPct val="0"/>
              </a:spcBef>
              <a:buClrTx/>
              <a:buFontTx/>
              <a:buNone/>
            </a:pPr>
            <a:r>
              <a:rPr lang="fr-FR" altLang="fr-FR" sz="2400">
                <a:latin typeface="Calibri" panose="020F0502020204030204" pitchFamily="34" charset="0"/>
                <a:cs typeface="Calibri" panose="020F0502020204030204" pitchFamily="34" charset="0"/>
              </a:rPr>
              <a:t>Présence d’une forme remarquable en hélice.</a:t>
            </a:r>
          </a:p>
        </p:txBody>
      </p:sp>
      <p:sp>
        <p:nvSpPr>
          <p:cNvPr id="11269" name="ZoneTexte 5">
            <a:extLst>
              <a:ext uri="{FF2B5EF4-FFF2-40B4-BE49-F238E27FC236}">
                <a16:creationId xmlns:a16="http://schemas.microsoft.com/office/drawing/2014/main" id="{1C0121FF-BD4F-8C42-9EAE-56599B5D509E}"/>
              </a:ext>
            </a:extLst>
          </p:cNvPr>
          <p:cNvSpPr txBox="1">
            <a:spLocks noChangeArrowheads="1"/>
          </p:cNvSpPr>
          <p:nvPr/>
        </p:nvSpPr>
        <p:spPr bwMode="auto">
          <a:xfrm>
            <a:off x="3359150" y="4365625"/>
            <a:ext cx="17287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A04DA3"/>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A04DA3"/>
              </a:buClr>
              <a:buFont typeface="Georgia" panose="02040502050405020303" pitchFamily="18" charset="0"/>
              <a:buChar char="▫"/>
              <a:defRPr sz="2000">
                <a:solidFill>
                  <a:srgbClr val="A04DA3"/>
                </a:solidFill>
                <a:latin typeface="Georgia" panose="02040502050405020303" pitchFamily="18" charset="0"/>
              </a:defRPr>
            </a:lvl5pPr>
            <a:lvl6pPr marL="25146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6pPr>
            <a:lvl7pPr marL="29718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7pPr>
            <a:lvl8pPr marL="34290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8pPr>
            <a:lvl9pPr marL="38862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9pPr>
          </a:lstStyle>
          <a:p>
            <a:pPr eaLnBrk="1" hangingPunct="1">
              <a:spcBef>
                <a:spcPct val="0"/>
              </a:spcBef>
              <a:buClrTx/>
              <a:buFontTx/>
              <a:buNone/>
            </a:pPr>
            <a:r>
              <a:rPr lang="fr-FR" altLang="fr-FR" sz="1800">
                <a:latin typeface="Calibri" panose="020F0502020204030204" pitchFamily="34" charset="0"/>
                <a:cs typeface="Calibri" panose="020F0502020204030204" pitchFamily="34" charset="0"/>
              </a:rPr>
              <a:t>Insuline</a:t>
            </a:r>
          </a:p>
        </p:txBody>
      </p:sp>
      <p:sp>
        <p:nvSpPr>
          <p:cNvPr id="11270" name="ZoneTexte 6">
            <a:extLst>
              <a:ext uri="{FF2B5EF4-FFF2-40B4-BE49-F238E27FC236}">
                <a16:creationId xmlns:a16="http://schemas.microsoft.com/office/drawing/2014/main" id="{F4BDFC66-98AF-EC4E-9740-2C3A629FBD2F}"/>
              </a:ext>
            </a:extLst>
          </p:cNvPr>
          <p:cNvSpPr txBox="1">
            <a:spLocks noChangeArrowheads="1"/>
          </p:cNvSpPr>
          <p:nvPr/>
        </p:nvSpPr>
        <p:spPr bwMode="auto">
          <a:xfrm>
            <a:off x="7391400" y="4581525"/>
            <a:ext cx="1728788"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A04DA3"/>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A04DA3"/>
              </a:buClr>
              <a:buFont typeface="Georgia" panose="02040502050405020303" pitchFamily="18" charset="0"/>
              <a:buChar char="▫"/>
              <a:defRPr sz="2000">
                <a:solidFill>
                  <a:srgbClr val="A04DA3"/>
                </a:solidFill>
                <a:latin typeface="Georgia" panose="02040502050405020303" pitchFamily="18" charset="0"/>
              </a:defRPr>
            </a:lvl5pPr>
            <a:lvl6pPr marL="25146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6pPr>
            <a:lvl7pPr marL="29718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7pPr>
            <a:lvl8pPr marL="34290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8pPr>
            <a:lvl9pPr marL="38862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9pPr>
          </a:lstStyle>
          <a:p>
            <a:pPr eaLnBrk="1" hangingPunct="1">
              <a:spcBef>
                <a:spcPct val="0"/>
              </a:spcBef>
              <a:buClrTx/>
              <a:buFontTx/>
              <a:buNone/>
            </a:pPr>
            <a:r>
              <a:rPr lang="fr-FR" altLang="fr-FR" sz="1800">
                <a:latin typeface="Calibri" panose="020F0502020204030204" pitchFamily="34" charset="0"/>
                <a:cs typeface="Calibri" panose="020F0502020204030204" pitchFamily="34" charset="0"/>
              </a:rPr>
              <a:t>Hémoglobine</a:t>
            </a:r>
          </a:p>
        </p:txBody>
      </p:sp>
      <p:pic>
        <p:nvPicPr>
          <p:cNvPr id="11271" name="Picture 9">
            <a:extLst>
              <a:ext uri="{FF2B5EF4-FFF2-40B4-BE49-F238E27FC236}">
                <a16:creationId xmlns:a16="http://schemas.microsoft.com/office/drawing/2014/main" id="{D7E4B7F8-666D-FB45-8098-A8127B3B5C75}"/>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167439" y="1196976"/>
            <a:ext cx="4321175" cy="3381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Espace réservé du numéro de diapositive 1">
            <a:extLst>
              <a:ext uri="{FF2B5EF4-FFF2-40B4-BE49-F238E27FC236}">
                <a16:creationId xmlns:a16="http://schemas.microsoft.com/office/drawing/2014/main" id="{4F8F3F1E-0A02-AC46-9963-30A05330450D}"/>
              </a:ext>
            </a:extLst>
          </p:cNvPr>
          <p:cNvSpPr>
            <a:spLocks noGrp="1"/>
          </p:cNvSpPr>
          <p:nvPr>
            <p:ph type="sldNum" sz="quarter" idx="12"/>
          </p:nvPr>
        </p:nvSpPr>
        <p:spPr/>
        <p:txBody>
          <a:bodyPr/>
          <a:lstStyle/>
          <a:p>
            <a:fld id="{9C015B86-EA61-9A4C-BA8B-8C6B21A3F22B}" type="slidenum">
              <a:rPr lang="fr-FR" smtClean="0">
                <a:latin typeface="Calibri" panose="020F0502020204030204" pitchFamily="34" charset="0"/>
                <a:cs typeface="Calibri" panose="020F0502020204030204" pitchFamily="34" charset="0"/>
              </a:rPr>
              <a:t>7</a:t>
            </a:fld>
            <a:endParaRPr lang="fr-FR">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741030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re 1">
            <a:extLst>
              <a:ext uri="{FF2B5EF4-FFF2-40B4-BE49-F238E27FC236}">
                <a16:creationId xmlns:a16="http://schemas.microsoft.com/office/drawing/2014/main" id="{C4F27EF0-77E6-7546-8331-7305FD0C87AD}"/>
              </a:ext>
            </a:extLst>
          </p:cNvPr>
          <p:cNvSpPr>
            <a:spLocks noGrp="1"/>
          </p:cNvSpPr>
          <p:nvPr>
            <p:ph type="title"/>
          </p:nvPr>
        </p:nvSpPr>
        <p:spPr>
          <a:xfrm>
            <a:off x="322469" y="245643"/>
            <a:ext cx="8596668" cy="1320800"/>
          </a:xfrm>
        </p:spPr>
        <p:txBody>
          <a:bodyPr/>
          <a:lstStyle/>
          <a:p>
            <a:pPr eaLnBrk="1" hangingPunct="1"/>
            <a:r>
              <a:rPr lang="fr-FR" altLang="fr-FR"/>
              <a:t>Les acides nucléiques</a:t>
            </a:r>
          </a:p>
        </p:txBody>
      </p:sp>
      <p:sp>
        <p:nvSpPr>
          <p:cNvPr id="12291" name="ZoneTexte 4">
            <a:extLst>
              <a:ext uri="{FF2B5EF4-FFF2-40B4-BE49-F238E27FC236}">
                <a16:creationId xmlns:a16="http://schemas.microsoft.com/office/drawing/2014/main" id="{0B3E89FB-F93A-054E-AAC5-41FB937547E6}"/>
              </a:ext>
            </a:extLst>
          </p:cNvPr>
          <p:cNvSpPr txBox="1">
            <a:spLocks noChangeArrowheads="1"/>
          </p:cNvSpPr>
          <p:nvPr/>
        </p:nvSpPr>
        <p:spPr bwMode="auto">
          <a:xfrm>
            <a:off x="946898" y="4922093"/>
            <a:ext cx="8569325"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A04DA3"/>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A04DA3"/>
              </a:buClr>
              <a:buFont typeface="Georgia" panose="02040502050405020303" pitchFamily="18" charset="0"/>
              <a:buChar char="▫"/>
              <a:defRPr sz="2000">
                <a:solidFill>
                  <a:srgbClr val="A04DA3"/>
                </a:solidFill>
                <a:latin typeface="Georgia" panose="02040502050405020303" pitchFamily="18" charset="0"/>
              </a:defRPr>
            </a:lvl5pPr>
            <a:lvl6pPr marL="25146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6pPr>
            <a:lvl7pPr marL="29718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7pPr>
            <a:lvl8pPr marL="34290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8pPr>
            <a:lvl9pPr marL="38862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9pPr>
          </a:lstStyle>
          <a:p>
            <a:pPr eaLnBrk="1" hangingPunct="1">
              <a:spcBef>
                <a:spcPct val="0"/>
              </a:spcBef>
              <a:buClrTx/>
              <a:buFontTx/>
              <a:buNone/>
            </a:pPr>
            <a:r>
              <a:rPr lang="fr-FR" altLang="fr-FR" sz="2400" dirty="0">
                <a:latin typeface="Calibri" panose="020F0502020204030204" pitchFamily="34" charset="0"/>
                <a:cs typeface="Calibri" panose="020F0502020204030204" pitchFamily="34" charset="0"/>
              </a:rPr>
              <a:t>Molécules constituées de 3 éléments chimiques: C, H, O, N, P.</a:t>
            </a:r>
          </a:p>
          <a:p>
            <a:pPr eaLnBrk="1" hangingPunct="1">
              <a:spcBef>
                <a:spcPct val="0"/>
              </a:spcBef>
              <a:buClrTx/>
              <a:buFontTx/>
              <a:buNone/>
            </a:pPr>
            <a:r>
              <a:rPr lang="fr-FR" altLang="fr-FR" sz="2400" dirty="0">
                <a:latin typeface="Calibri" panose="020F0502020204030204" pitchFamily="34" charset="0"/>
                <a:cs typeface="Calibri" panose="020F0502020204030204" pitchFamily="34" charset="0"/>
              </a:rPr>
              <a:t>Molécule de petite taille, présentant un ou deux cycles intégrant N et C. Présence d’un élément P à l’extrémité.</a:t>
            </a:r>
          </a:p>
          <a:p>
            <a:pPr eaLnBrk="1" hangingPunct="1">
              <a:spcBef>
                <a:spcPct val="0"/>
              </a:spcBef>
              <a:buClrTx/>
              <a:buFontTx/>
              <a:buNone/>
            </a:pPr>
            <a:r>
              <a:rPr lang="fr-FR" altLang="fr-FR" sz="2400" dirty="0">
                <a:latin typeface="Calibri" panose="020F0502020204030204" pitchFamily="34" charset="0"/>
                <a:cs typeface="Calibri" panose="020F0502020204030204" pitchFamily="34" charset="0"/>
              </a:rPr>
              <a:t>Chaque atome de C de la chaîne est relié à au moins un atome d’H.</a:t>
            </a:r>
          </a:p>
        </p:txBody>
      </p:sp>
      <p:sp>
        <p:nvSpPr>
          <p:cNvPr id="12292" name="ZoneTexte 6">
            <a:extLst>
              <a:ext uri="{FF2B5EF4-FFF2-40B4-BE49-F238E27FC236}">
                <a16:creationId xmlns:a16="http://schemas.microsoft.com/office/drawing/2014/main" id="{0FDFD740-92DA-7744-8C88-A256AA267319}"/>
              </a:ext>
            </a:extLst>
          </p:cNvPr>
          <p:cNvSpPr txBox="1">
            <a:spLocks noChangeArrowheads="1"/>
          </p:cNvSpPr>
          <p:nvPr/>
        </p:nvSpPr>
        <p:spPr bwMode="auto">
          <a:xfrm>
            <a:off x="2427106" y="3901889"/>
            <a:ext cx="1584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A04DA3"/>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A04DA3"/>
              </a:buClr>
              <a:buFont typeface="Georgia" panose="02040502050405020303" pitchFamily="18" charset="0"/>
              <a:buChar char="▫"/>
              <a:defRPr sz="2000">
                <a:solidFill>
                  <a:srgbClr val="A04DA3"/>
                </a:solidFill>
                <a:latin typeface="Georgia" panose="02040502050405020303" pitchFamily="18" charset="0"/>
              </a:defRPr>
            </a:lvl5pPr>
            <a:lvl6pPr marL="25146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6pPr>
            <a:lvl7pPr marL="29718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7pPr>
            <a:lvl8pPr marL="34290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8pPr>
            <a:lvl9pPr marL="38862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9pPr>
          </a:lstStyle>
          <a:p>
            <a:pPr eaLnBrk="1" hangingPunct="1">
              <a:spcBef>
                <a:spcPct val="0"/>
              </a:spcBef>
              <a:buClrTx/>
              <a:buFontTx/>
              <a:buNone/>
            </a:pPr>
            <a:r>
              <a:rPr lang="fr-FR" altLang="fr-FR" sz="2000">
                <a:latin typeface="Calibri" panose="020F0502020204030204" pitchFamily="34" charset="0"/>
                <a:cs typeface="Calibri" panose="020F0502020204030204" pitchFamily="34" charset="0"/>
              </a:rPr>
              <a:t>Adénine</a:t>
            </a:r>
          </a:p>
        </p:txBody>
      </p:sp>
      <p:sp>
        <p:nvSpPr>
          <p:cNvPr id="12293" name="ZoneTexte 7">
            <a:extLst>
              <a:ext uri="{FF2B5EF4-FFF2-40B4-BE49-F238E27FC236}">
                <a16:creationId xmlns:a16="http://schemas.microsoft.com/office/drawing/2014/main" id="{54FFD699-17E2-F347-AC9F-43E6A9276E72}"/>
              </a:ext>
            </a:extLst>
          </p:cNvPr>
          <p:cNvSpPr txBox="1">
            <a:spLocks noChangeArrowheads="1"/>
          </p:cNvSpPr>
          <p:nvPr/>
        </p:nvSpPr>
        <p:spPr bwMode="auto">
          <a:xfrm>
            <a:off x="7006338" y="3820928"/>
            <a:ext cx="15843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300"/>
              </a:spcBef>
              <a:buClr>
                <a:srgbClr val="A04DA3"/>
              </a:buClr>
              <a:buFont typeface="Georgia" panose="02040502050405020303" pitchFamily="18" charset="0"/>
              <a:buChar char="•"/>
              <a:defRPr sz="2800">
                <a:solidFill>
                  <a:schemeClr val="tx1"/>
                </a:solidFill>
                <a:latin typeface="Georgia" panose="02040502050405020303" pitchFamily="18" charset="0"/>
              </a:defRPr>
            </a:lvl1pPr>
            <a:lvl2pPr marL="742950" indent="-285750" eaLnBrk="0" hangingPunct="0">
              <a:spcBef>
                <a:spcPts val="300"/>
              </a:spcBef>
              <a:buClr>
                <a:schemeClr val="accent2"/>
              </a:buClr>
              <a:buFont typeface="Georgia" panose="02040502050405020303" pitchFamily="18" charset="0"/>
              <a:buChar char="▫"/>
              <a:defRPr sz="2600">
                <a:solidFill>
                  <a:schemeClr val="accent2"/>
                </a:solidFill>
                <a:latin typeface="Georgia" panose="02040502050405020303" pitchFamily="18" charset="0"/>
              </a:defRPr>
            </a:lvl2pPr>
            <a:lvl3pPr marL="1143000" indent="-228600" eaLnBrk="0" hangingPunct="0">
              <a:spcBef>
                <a:spcPts val="300"/>
              </a:spcBef>
              <a:buClr>
                <a:schemeClr val="accent1"/>
              </a:buClr>
              <a:buFont typeface="Wingdings 2" pitchFamily="2" charset="2"/>
              <a:buChar char=""/>
              <a:defRPr sz="2400">
                <a:solidFill>
                  <a:schemeClr val="accent1"/>
                </a:solidFill>
                <a:latin typeface="Georgia" panose="02040502050405020303" pitchFamily="18" charset="0"/>
              </a:defRPr>
            </a:lvl3pPr>
            <a:lvl4pPr marL="1600200" indent="-228600" eaLnBrk="0" hangingPunct="0">
              <a:spcBef>
                <a:spcPts val="300"/>
              </a:spcBef>
              <a:buClr>
                <a:schemeClr val="accent1"/>
              </a:buClr>
              <a:buFont typeface="Wingdings 2" pitchFamily="2" charset="2"/>
              <a:buChar char=""/>
              <a:defRPr sz="2200">
                <a:solidFill>
                  <a:schemeClr val="accent1"/>
                </a:solidFill>
                <a:latin typeface="Georgia" panose="02040502050405020303" pitchFamily="18" charset="0"/>
              </a:defRPr>
            </a:lvl4pPr>
            <a:lvl5pPr marL="2057400" indent="-228600" eaLnBrk="0" hangingPunct="0">
              <a:spcBef>
                <a:spcPts val="300"/>
              </a:spcBef>
              <a:buClr>
                <a:srgbClr val="A04DA3"/>
              </a:buClr>
              <a:buFont typeface="Georgia" panose="02040502050405020303" pitchFamily="18" charset="0"/>
              <a:buChar char="▫"/>
              <a:defRPr sz="2000">
                <a:solidFill>
                  <a:srgbClr val="A04DA3"/>
                </a:solidFill>
                <a:latin typeface="Georgia" panose="02040502050405020303" pitchFamily="18" charset="0"/>
              </a:defRPr>
            </a:lvl5pPr>
            <a:lvl6pPr marL="25146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6pPr>
            <a:lvl7pPr marL="29718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7pPr>
            <a:lvl8pPr marL="34290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8pPr>
            <a:lvl9pPr marL="3886200" indent="-228600" eaLnBrk="0" fontAlgn="base" hangingPunct="0">
              <a:spcBef>
                <a:spcPts val="300"/>
              </a:spcBef>
              <a:spcAft>
                <a:spcPct val="0"/>
              </a:spcAft>
              <a:buClr>
                <a:srgbClr val="A04DA3"/>
              </a:buClr>
              <a:buFont typeface="Georgia" panose="02040502050405020303" pitchFamily="18" charset="0"/>
              <a:buChar char="▫"/>
              <a:defRPr sz="2000">
                <a:solidFill>
                  <a:srgbClr val="A04DA3"/>
                </a:solidFill>
                <a:latin typeface="Georgia" panose="02040502050405020303" pitchFamily="18" charset="0"/>
              </a:defRPr>
            </a:lvl9pPr>
          </a:lstStyle>
          <a:p>
            <a:pPr eaLnBrk="1" hangingPunct="1">
              <a:spcBef>
                <a:spcPct val="0"/>
              </a:spcBef>
              <a:buClrTx/>
              <a:buFontTx/>
              <a:buNone/>
            </a:pPr>
            <a:r>
              <a:rPr lang="fr-FR" altLang="fr-FR" sz="2000" dirty="0">
                <a:latin typeface="Calibri" panose="020F0502020204030204" pitchFamily="34" charset="0"/>
                <a:cs typeface="Calibri" panose="020F0502020204030204" pitchFamily="34" charset="0"/>
              </a:rPr>
              <a:t>Guanine</a:t>
            </a:r>
          </a:p>
        </p:txBody>
      </p:sp>
      <p:pic>
        <p:nvPicPr>
          <p:cNvPr id="12294" name="Picture 8">
            <a:extLst>
              <a:ext uri="{FF2B5EF4-FFF2-40B4-BE49-F238E27FC236}">
                <a16:creationId xmlns:a16="http://schemas.microsoft.com/office/drawing/2014/main" id="{06B698B2-9571-034B-A4B3-117E2DB45065}"/>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1203142" y="1814328"/>
            <a:ext cx="3887788" cy="220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5" name="Picture 9">
            <a:extLst>
              <a:ext uri="{FF2B5EF4-FFF2-40B4-BE49-F238E27FC236}">
                <a16:creationId xmlns:a16="http://schemas.microsoft.com/office/drawing/2014/main" id="{4D213889-86BD-7D48-B668-46F33869579F}"/>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053749" y="1767161"/>
            <a:ext cx="3836987" cy="197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Espace réservé du numéro de diapositive 1">
            <a:extLst>
              <a:ext uri="{FF2B5EF4-FFF2-40B4-BE49-F238E27FC236}">
                <a16:creationId xmlns:a16="http://schemas.microsoft.com/office/drawing/2014/main" id="{41DEB45C-F440-BD45-82E6-2ED893D2E62B}"/>
              </a:ext>
            </a:extLst>
          </p:cNvPr>
          <p:cNvSpPr>
            <a:spLocks noGrp="1"/>
          </p:cNvSpPr>
          <p:nvPr>
            <p:ph type="sldNum" sz="quarter" idx="12"/>
          </p:nvPr>
        </p:nvSpPr>
        <p:spPr/>
        <p:txBody>
          <a:bodyPr/>
          <a:lstStyle/>
          <a:p>
            <a:fld id="{9C015B86-EA61-9A4C-BA8B-8C6B21A3F22B}" type="slidenum">
              <a:rPr lang="fr-FR" smtClean="0">
                <a:latin typeface="Calibri" panose="020F0502020204030204" pitchFamily="34" charset="0"/>
                <a:cs typeface="Calibri" panose="020F0502020204030204" pitchFamily="34" charset="0"/>
              </a:rPr>
              <a:t>8</a:t>
            </a:fld>
            <a:endParaRPr lang="fr-FR">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692523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re 1">
            <a:extLst>
              <a:ext uri="{FF2B5EF4-FFF2-40B4-BE49-F238E27FC236}">
                <a16:creationId xmlns:a16="http://schemas.microsoft.com/office/drawing/2014/main" id="{43C5DF8A-4D33-BC44-ADC4-068D9C2F58EA}"/>
              </a:ext>
            </a:extLst>
          </p:cNvPr>
          <p:cNvSpPr>
            <a:spLocks noGrp="1"/>
          </p:cNvSpPr>
          <p:nvPr>
            <p:ph type="title"/>
          </p:nvPr>
        </p:nvSpPr>
        <p:spPr>
          <a:xfrm>
            <a:off x="851647" y="216554"/>
            <a:ext cx="8229600" cy="1066800"/>
          </a:xfrm>
        </p:spPr>
        <p:txBody>
          <a:bodyPr/>
          <a:lstStyle/>
          <a:p>
            <a:pPr eaLnBrk="1" hangingPunct="1"/>
            <a:r>
              <a:rPr lang="fr-FR" altLang="fr-FR" dirty="0">
                <a:sym typeface="Wingdings" pitchFamily="2" charset="2"/>
              </a:rPr>
              <a:t> </a:t>
            </a:r>
            <a:r>
              <a:rPr lang="fr-FR" altLang="fr-FR" dirty="0"/>
              <a:t>Bilan Classe de 2nde</a:t>
            </a:r>
          </a:p>
        </p:txBody>
      </p:sp>
      <p:sp>
        <p:nvSpPr>
          <p:cNvPr id="3" name="Espace réservé du contenu 2">
            <a:extLst>
              <a:ext uri="{FF2B5EF4-FFF2-40B4-BE49-F238E27FC236}">
                <a16:creationId xmlns:a16="http://schemas.microsoft.com/office/drawing/2014/main" id="{C1899FFD-70D8-BD4F-8316-FD831FC38862}"/>
              </a:ext>
            </a:extLst>
          </p:cNvPr>
          <p:cNvSpPr>
            <a:spLocks noGrp="1"/>
          </p:cNvSpPr>
          <p:nvPr>
            <p:ph idx="1"/>
          </p:nvPr>
        </p:nvSpPr>
        <p:spPr>
          <a:xfrm>
            <a:off x="851647" y="1600388"/>
            <a:ext cx="9045388" cy="5376863"/>
          </a:xfrm>
        </p:spPr>
        <p:txBody>
          <a:bodyPr>
            <a:normAutofit/>
          </a:bodyPr>
          <a:lstStyle/>
          <a:p>
            <a:pPr marL="365760" indent="-256032">
              <a:buClr>
                <a:schemeClr val="accent3"/>
              </a:buClr>
              <a:buFont typeface="Georgia"/>
              <a:buChar char="•"/>
              <a:defRPr/>
            </a:pPr>
            <a:r>
              <a:rPr lang="fr-FR" sz="2400" dirty="0"/>
              <a:t>Les êtres vivants sont constitués d’éléments chimiques disponibles sur le globe terrestre. Leurs proportions sont différentes dans le monde inerte et dans le monde vivant. </a:t>
            </a:r>
          </a:p>
          <a:p>
            <a:pPr marL="365760" indent="-256032">
              <a:buClr>
                <a:schemeClr val="accent3"/>
              </a:buClr>
              <a:buFont typeface="Georgia"/>
              <a:buChar char="•"/>
              <a:defRPr/>
            </a:pPr>
            <a:r>
              <a:rPr lang="fr-FR" sz="2400" dirty="0"/>
              <a:t>La Terre présente en surface des molécules minérales, non combustibles, composées de l’élément chimique Si pour les silicates. On retrouve ces silicates sur d’autres planètes du système solaire.</a:t>
            </a:r>
          </a:p>
          <a:p>
            <a:pPr marL="365760" indent="-256032">
              <a:buClr>
                <a:schemeClr val="accent3"/>
              </a:buClr>
              <a:buFont typeface="Georgia"/>
              <a:buChar char="•"/>
              <a:defRPr/>
            </a:pPr>
            <a:r>
              <a:rPr lang="fr-FR" sz="2400" dirty="0"/>
              <a:t>L’originalité de la planète Terre est la présence de molécules organiques, c’est-à-dire, combustibles, présentant au moins un élément chimique C lié de manière covalente à au moins un élément H.</a:t>
            </a:r>
          </a:p>
        </p:txBody>
      </p:sp>
      <p:sp>
        <p:nvSpPr>
          <p:cNvPr id="2" name="Espace réservé du numéro de diapositive 1">
            <a:extLst>
              <a:ext uri="{FF2B5EF4-FFF2-40B4-BE49-F238E27FC236}">
                <a16:creationId xmlns:a16="http://schemas.microsoft.com/office/drawing/2014/main" id="{37597D55-0D20-4F44-868D-95683FE41028}"/>
              </a:ext>
            </a:extLst>
          </p:cNvPr>
          <p:cNvSpPr>
            <a:spLocks noGrp="1"/>
          </p:cNvSpPr>
          <p:nvPr>
            <p:ph type="sldNum" sz="quarter" idx="12"/>
          </p:nvPr>
        </p:nvSpPr>
        <p:spPr/>
        <p:txBody>
          <a:bodyPr/>
          <a:lstStyle/>
          <a:p>
            <a:fld id="{9C015B86-EA61-9A4C-BA8B-8C6B21A3F22B}" type="slidenum">
              <a:rPr lang="fr-FR" smtClean="0"/>
              <a:t>9</a:t>
            </a:fld>
            <a:endParaRPr lang="fr-FR"/>
          </a:p>
        </p:txBody>
      </p:sp>
    </p:spTree>
    <p:extLst>
      <p:ext uri="{BB962C8B-B14F-4D97-AF65-F5344CB8AC3E}">
        <p14:creationId xmlns:p14="http://schemas.microsoft.com/office/powerpoint/2010/main" val="32331827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Espace réservé du contenu 2">
            <a:extLst>
              <a:ext uri="{FF2B5EF4-FFF2-40B4-BE49-F238E27FC236}">
                <a16:creationId xmlns:a16="http://schemas.microsoft.com/office/drawing/2014/main" id="{0C524AAF-A547-2143-B5B0-5B029CF65003}"/>
              </a:ext>
            </a:extLst>
          </p:cNvPr>
          <p:cNvSpPr>
            <a:spLocks noGrp="1"/>
          </p:cNvSpPr>
          <p:nvPr>
            <p:ph idx="1"/>
          </p:nvPr>
        </p:nvSpPr>
        <p:spPr>
          <a:xfrm>
            <a:off x="702732" y="1106303"/>
            <a:ext cx="8229600" cy="5521325"/>
          </a:xfrm>
        </p:spPr>
        <p:txBody>
          <a:bodyPr>
            <a:normAutofit/>
          </a:bodyPr>
          <a:lstStyle/>
          <a:p>
            <a:pPr eaLnBrk="1" hangingPunct="1"/>
            <a:r>
              <a:rPr lang="fr-FR" altLang="fr-FR" sz="2400" dirty="0"/>
              <a:t>Les molécules organiques se classent en 5 familles:</a:t>
            </a:r>
          </a:p>
          <a:p>
            <a:pPr eaLnBrk="1" hangingPunct="1">
              <a:buFont typeface="Wingdings" pitchFamily="2" charset="2"/>
              <a:buChar char="q"/>
            </a:pPr>
            <a:r>
              <a:rPr lang="fr-FR" altLang="fr-FR" sz="2400" dirty="0"/>
              <a:t> les glucides (composées de C, H, O)</a:t>
            </a:r>
          </a:p>
          <a:p>
            <a:pPr eaLnBrk="1" hangingPunct="1">
              <a:buFont typeface="Wingdings" pitchFamily="2" charset="2"/>
              <a:buChar char="q"/>
            </a:pPr>
            <a:r>
              <a:rPr lang="fr-FR" altLang="fr-FR" sz="2400" dirty="0"/>
              <a:t>Les lipides (C, H, O)</a:t>
            </a:r>
          </a:p>
          <a:p>
            <a:pPr eaLnBrk="1" hangingPunct="1">
              <a:buFont typeface="Wingdings" pitchFamily="2" charset="2"/>
              <a:buChar char="q"/>
            </a:pPr>
            <a:r>
              <a:rPr lang="fr-FR" altLang="fr-FR" sz="2400" dirty="0"/>
              <a:t>Les protides ou protéines (C, H, O, N)</a:t>
            </a:r>
          </a:p>
          <a:p>
            <a:pPr eaLnBrk="1" hangingPunct="1">
              <a:buFont typeface="Wingdings" pitchFamily="2" charset="2"/>
              <a:buChar char="q"/>
            </a:pPr>
            <a:r>
              <a:rPr lang="fr-FR" altLang="fr-FR" sz="2400" dirty="0"/>
              <a:t>Les acides nucléiques (C, H, O, N, P)</a:t>
            </a:r>
          </a:p>
          <a:p>
            <a:pPr eaLnBrk="1" hangingPunct="1"/>
            <a:r>
              <a:rPr lang="fr-FR" altLang="fr-FR" sz="2400" dirty="0"/>
              <a:t>Ainsi, les êtres vivants se caractérisent par leur matière carbonée et leur richesse en eau. L’unité chimique des êtres vivants est un indice de leur parenté.</a:t>
            </a:r>
          </a:p>
          <a:p>
            <a:pPr eaLnBrk="1" hangingPunct="1"/>
            <a:endParaRPr lang="fr-FR" altLang="fr-FR" sz="2400" b="1" i="1" dirty="0"/>
          </a:p>
          <a:p>
            <a:pPr eaLnBrk="1" hangingPunct="1">
              <a:buFont typeface="Arial" panose="020B0604020202020204" pitchFamily="34" charset="0"/>
              <a:buChar char="•"/>
            </a:pPr>
            <a:endParaRPr lang="fr-FR" altLang="fr-FR" sz="2400" dirty="0"/>
          </a:p>
        </p:txBody>
      </p:sp>
      <p:sp>
        <p:nvSpPr>
          <p:cNvPr id="2" name="Espace réservé du numéro de diapositive 1">
            <a:extLst>
              <a:ext uri="{FF2B5EF4-FFF2-40B4-BE49-F238E27FC236}">
                <a16:creationId xmlns:a16="http://schemas.microsoft.com/office/drawing/2014/main" id="{17A49C69-B7D8-9C49-B2A7-776A02D01EDA}"/>
              </a:ext>
            </a:extLst>
          </p:cNvPr>
          <p:cNvSpPr>
            <a:spLocks noGrp="1"/>
          </p:cNvSpPr>
          <p:nvPr>
            <p:ph type="sldNum" sz="quarter" idx="12"/>
          </p:nvPr>
        </p:nvSpPr>
        <p:spPr/>
        <p:txBody>
          <a:bodyPr/>
          <a:lstStyle/>
          <a:p>
            <a:fld id="{9C015B86-EA61-9A4C-BA8B-8C6B21A3F22B}" type="slidenum">
              <a:rPr lang="fr-FR" smtClean="0"/>
              <a:t>10</a:t>
            </a:fld>
            <a:endParaRPr lang="fr-FR"/>
          </a:p>
        </p:txBody>
      </p:sp>
    </p:spTree>
    <p:extLst>
      <p:ext uri="{BB962C8B-B14F-4D97-AF65-F5344CB8AC3E}">
        <p14:creationId xmlns:p14="http://schemas.microsoft.com/office/powerpoint/2010/main" val="36472976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a:extLst>
              <a:ext uri="{FF2B5EF4-FFF2-40B4-BE49-F238E27FC236}">
                <a16:creationId xmlns:a16="http://schemas.microsoft.com/office/drawing/2014/main" id="{6DB9D388-3850-5642-A28B-1CD8B3542198}"/>
              </a:ext>
            </a:extLst>
          </p:cNvPr>
          <p:cNvPicPr/>
          <p:nvPr/>
        </p:nvPicPr>
        <p:blipFill>
          <a:blip r:embed="rId2"/>
          <a:stretch>
            <a:fillRect/>
          </a:stretch>
        </p:blipFill>
        <p:spPr>
          <a:xfrm>
            <a:off x="2495115" y="2273695"/>
            <a:ext cx="2855818" cy="2185416"/>
          </a:xfrm>
          <a:prstGeom prst="rect">
            <a:avLst/>
          </a:prstGeom>
        </p:spPr>
      </p:pic>
      <p:pic>
        <p:nvPicPr>
          <p:cNvPr id="13314" name="Picture 2" descr="Résultat de recherche d'images pour &quot;fermentation levure&quot;">
            <a:extLst>
              <a:ext uri="{FF2B5EF4-FFF2-40B4-BE49-F238E27FC236}">
                <a16:creationId xmlns:a16="http://schemas.microsoft.com/office/drawing/2014/main" id="{CA460FE5-6179-F048-8863-F552280CDE88}"/>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8483908" y="117464"/>
            <a:ext cx="3589867" cy="2019301"/>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Résultat de recherche d'images pour &quot;boulanger dessin&quot;">
            <a:extLst>
              <a:ext uri="{FF2B5EF4-FFF2-40B4-BE49-F238E27FC236}">
                <a16:creationId xmlns:a16="http://schemas.microsoft.com/office/drawing/2014/main" id="{C6879882-E75C-F94F-BE06-9090FDAB81A5}"/>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9764823" y="3435943"/>
            <a:ext cx="2427177" cy="3425825"/>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Résultat de recherche d'images pour &quot;farine blé&quot;">
            <a:extLst>
              <a:ext uri="{FF2B5EF4-FFF2-40B4-BE49-F238E27FC236}">
                <a16:creationId xmlns:a16="http://schemas.microsoft.com/office/drawing/2014/main" id="{8DE2228A-AE93-0D4D-8F27-932E65520B21}"/>
              </a:ext>
            </a:extLst>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2766049" y="33947"/>
            <a:ext cx="2058811" cy="2058811"/>
          </a:xfrm>
          <a:prstGeom prst="rect">
            <a:avLst/>
          </a:prstGeom>
          <a:noFill/>
          <a:extLst>
            <a:ext uri="{909E8E84-426E-40DD-AFC4-6F175D3DCCD1}">
              <a14:hiddenFill xmlns:a14="http://schemas.microsoft.com/office/drawing/2010/main">
                <a:solidFill>
                  <a:srgbClr val="FFFFFF"/>
                </a:solidFill>
              </a14:hiddenFill>
            </a:ext>
          </a:extLst>
        </p:spPr>
      </p:pic>
      <p:pic>
        <p:nvPicPr>
          <p:cNvPr id="13320" name="Picture 8" descr="Résultat de recherche d'images pour &quot;levure&quot;">
            <a:extLst>
              <a:ext uri="{FF2B5EF4-FFF2-40B4-BE49-F238E27FC236}">
                <a16:creationId xmlns:a16="http://schemas.microsoft.com/office/drawing/2014/main" id="{872C01FC-D26B-BE47-ACB8-6200173D6971}"/>
              </a:ext>
            </a:extLst>
          </p:cNvPr>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65795" y="219307"/>
            <a:ext cx="1927807" cy="1835272"/>
          </a:xfrm>
          <a:prstGeom prst="rect">
            <a:avLst/>
          </a:prstGeom>
          <a:noFill/>
          <a:extLst>
            <a:ext uri="{909E8E84-426E-40DD-AFC4-6F175D3DCCD1}">
              <a14:hiddenFill xmlns:a14="http://schemas.microsoft.com/office/drawing/2010/main">
                <a:solidFill>
                  <a:srgbClr val="FFFFFF"/>
                </a:solidFill>
              </a14:hiddenFill>
            </a:ext>
          </a:extLst>
        </p:spPr>
      </p:pic>
      <p:pic>
        <p:nvPicPr>
          <p:cNvPr id="13324" name="Picture 12" descr="Résultat de recherche d'images pour &quot;sucre&quot;">
            <a:extLst>
              <a:ext uri="{FF2B5EF4-FFF2-40B4-BE49-F238E27FC236}">
                <a16:creationId xmlns:a16="http://schemas.microsoft.com/office/drawing/2014/main" id="{D1C45D4D-B086-0144-8653-116389F0B586}"/>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628297" y="206869"/>
            <a:ext cx="2052174" cy="1539131"/>
          </a:xfrm>
          <a:prstGeom prst="rect">
            <a:avLst/>
          </a:prstGeom>
          <a:noFill/>
          <a:extLst>
            <a:ext uri="{909E8E84-426E-40DD-AFC4-6F175D3DCCD1}">
              <a14:hiddenFill xmlns:a14="http://schemas.microsoft.com/office/drawing/2010/main">
                <a:solidFill>
                  <a:srgbClr val="FFFFFF"/>
                </a:solidFill>
              </a14:hiddenFill>
            </a:ext>
          </a:extLst>
        </p:spPr>
      </p:pic>
      <p:sp>
        <p:nvSpPr>
          <p:cNvPr id="6" name="Croix 5">
            <a:extLst>
              <a:ext uri="{FF2B5EF4-FFF2-40B4-BE49-F238E27FC236}">
                <a16:creationId xmlns:a16="http://schemas.microsoft.com/office/drawing/2014/main" id="{E66D14D4-72CA-4943-94AD-9903C2526822}"/>
              </a:ext>
            </a:extLst>
          </p:cNvPr>
          <p:cNvSpPr/>
          <p:nvPr/>
        </p:nvSpPr>
        <p:spPr>
          <a:xfrm>
            <a:off x="2129292" y="807055"/>
            <a:ext cx="596311" cy="512596"/>
          </a:xfrm>
          <a:prstGeom prst="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Croix 12">
            <a:extLst>
              <a:ext uri="{FF2B5EF4-FFF2-40B4-BE49-F238E27FC236}">
                <a16:creationId xmlns:a16="http://schemas.microsoft.com/office/drawing/2014/main" id="{0D6F1EB8-8CE4-244B-8432-BBABF3CC1CD9}"/>
              </a:ext>
            </a:extLst>
          </p:cNvPr>
          <p:cNvSpPr/>
          <p:nvPr/>
        </p:nvSpPr>
        <p:spPr>
          <a:xfrm>
            <a:off x="4865306" y="807055"/>
            <a:ext cx="596311" cy="512596"/>
          </a:xfrm>
          <a:prstGeom prst="pl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Rectangle 6">
            <a:extLst>
              <a:ext uri="{FF2B5EF4-FFF2-40B4-BE49-F238E27FC236}">
                <a16:creationId xmlns:a16="http://schemas.microsoft.com/office/drawing/2014/main" id="{58C68994-E358-1942-8895-DB88281882E9}"/>
              </a:ext>
            </a:extLst>
          </p:cNvPr>
          <p:cNvSpPr/>
          <p:nvPr/>
        </p:nvSpPr>
        <p:spPr>
          <a:xfrm>
            <a:off x="7890933" y="807055"/>
            <a:ext cx="383823" cy="1693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5" name="Rectangle 14">
            <a:extLst>
              <a:ext uri="{FF2B5EF4-FFF2-40B4-BE49-F238E27FC236}">
                <a16:creationId xmlns:a16="http://schemas.microsoft.com/office/drawing/2014/main" id="{FAC563D4-A5A4-3348-B4C3-8C0FF89D97A3}"/>
              </a:ext>
            </a:extLst>
          </p:cNvPr>
          <p:cNvSpPr/>
          <p:nvPr/>
        </p:nvSpPr>
        <p:spPr>
          <a:xfrm>
            <a:off x="7923490" y="1129310"/>
            <a:ext cx="383823" cy="16937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3326" name="Picture 14" descr="Résultat de recherche d'images pour &quot;saccharose&quot;">
            <a:extLst>
              <a:ext uri="{FF2B5EF4-FFF2-40B4-BE49-F238E27FC236}">
                <a16:creationId xmlns:a16="http://schemas.microsoft.com/office/drawing/2014/main" id="{A97082FC-0FBC-CE45-9CD3-B1A1BD8B2689}"/>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5461617" y="1898876"/>
            <a:ext cx="3282357" cy="3282357"/>
          </a:xfrm>
          <a:prstGeom prst="rect">
            <a:avLst/>
          </a:prstGeom>
          <a:noFill/>
          <a:extLst>
            <a:ext uri="{909E8E84-426E-40DD-AFC4-6F175D3DCCD1}">
              <a14:hiddenFill xmlns:a14="http://schemas.microsoft.com/office/drawing/2010/main">
                <a:solidFill>
                  <a:srgbClr val="FFFFFF"/>
                </a:solidFill>
              </a14:hiddenFill>
            </a:ext>
          </a:extLst>
        </p:spPr>
      </p:pic>
      <p:sp>
        <p:nvSpPr>
          <p:cNvPr id="8" name="Espace réservé du numéro de diapositive 7">
            <a:extLst>
              <a:ext uri="{FF2B5EF4-FFF2-40B4-BE49-F238E27FC236}">
                <a16:creationId xmlns:a16="http://schemas.microsoft.com/office/drawing/2014/main" id="{699E712D-6771-574E-9951-3CB74DA715FE}"/>
              </a:ext>
            </a:extLst>
          </p:cNvPr>
          <p:cNvSpPr>
            <a:spLocks noGrp="1"/>
          </p:cNvSpPr>
          <p:nvPr>
            <p:ph type="sldNum" sz="quarter" idx="12"/>
          </p:nvPr>
        </p:nvSpPr>
        <p:spPr/>
        <p:txBody>
          <a:bodyPr/>
          <a:lstStyle/>
          <a:p>
            <a:fld id="{9C015B86-EA61-9A4C-BA8B-8C6B21A3F22B}" type="slidenum">
              <a:rPr lang="fr-FR" smtClean="0"/>
              <a:t>11</a:t>
            </a:fld>
            <a:endParaRPr lang="fr-FR"/>
          </a:p>
        </p:txBody>
      </p:sp>
    </p:spTree>
    <p:extLst>
      <p:ext uri="{BB962C8B-B14F-4D97-AF65-F5344CB8AC3E}">
        <p14:creationId xmlns:p14="http://schemas.microsoft.com/office/powerpoint/2010/main" val="36411605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B601951-0BCF-4446-9F7C-3BBBDA0083DC}"/>
              </a:ext>
            </a:extLst>
          </p:cNvPr>
          <p:cNvSpPr>
            <a:spLocks noGrp="1"/>
          </p:cNvSpPr>
          <p:nvPr>
            <p:ph type="title"/>
          </p:nvPr>
        </p:nvSpPr>
        <p:spPr/>
        <p:txBody>
          <a:bodyPr/>
          <a:lstStyle/>
          <a:p>
            <a:r>
              <a:rPr lang="fr-FR" dirty="0" err="1"/>
              <a:t>ExAO</a:t>
            </a:r>
            <a:r>
              <a:rPr lang="fr-FR" dirty="0"/>
              <a:t>: Expérimentation Assistée par Ordinateur</a:t>
            </a:r>
          </a:p>
        </p:txBody>
      </p:sp>
      <p:pic>
        <p:nvPicPr>
          <p:cNvPr id="11266" name="Picture 2" descr="Résultat de recherche d'images pour &quot;levure respiration&quot;">
            <a:extLst>
              <a:ext uri="{FF2B5EF4-FFF2-40B4-BE49-F238E27FC236}">
                <a16:creationId xmlns:a16="http://schemas.microsoft.com/office/drawing/2014/main" id="{99D9CC43-1AA4-A745-981B-D914B668ABCD}"/>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6673304" y="2194983"/>
            <a:ext cx="4126367" cy="3111281"/>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Résultat de recherche d'images pour &quot;exao sordalab enceinte cellulaire powerlink&quot;">
            <a:extLst>
              <a:ext uri="{FF2B5EF4-FFF2-40B4-BE49-F238E27FC236}">
                <a16:creationId xmlns:a16="http://schemas.microsoft.com/office/drawing/2014/main" id="{95428D2F-A580-FD40-B3FF-57852B626EA3}"/>
              </a:ext>
            </a:extLst>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805835" y="2194983"/>
            <a:ext cx="5422496" cy="3223683"/>
          </a:xfrm>
          <a:prstGeom prst="rect">
            <a:avLst/>
          </a:prstGeom>
          <a:noFill/>
          <a:extLst>
            <a:ext uri="{909E8E84-426E-40DD-AFC4-6F175D3DCCD1}">
              <a14:hiddenFill xmlns:a14="http://schemas.microsoft.com/office/drawing/2010/main">
                <a:solidFill>
                  <a:srgbClr val="FFFFFF"/>
                </a:solidFill>
              </a14:hiddenFill>
            </a:ext>
          </a:extLst>
        </p:spPr>
      </p:pic>
      <p:sp>
        <p:nvSpPr>
          <p:cNvPr id="4" name="Espace réservé du numéro de diapositive 3">
            <a:extLst>
              <a:ext uri="{FF2B5EF4-FFF2-40B4-BE49-F238E27FC236}">
                <a16:creationId xmlns:a16="http://schemas.microsoft.com/office/drawing/2014/main" id="{2C79FE02-3931-2141-93D6-189DE4384F96}"/>
              </a:ext>
            </a:extLst>
          </p:cNvPr>
          <p:cNvSpPr>
            <a:spLocks noGrp="1"/>
          </p:cNvSpPr>
          <p:nvPr>
            <p:ph type="sldNum" sz="quarter" idx="12"/>
          </p:nvPr>
        </p:nvSpPr>
        <p:spPr/>
        <p:txBody>
          <a:bodyPr/>
          <a:lstStyle/>
          <a:p>
            <a:fld id="{9C015B86-EA61-9A4C-BA8B-8C6B21A3F22B}" type="slidenum">
              <a:rPr lang="fr-FR" smtClean="0"/>
              <a:t>12</a:t>
            </a:fld>
            <a:endParaRPr lang="fr-FR"/>
          </a:p>
        </p:txBody>
      </p:sp>
    </p:spTree>
    <p:extLst>
      <p:ext uri="{BB962C8B-B14F-4D97-AF65-F5344CB8AC3E}">
        <p14:creationId xmlns:p14="http://schemas.microsoft.com/office/powerpoint/2010/main" val="3870089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u numéro de diapositive 3">
            <a:extLst>
              <a:ext uri="{FF2B5EF4-FFF2-40B4-BE49-F238E27FC236}">
                <a16:creationId xmlns:a16="http://schemas.microsoft.com/office/drawing/2014/main" id="{D02BB663-57DE-A640-ABE0-7084C436F94A}"/>
              </a:ext>
            </a:extLst>
          </p:cNvPr>
          <p:cNvSpPr>
            <a:spLocks noGrp="1"/>
          </p:cNvSpPr>
          <p:nvPr>
            <p:ph type="sldNum" sz="quarter" idx="12"/>
          </p:nvPr>
        </p:nvSpPr>
        <p:spPr/>
        <p:txBody>
          <a:bodyPr/>
          <a:lstStyle/>
          <a:p>
            <a:fld id="{9C015B86-EA61-9A4C-BA8B-8C6B21A3F22B}" type="slidenum">
              <a:rPr lang="fr-FR" smtClean="0"/>
              <a:t>13</a:t>
            </a:fld>
            <a:endParaRPr lang="fr-FR"/>
          </a:p>
        </p:txBody>
      </p:sp>
      <p:pic>
        <p:nvPicPr>
          <p:cNvPr id="5" name="Image 4">
            <a:extLst>
              <a:ext uri="{FF2B5EF4-FFF2-40B4-BE49-F238E27FC236}">
                <a16:creationId xmlns:a16="http://schemas.microsoft.com/office/drawing/2014/main" id="{1F0131A6-0B47-274B-916A-04E8BC911CBD}"/>
              </a:ext>
            </a:extLst>
          </p:cNvPr>
          <p:cNvPicPr/>
          <p:nvPr/>
        </p:nvPicPr>
        <p:blipFill rotWithShape="1">
          <a:blip r:embed="rId2" cstate="screen">
            <a:extLst>
              <a:ext uri="{28A0092B-C50C-407E-A947-70E740481C1C}">
                <a14:useLocalDpi xmlns:a14="http://schemas.microsoft.com/office/drawing/2010/main"/>
              </a:ext>
            </a:extLst>
          </a:blip>
          <a:srcRect r="-251"/>
          <a:stretch/>
        </p:blipFill>
        <p:spPr bwMode="auto">
          <a:xfrm>
            <a:off x="563732" y="1117643"/>
            <a:ext cx="8710270" cy="5288844"/>
          </a:xfrm>
          <a:prstGeom prst="rect">
            <a:avLst/>
          </a:prstGeom>
          <a:noFill/>
          <a:ln>
            <a:noFill/>
          </a:ln>
        </p:spPr>
      </p:pic>
      <p:cxnSp>
        <p:nvCxnSpPr>
          <p:cNvPr id="6" name="Connecteur droit avec flèche 5">
            <a:extLst>
              <a:ext uri="{FF2B5EF4-FFF2-40B4-BE49-F238E27FC236}">
                <a16:creationId xmlns:a16="http://schemas.microsoft.com/office/drawing/2014/main" id="{CADE115E-941F-9746-B7AE-38530771D47C}"/>
              </a:ext>
            </a:extLst>
          </p:cNvPr>
          <p:cNvCxnSpPr>
            <a:cxnSpLocks/>
          </p:cNvCxnSpPr>
          <p:nvPr/>
        </p:nvCxnSpPr>
        <p:spPr>
          <a:xfrm>
            <a:off x="1680492" y="857956"/>
            <a:ext cx="0" cy="78673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 name="Zone de texte 3">
            <a:extLst>
              <a:ext uri="{FF2B5EF4-FFF2-40B4-BE49-F238E27FC236}">
                <a16:creationId xmlns:a16="http://schemas.microsoft.com/office/drawing/2014/main" id="{028730EB-A2BE-604B-835C-96CBECADB360}"/>
              </a:ext>
            </a:extLst>
          </p:cNvPr>
          <p:cNvSpPr txBox="1"/>
          <p:nvPr/>
        </p:nvSpPr>
        <p:spPr>
          <a:xfrm>
            <a:off x="722030" y="548454"/>
            <a:ext cx="2754948" cy="292897"/>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15000"/>
              </a:lnSpc>
              <a:spcAft>
                <a:spcPts val="1000"/>
              </a:spcAft>
            </a:pPr>
            <a:r>
              <a:rPr lang="fr-FR" sz="1600"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Injection de </a:t>
            </a:r>
            <a:r>
              <a:rPr lang="fr-FR" sz="1600" dirty="0">
                <a:solidFill>
                  <a:schemeClr val="accent2"/>
                </a:solidFill>
                <a:latin typeface="Calibri" panose="020F0502020204030204" pitchFamily="34" charset="0"/>
                <a:ea typeface="Calibri" panose="020F0502020204030204" pitchFamily="34" charset="0"/>
                <a:cs typeface="Times New Roman" panose="02020603050405020304" pitchFamily="18" charset="0"/>
              </a:rPr>
              <a:t>2</a:t>
            </a:r>
            <a:r>
              <a:rPr lang="fr-FR" sz="1600"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a:t>
            </a:r>
            <a:r>
              <a:rPr lang="fr-FR" sz="1600" dirty="0" err="1">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mL</a:t>
            </a:r>
            <a:r>
              <a:rPr lang="fr-FR" sz="1600" dirty="0">
                <a:solidFill>
                  <a:schemeClr val="accent2"/>
                </a:solidFill>
                <a:effectLst/>
                <a:latin typeface="Calibri" panose="020F0502020204030204" pitchFamily="34" charset="0"/>
                <a:ea typeface="Calibri" panose="020F0502020204030204" pitchFamily="34" charset="0"/>
                <a:cs typeface="Times New Roman" panose="02020603050405020304" pitchFamily="18" charset="0"/>
              </a:rPr>
              <a:t> de glucose</a:t>
            </a:r>
          </a:p>
        </p:txBody>
      </p:sp>
      <p:sp>
        <p:nvSpPr>
          <p:cNvPr id="9" name="Rectangle 8">
            <a:extLst>
              <a:ext uri="{FF2B5EF4-FFF2-40B4-BE49-F238E27FC236}">
                <a16:creationId xmlns:a16="http://schemas.microsoft.com/office/drawing/2014/main" id="{2AFCD76D-65EF-2E44-A809-18A0AF525130}"/>
              </a:ext>
            </a:extLst>
          </p:cNvPr>
          <p:cNvSpPr/>
          <p:nvPr/>
        </p:nvSpPr>
        <p:spPr>
          <a:xfrm>
            <a:off x="7185943" y="6406487"/>
            <a:ext cx="1861535" cy="369332"/>
          </a:xfrm>
          <a:prstGeom prst="rect">
            <a:avLst/>
          </a:prstGeom>
        </p:spPr>
        <p:txBody>
          <a:bodyPr wrap="none">
            <a:spAutoFit/>
          </a:bodyPr>
          <a:lstStyle/>
          <a:p>
            <a:r>
              <a:rPr lang="fr-FR" i="1" dirty="0">
                <a:latin typeface="Calibri" panose="020F0502020204030204" pitchFamily="34" charset="0"/>
                <a:ea typeface="Calibri" panose="020F0502020204030204" pitchFamily="34" charset="0"/>
                <a:cs typeface="Times New Roman" panose="02020603050405020304" pitchFamily="18" charset="0"/>
              </a:rPr>
              <a:t>Source S. </a:t>
            </a:r>
            <a:r>
              <a:rPr lang="fr-FR" i="1" dirty="0" err="1">
                <a:latin typeface="Calibri" panose="020F0502020204030204" pitchFamily="34" charset="0"/>
                <a:ea typeface="Calibri" panose="020F0502020204030204" pitchFamily="34" charset="0"/>
                <a:cs typeface="Times New Roman" panose="02020603050405020304" pitchFamily="18" charset="0"/>
              </a:rPr>
              <a:t>Dalaine</a:t>
            </a:r>
            <a:r>
              <a:rPr lang="fr-FR" dirty="0"/>
              <a:t> </a:t>
            </a:r>
          </a:p>
        </p:txBody>
      </p:sp>
    </p:spTree>
    <p:extLst>
      <p:ext uri="{BB962C8B-B14F-4D97-AF65-F5344CB8AC3E}">
        <p14:creationId xmlns:p14="http://schemas.microsoft.com/office/powerpoint/2010/main" val="10609339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28D524-58B5-7B46-963D-F8618F8809AB}"/>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FD3F5995-8D45-4049-A8EA-B73D8A6E5240}"/>
              </a:ext>
            </a:extLst>
          </p:cNvPr>
          <p:cNvSpPr>
            <a:spLocks noGrp="1"/>
          </p:cNvSpPr>
          <p:nvPr>
            <p:ph idx="1"/>
          </p:nvPr>
        </p:nvSpPr>
        <p:spPr/>
        <p:txBody>
          <a:bodyPr/>
          <a:lstStyle/>
          <a:p>
            <a:endParaRPr lang="fr-FR"/>
          </a:p>
        </p:txBody>
      </p:sp>
      <p:pic>
        <p:nvPicPr>
          <p:cNvPr id="10242" name="Picture 2" descr="http://svt.ac-dijon.fr/schemassvt/IMG/respi_fermen_levure.gif">
            <a:extLst>
              <a:ext uri="{FF2B5EF4-FFF2-40B4-BE49-F238E27FC236}">
                <a16:creationId xmlns:a16="http://schemas.microsoft.com/office/drawing/2014/main" id="{B67DD2E3-B2A1-014B-B0DA-1362184D6087}"/>
              </a:ext>
            </a:extLst>
          </p:cNvPr>
          <p:cNvPicPr>
            <a:picLocks noChangeAspect="1" noChangeArrowheads="1"/>
          </p:cNvPicPr>
          <p:nvPr/>
        </p:nvPicPr>
        <p:blipFill>
          <a:blip r:embed="rId2">
            <a:extLst>
              <a:ext uri="{28A0092B-C50C-407E-A947-70E740481C1C}">
                <a14:useLocalDpi xmlns:a14="http://schemas.microsoft.com/office/drawing/2010/main"/>
              </a:ext>
            </a:extLst>
          </a:blip>
          <a:srcRect/>
          <a:stretch>
            <a:fillRect/>
          </a:stretch>
        </p:blipFill>
        <p:spPr bwMode="auto">
          <a:xfrm>
            <a:off x="830317" y="348255"/>
            <a:ext cx="9757487" cy="6236476"/>
          </a:xfrm>
          <a:prstGeom prst="rect">
            <a:avLst/>
          </a:prstGeom>
          <a:noFill/>
          <a:extLst>
            <a:ext uri="{909E8E84-426E-40DD-AFC4-6F175D3DCCD1}">
              <a14:hiddenFill xmlns:a14="http://schemas.microsoft.com/office/drawing/2010/main">
                <a:solidFill>
                  <a:srgbClr val="FFFFFF"/>
                </a:solidFill>
              </a14:hiddenFill>
            </a:ext>
          </a:extLst>
        </p:spPr>
      </p:pic>
      <p:sp>
        <p:nvSpPr>
          <p:cNvPr id="4" name="Espace réservé du numéro de diapositive 3">
            <a:extLst>
              <a:ext uri="{FF2B5EF4-FFF2-40B4-BE49-F238E27FC236}">
                <a16:creationId xmlns:a16="http://schemas.microsoft.com/office/drawing/2014/main" id="{1E3F6254-8BF6-1C48-A78B-0389FA610558}"/>
              </a:ext>
            </a:extLst>
          </p:cNvPr>
          <p:cNvSpPr>
            <a:spLocks noGrp="1"/>
          </p:cNvSpPr>
          <p:nvPr>
            <p:ph type="sldNum" sz="quarter" idx="12"/>
          </p:nvPr>
        </p:nvSpPr>
        <p:spPr/>
        <p:txBody>
          <a:bodyPr/>
          <a:lstStyle/>
          <a:p>
            <a:fld id="{9C015B86-EA61-9A4C-BA8B-8C6B21A3F22B}" type="slidenum">
              <a:rPr lang="fr-FR" smtClean="0"/>
              <a:t>14</a:t>
            </a:fld>
            <a:endParaRPr lang="fr-FR"/>
          </a:p>
        </p:txBody>
      </p:sp>
    </p:spTree>
    <p:extLst>
      <p:ext uri="{BB962C8B-B14F-4D97-AF65-F5344CB8AC3E}">
        <p14:creationId xmlns:p14="http://schemas.microsoft.com/office/powerpoint/2010/main" val="37206227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FE6F1B9-E71D-8444-A935-919975718E5D}"/>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8F5BFD3C-E001-B942-8FFA-08165EB86408}"/>
              </a:ext>
            </a:extLst>
          </p:cNvPr>
          <p:cNvSpPr>
            <a:spLocks noGrp="1"/>
          </p:cNvSpPr>
          <p:nvPr>
            <p:ph idx="1"/>
          </p:nvPr>
        </p:nvSpPr>
        <p:spPr/>
        <p:txBody>
          <a:bodyPr/>
          <a:lstStyle/>
          <a:p>
            <a:endParaRPr lang="fr-FR"/>
          </a:p>
        </p:txBody>
      </p:sp>
      <p:pic>
        <p:nvPicPr>
          <p:cNvPr id="5" name="Picture 2" descr="http://svt.ac-dijon.fr/schemassvt/IMG/respi_fermen_levure.gif">
            <a:extLst>
              <a:ext uri="{FF2B5EF4-FFF2-40B4-BE49-F238E27FC236}">
                <a16:creationId xmlns:a16="http://schemas.microsoft.com/office/drawing/2014/main" id="{B0950707-BBE8-1541-9E7C-11C6F29EDA9C}"/>
              </a:ext>
            </a:extLst>
          </p:cNvPr>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l="42280" t="7449" r="1377" b="47297"/>
          <a:stretch/>
        </p:blipFill>
        <p:spPr bwMode="auto">
          <a:xfrm>
            <a:off x="677334" y="2204521"/>
            <a:ext cx="9064978" cy="4653479"/>
          </a:xfrm>
          <a:prstGeom prst="rect">
            <a:avLst/>
          </a:prstGeom>
          <a:noFill/>
          <a:extLst>
            <a:ext uri="{909E8E84-426E-40DD-AFC4-6F175D3DCCD1}">
              <a14:hiddenFill xmlns:a14="http://schemas.microsoft.com/office/drawing/2010/main">
                <a:solidFill>
                  <a:srgbClr val="FFFFFF"/>
                </a:solidFill>
              </a14:hiddenFill>
            </a:ext>
          </a:extLst>
        </p:spPr>
      </p:pic>
      <p:pic>
        <p:nvPicPr>
          <p:cNvPr id="12290" name="Picture 2" descr="Résultat de recherche d'images pour &quot;levure respiration&quot;">
            <a:extLst>
              <a:ext uri="{FF2B5EF4-FFF2-40B4-BE49-F238E27FC236}">
                <a16:creationId xmlns:a16="http://schemas.microsoft.com/office/drawing/2014/main" id="{A49C1B89-FB0F-1347-ACE4-DA7C62B3349F}"/>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086057" y="-214488"/>
            <a:ext cx="3946922" cy="3618594"/>
          </a:xfrm>
          <a:prstGeom prst="rect">
            <a:avLst/>
          </a:prstGeom>
          <a:noFill/>
          <a:extLst>
            <a:ext uri="{909E8E84-426E-40DD-AFC4-6F175D3DCCD1}">
              <a14:hiddenFill xmlns:a14="http://schemas.microsoft.com/office/drawing/2010/main">
                <a:solidFill>
                  <a:srgbClr val="FFFFFF"/>
                </a:solidFill>
              </a14:hiddenFill>
            </a:ext>
          </a:extLst>
        </p:spPr>
      </p:pic>
      <p:cxnSp>
        <p:nvCxnSpPr>
          <p:cNvPr id="6" name="Connecteur droit avec flèche 5">
            <a:extLst>
              <a:ext uri="{FF2B5EF4-FFF2-40B4-BE49-F238E27FC236}">
                <a16:creationId xmlns:a16="http://schemas.microsoft.com/office/drawing/2014/main" id="{8AB94C41-B64B-9949-9B58-1007C3F93278}"/>
              </a:ext>
            </a:extLst>
          </p:cNvPr>
          <p:cNvCxnSpPr>
            <a:cxnSpLocks/>
          </p:cNvCxnSpPr>
          <p:nvPr/>
        </p:nvCxnSpPr>
        <p:spPr>
          <a:xfrm flipH="1">
            <a:off x="2235201" y="1930400"/>
            <a:ext cx="1174043" cy="159173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9" name="Connecteur droit avec flèche 8">
            <a:extLst>
              <a:ext uri="{FF2B5EF4-FFF2-40B4-BE49-F238E27FC236}">
                <a16:creationId xmlns:a16="http://schemas.microsoft.com/office/drawing/2014/main" id="{C040D2FC-3FB4-C141-9861-69CE6BDD9B36}"/>
              </a:ext>
            </a:extLst>
          </p:cNvPr>
          <p:cNvCxnSpPr>
            <a:cxnSpLocks/>
          </p:cNvCxnSpPr>
          <p:nvPr/>
        </p:nvCxnSpPr>
        <p:spPr>
          <a:xfrm>
            <a:off x="6750757" y="857956"/>
            <a:ext cx="1456265" cy="197555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2" name="Espace réservé du numéro de diapositive 11">
            <a:extLst>
              <a:ext uri="{FF2B5EF4-FFF2-40B4-BE49-F238E27FC236}">
                <a16:creationId xmlns:a16="http://schemas.microsoft.com/office/drawing/2014/main" id="{DEB174DB-C461-7544-A6A0-ED5C5798C146}"/>
              </a:ext>
            </a:extLst>
          </p:cNvPr>
          <p:cNvSpPr>
            <a:spLocks noGrp="1"/>
          </p:cNvSpPr>
          <p:nvPr>
            <p:ph type="sldNum" sz="quarter" idx="12"/>
          </p:nvPr>
        </p:nvSpPr>
        <p:spPr/>
        <p:txBody>
          <a:bodyPr/>
          <a:lstStyle/>
          <a:p>
            <a:fld id="{9C015B86-EA61-9A4C-BA8B-8C6B21A3F22B}" type="slidenum">
              <a:rPr lang="fr-FR" smtClean="0"/>
              <a:t>15</a:t>
            </a:fld>
            <a:endParaRPr lang="fr-FR"/>
          </a:p>
        </p:txBody>
      </p:sp>
    </p:spTree>
    <p:extLst>
      <p:ext uri="{BB962C8B-B14F-4D97-AF65-F5344CB8AC3E}">
        <p14:creationId xmlns:p14="http://schemas.microsoft.com/office/powerpoint/2010/main" val="15181476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FC1214-540F-D148-972E-5A8125D17E16}"/>
              </a:ext>
            </a:extLst>
          </p:cNvPr>
          <p:cNvSpPr>
            <a:spLocks noGrp="1"/>
          </p:cNvSpPr>
          <p:nvPr>
            <p:ph type="title"/>
          </p:nvPr>
        </p:nvSpPr>
        <p:spPr>
          <a:xfrm>
            <a:off x="-90311" y="0"/>
            <a:ext cx="8596668" cy="869244"/>
          </a:xfrm>
        </p:spPr>
        <p:txBody>
          <a:bodyPr>
            <a:normAutofit/>
          </a:bodyPr>
          <a:lstStyle/>
          <a:p>
            <a:r>
              <a:rPr lang="fr-FR" sz="2800" dirty="0"/>
              <a:t>Traces écrites</a:t>
            </a:r>
          </a:p>
        </p:txBody>
      </p:sp>
      <p:sp>
        <p:nvSpPr>
          <p:cNvPr id="4" name="Rectangle 3">
            <a:extLst>
              <a:ext uri="{FF2B5EF4-FFF2-40B4-BE49-F238E27FC236}">
                <a16:creationId xmlns:a16="http://schemas.microsoft.com/office/drawing/2014/main" id="{15F1B603-A686-D244-8DB4-9C5102CFFF97}"/>
              </a:ext>
            </a:extLst>
          </p:cNvPr>
          <p:cNvSpPr/>
          <p:nvPr/>
        </p:nvSpPr>
        <p:spPr>
          <a:xfrm>
            <a:off x="349956" y="220133"/>
            <a:ext cx="10374488" cy="6124754"/>
          </a:xfrm>
          <a:prstGeom prst="rect">
            <a:avLst/>
          </a:prstGeom>
        </p:spPr>
        <p:txBody>
          <a:bodyPr wrap="square">
            <a:spAutoFit/>
          </a:bodyPr>
          <a:lstStyle/>
          <a:p>
            <a:pPr indent="450215" algn="ctr">
              <a:spcAft>
                <a:spcPts val="0"/>
              </a:spcAft>
            </a:pPr>
            <a:r>
              <a:rPr lang="fr-FR" b="1" dirty="0">
                <a:solidFill>
                  <a:srgbClr val="FF0000"/>
                </a:solidFill>
                <a:latin typeface="Calibri" panose="020F0502020204030204" pitchFamily="34" charset="0"/>
                <a:ea typeface="MS Mincho" panose="02020609040205080304" pitchFamily="49" charset="-128"/>
                <a:cs typeface="Times New Roman" panose="02020603050405020304" pitchFamily="18" charset="0"/>
              </a:rPr>
              <a:t>Chapitre 2 : Respiration et fermentation, la production d’ATP dans la cellule.</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b="1" dirty="0">
                <a:latin typeface="Calibri" panose="020F0502020204030204" pitchFamily="34" charset="0"/>
                <a:ea typeface="MS Mincho" panose="02020609040205080304" pitchFamily="49" charset="-128"/>
                <a:cs typeface="Times New Roman" panose="02020603050405020304" pitchFamily="18" charset="0"/>
              </a:rPr>
              <a:t>Introduction</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indent="449580"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Toutes </a:t>
            </a:r>
            <a:r>
              <a:rPr lang="fr-FR" dirty="0">
                <a:solidFill>
                  <a:srgbClr val="7030A0"/>
                </a:solidFill>
                <a:latin typeface="Calibri" panose="020F0502020204030204" pitchFamily="34" charset="0"/>
                <a:ea typeface="MS Mincho" panose="02020609040205080304" pitchFamily="49" charset="-128"/>
                <a:cs typeface="Times New Roman" panose="02020603050405020304" pitchFamily="18" charset="0"/>
              </a:rPr>
              <a:t>les cellules ont besoin d’énergie pour effectuer les différentes activités cellulaires </a:t>
            </a:r>
            <a:r>
              <a:rPr lang="fr-FR" dirty="0">
                <a:latin typeface="Calibri" panose="020F0502020204030204" pitchFamily="34" charset="0"/>
                <a:ea typeface="MS Mincho" panose="02020609040205080304" pitchFamily="49" charset="-128"/>
                <a:cs typeface="Times New Roman" panose="02020603050405020304" pitchFamily="18" charset="0"/>
              </a:rPr>
              <a:t>(biosynthèses, transports ou encore mouvements cellulaires). Elles utilisent l’énergie chimique de molécules organiques qu’elles prélèvent dans l’environnement (alimentation) ou qu’elles produisent par photosynthèse.</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i="1" u="sng" dirty="0">
                <a:solidFill>
                  <a:srgbClr val="FF0000"/>
                </a:solidFill>
                <a:latin typeface="Calibri" panose="020F0502020204030204" pitchFamily="34" charset="0"/>
                <a:ea typeface="MS Mincho" panose="02020609040205080304" pitchFamily="49" charset="-128"/>
                <a:cs typeface="Times New Roman" panose="02020603050405020304" pitchFamily="18" charset="0"/>
              </a:rPr>
              <a:t>Problème à résoudre :</a:t>
            </a:r>
            <a:r>
              <a:rPr lang="fr-FR" i="1" dirty="0">
                <a:solidFill>
                  <a:srgbClr val="FF0000"/>
                </a:solidFill>
                <a:latin typeface="Calibri" panose="020F0502020204030204" pitchFamily="34" charset="0"/>
                <a:ea typeface="MS Mincho" panose="02020609040205080304" pitchFamily="49" charset="-128"/>
                <a:cs typeface="Times New Roman" panose="02020603050405020304" pitchFamily="18" charset="0"/>
              </a:rPr>
              <a:t> Comment les cellules </a:t>
            </a:r>
            <a:r>
              <a:rPr lang="fr-FR" i="1" dirty="0" err="1">
                <a:solidFill>
                  <a:srgbClr val="FF0000"/>
                </a:solidFill>
                <a:latin typeface="Calibri" panose="020F0502020204030204" pitchFamily="34" charset="0"/>
                <a:ea typeface="MS Mincho" panose="02020609040205080304" pitchFamily="49" charset="-128"/>
                <a:cs typeface="Times New Roman" panose="02020603050405020304" pitchFamily="18" charset="0"/>
              </a:rPr>
              <a:t>vont-elles</a:t>
            </a:r>
            <a:r>
              <a:rPr lang="fr-FR" i="1" dirty="0">
                <a:solidFill>
                  <a:srgbClr val="FF0000"/>
                </a:solidFill>
                <a:latin typeface="Calibri" panose="020F0502020204030204" pitchFamily="34" charset="0"/>
                <a:ea typeface="MS Mincho" panose="02020609040205080304" pitchFamily="49" charset="-128"/>
                <a:cs typeface="Times New Roman" panose="02020603050405020304" pitchFamily="18" charset="0"/>
              </a:rPr>
              <a:t> fabriquer de l’ATP à partir de molécules organiques ?</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spcBef>
                <a:spcPts val="1200"/>
              </a:spcBef>
              <a:spcAft>
                <a:spcPts val="0"/>
              </a:spcAft>
            </a:pPr>
            <a:r>
              <a:rPr lang="fr-FR" sz="2000" b="1" kern="0" dirty="0">
                <a:solidFill>
                  <a:srgbClr val="FF0000"/>
                </a:solidFill>
                <a:effectLst/>
                <a:latin typeface="Calibri" panose="020F0502020204030204" pitchFamily="34" charset="0"/>
                <a:ea typeface="MS Gothic" panose="020B0609070205080204" pitchFamily="49" charset="-128"/>
                <a:cs typeface="Times New Roman" panose="02020603050405020304" pitchFamily="18" charset="0"/>
              </a:rPr>
              <a:t>I- Produire de l’ATP en présence de dioxygène, la respiration cellulaire.</a:t>
            </a:r>
            <a:endParaRPr lang="fr-FR" sz="2800" b="1" kern="0" dirty="0">
              <a:solidFill>
                <a:srgbClr val="365F91"/>
              </a:solidFill>
              <a:effectLst/>
              <a:latin typeface="Calibri" panose="020F0502020204030204" pitchFamily="34" charset="0"/>
              <a:ea typeface="MS Gothic" panose="020B0609070205080204" pitchFamily="49" charset="-128"/>
              <a:cs typeface="Times New Roman" panose="02020603050405020304" pitchFamily="18" charset="0"/>
            </a:endParaRPr>
          </a:p>
          <a:p>
            <a:pPr algn="just">
              <a:spcAft>
                <a:spcPts val="0"/>
              </a:spcAft>
            </a:pPr>
            <a:r>
              <a:rPr lang="fr-FR" dirty="0" err="1">
                <a:solidFill>
                  <a:srgbClr val="F79646"/>
                </a:solidFill>
                <a:latin typeface="Calibri" panose="020F0502020204030204" pitchFamily="34" charset="0"/>
                <a:ea typeface="MS Mincho" panose="02020609040205080304" pitchFamily="49" charset="-128"/>
                <a:cs typeface="Times New Roman" panose="02020603050405020304" pitchFamily="18" charset="0"/>
              </a:rPr>
              <a:t>Cf</a:t>
            </a:r>
            <a:r>
              <a:rPr lang="fr-FR" dirty="0">
                <a:solidFill>
                  <a:srgbClr val="F79646"/>
                </a:solidFill>
                <a:latin typeface="Calibri" panose="020F0502020204030204" pitchFamily="34" charset="0"/>
                <a:ea typeface="MS Mincho" panose="02020609040205080304" pitchFamily="49" charset="-128"/>
                <a:cs typeface="Times New Roman" panose="02020603050405020304" pitchFamily="18" charset="0"/>
              </a:rPr>
              <a:t> TP6 Respiration des levures</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solidFill>
                  <a:srgbClr val="7030A0"/>
                </a:solidFill>
                <a:latin typeface="Calibri" panose="020F0502020204030204" pitchFamily="34" charset="0"/>
                <a:ea typeface="MS Mincho" panose="02020609040205080304" pitchFamily="49" charset="-128"/>
                <a:cs typeface="Times New Roman" panose="02020603050405020304" pitchFamily="18" charset="0"/>
              </a:rPr>
              <a:t>La plupart des cellules eucaryotes (y compris les cellules chlorophylliennes) respirent : à l'aide de dioxygène, elles oxydent la matière organique en matière minérale.</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En aérobiose (= en présence de molécule d’O</a:t>
            </a:r>
            <a:r>
              <a:rPr lang="fr-FR" baseline="-25000" dirty="0">
                <a:latin typeface="Calibri" panose="020F0502020204030204" pitchFamily="34" charset="0"/>
                <a:ea typeface="MS Mincho" panose="02020609040205080304" pitchFamily="49" charset="-128"/>
                <a:cs typeface="Times New Roman" panose="02020603050405020304" pitchFamily="18" charset="0"/>
              </a:rPr>
              <a:t>2</a:t>
            </a:r>
            <a:r>
              <a:rPr lang="fr-FR" dirty="0">
                <a:latin typeface="Calibri" panose="020F0502020204030204" pitchFamily="34" charset="0"/>
                <a:ea typeface="MS Mincho" panose="02020609040205080304" pitchFamily="49" charset="-128"/>
                <a:cs typeface="Times New Roman" panose="02020603050405020304" pitchFamily="18" charset="0"/>
              </a:rPr>
              <a:t>), les cellules eucaryotes (= qui possèdent un noyau) réalisent </a:t>
            </a:r>
            <a:r>
              <a:rPr lang="fr-FR" u="sng" dirty="0">
                <a:latin typeface="Calibri" panose="020F0502020204030204" pitchFamily="34" charset="0"/>
                <a:ea typeface="MS Mincho" panose="02020609040205080304" pitchFamily="49" charset="-128"/>
                <a:cs typeface="Times New Roman" panose="02020603050405020304" pitchFamily="18" charset="0"/>
              </a:rPr>
              <a:t>la respiration cellulaire</a:t>
            </a:r>
            <a:r>
              <a:rPr lang="fr-FR" dirty="0">
                <a:latin typeface="Calibri" panose="020F0502020204030204" pitchFamily="34" charset="0"/>
                <a:ea typeface="MS Mincho" panose="02020609040205080304" pitchFamily="49" charset="-128"/>
                <a:cs typeface="Times New Roman" panose="02020603050405020304" pitchFamily="18" charset="0"/>
              </a:rPr>
              <a:t> c’est-à-dire qu’elles transforment les molécules organiques présentent dans le milieu (qui proviennent de la </a:t>
            </a:r>
            <a:r>
              <a:rPr lang="fr-FR" dirty="0">
                <a:latin typeface="Calibri" panose="020F0502020204030204" pitchFamily="34" charset="0"/>
                <a:ea typeface="MS Mincho" panose="02020609040205080304" pitchFamily="49" charset="-128"/>
                <a:cs typeface="Calibri" panose="020F0502020204030204" pitchFamily="34" charset="0"/>
              </a:rPr>
              <a:t>photosynthèse pour les organismes autotrophes et de l’alimentation pour les organismes hétérotrophes) à l’aide du dioxygène. Le carbone organique (C du glucose par exemple) est alors oxydé en carbone minéral (C du CO</a:t>
            </a:r>
            <a:r>
              <a:rPr lang="fr-FR" baseline="-25000" dirty="0">
                <a:latin typeface="Calibri" panose="020F0502020204030204" pitchFamily="34" charset="0"/>
                <a:ea typeface="MS Mincho" panose="02020609040205080304" pitchFamily="49" charset="-128"/>
                <a:cs typeface="Calibri" panose="020F0502020204030204" pitchFamily="34" charset="0"/>
              </a:rPr>
              <a:t>2</a:t>
            </a:r>
            <a:r>
              <a:rPr lang="fr-FR" dirty="0">
                <a:latin typeface="Calibri" panose="020F0502020204030204" pitchFamily="34" charset="0"/>
                <a:ea typeface="MS Mincho" panose="02020609040205080304" pitchFamily="49" charset="-128"/>
                <a:cs typeface="Calibri" panose="020F0502020204030204" pitchFamily="34" charset="0"/>
              </a:rPr>
              <a:t>), cette oxydation libère de l’énergie.</a:t>
            </a:r>
            <a:endParaRPr lang="fr-FR" sz="2000" dirty="0">
              <a:effectLst/>
              <a:latin typeface="Calibri" panose="020F0502020204030204" pitchFamily="34" charset="0"/>
              <a:ea typeface="MS Mincho" panose="02020609040205080304" pitchFamily="49" charset="-128"/>
              <a:cs typeface="Calibri" panose="020F0502020204030204" pitchFamily="34" charset="0"/>
            </a:endParaRPr>
          </a:p>
          <a:p>
            <a:pPr algn="just">
              <a:spcAft>
                <a:spcPts val="0"/>
              </a:spcAft>
            </a:pPr>
            <a:r>
              <a:rPr lang="fr-FR" u="sng" dirty="0">
                <a:latin typeface="Calibri" panose="020F0502020204030204" pitchFamily="34" charset="0"/>
                <a:ea typeface="MS Mincho" panose="02020609040205080304" pitchFamily="49" charset="-128"/>
                <a:cs typeface="Calibri" panose="020F0502020204030204" pitchFamily="34" charset="0"/>
              </a:rPr>
              <a:t>Même en présence de lumière, les cellules chlorophylliennes respirent à la lumière même si les réactions photosynthétiques dissimulent le phénomène de respiration cellulaire qui est cependant bien observé à l’obscurité.</a:t>
            </a:r>
          </a:p>
          <a:p>
            <a:pPr algn="just"/>
            <a:r>
              <a:rPr lang="fr-FR" dirty="0">
                <a:latin typeface="Calibri" panose="020F0502020204030204" pitchFamily="34" charset="0"/>
                <a:cs typeface="Calibri" panose="020F0502020204030204" pitchFamily="34" charset="0"/>
              </a:rPr>
              <a:t>Le bilan simplifié de la respiration cellulaire est :</a:t>
            </a:r>
          </a:p>
          <a:p>
            <a:pPr algn="just">
              <a:spcAft>
                <a:spcPts val="0"/>
              </a:spcAft>
            </a:pP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pic>
        <p:nvPicPr>
          <p:cNvPr id="5" name="Image 4">
            <a:extLst>
              <a:ext uri="{FF2B5EF4-FFF2-40B4-BE49-F238E27FC236}">
                <a16:creationId xmlns:a16="http://schemas.microsoft.com/office/drawing/2014/main" id="{B50B53EB-BF68-B34F-927A-F4AE1C10E28C}"/>
              </a:ext>
            </a:extLst>
          </p:cNvPr>
          <p:cNvPicPr>
            <a:picLocks noChangeAspect="1"/>
          </p:cNvPicPr>
          <p:nvPr/>
        </p:nvPicPr>
        <p:blipFill>
          <a:blip r:embed="rId2"/>
          <a:stretch>
            <a:fillRect/>
          </a:stretch>
        </p:blipFill>
        <p:spPr>
          <a:xfrm>
            <a:off x="5194300" y="5705828"/>
            <a:ext cx="3225800" cy="977900"/>
          </a:xfrm>
          <a:prstGeom prst="rect">
            <a:avLst/>
          </a:prstGeom>
        </p:spPr>
      </p:pic>
      <p:sp>
        <p:nvSpPr>
          <p:cNvPr id="6" name="Espace réservé du numéro de diapositive 5">
            <a:extLst>
              <a:ext uri="{FF2B5EF4-FFF2-40B4-BE49-F238E27FC236}">
                <a16:creationId xmlns:a16="http://schemas.microsoft.com/office/drawing/2014/main" id="{EC3C5B0E-C934-EC49-BF55-B2793255C5ED}"/>
              </a:ext>
            </a:extLst>
          </p:cNvPr>
          <p:cNvSpPr>
            <a:spLocks noGrp="1"/>
          </p:cNvSpPr>
          <p:nvPr>
            <p:ph type="sldNum" sz="quarter" idx="12"/>
          </p:nvPr>
        </p:nvSpPr>
        <p:spPr/>
        <p:txBody>
          <a:bodyPr/>
          <a:lstStyle/>
          <a:p>
            <a:fld id="{9C015B86-EA61-9A4C-BA8B-8C6B21A3F22B}" type="slidenum">
              <a:rPr lang="fr-FR" smtClean="0"/>
              <a:t>16</a:t>
            </a:fld>
            <a:endParaRPr lang="fr-FR"/>
          </a:p>
        </p:txBody>
      </p:sp>
    </p:spTree>
    <p:extLst>
      <p:ext uri="{BB962C8B-B14F-4D97-AF65-F5344CB8AC3E}">
        <p14:creationId xmlns:p14="http://schemas.microsoft.com/office/powerpoint/2010/main" val="26360505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32D9BCEF-1BAC-8047-9787-6EA2260C001B}"/>
              </a:ext>
            </a:extLst>
          </p:cNvPr>
          <p:cNvSpPr>
            <a:spLocks noGrp="1"/>
          </p:cNvSpPr>
          <p:nvPr>
            <p:ph type="sldNum" sz="quarter" idx="12"/>
          </p:nvPr>
        </p:nvSpPr>
        <p:spPr/>
        <p:txBody>
          <a:bodyPr/>
          <a:lstStyle/>
          <a:p>
            <a:fld id="{9C015B86-EA61-9A4C-BA8B-8C6B21A3F22B}" type="slidenum">
              <a:rPr lang="fr-FR" smtClean="0"/>
              <a:t>17</a:t>
            </a:fld>
            <a:endParaRPr lang="fr-FR"/>
          </a:p>
        </p:txBody>
      </p:sp>
      <p:sp>
        <p:nvSpPr>
          <p:cNvPr id="3" name="Rectangle 2">
            <a:extLst>
              <a:ext uri="{FF2B5EF4-FFF2-40B4-BE49-F238E27FC236}">
                <a16:creationId xmlns:a16="http://schemas.microsoft.com/office/drawing/2014/main" id="{88040815-B4A3-E644-9D3C-DC33E9C15F6B}"/>
              </a:ext>
            </a:extLst>
          </p:cNvPr>
          <p:cNvSpPr/>
          <p:nvPr/>
        </p:nvSpPr>
        <p:spPr>
          <a:xfrm>
            <a:off x="239888" y="-270933"/>
            <a:ext cx="9841090" cy="3349635"/>
          </a:xfrm>
          <a:prstGeom prst="rect">
            <a:avLst/>
          </a:prstGeom>
        </p:spPr>
        <p:txBody>
          <a:bodyPr wrap="square">
            <a:spAutoFit/>
          </a:bodyPr>
          <a:lstStyle/>
          <a:p>
            <a:pPr algn="just">
              <a:spcAft>
                <a:spcPts val="0"/>
              </a:spcAft>
            </a:pP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marL="342900" lvl="0" indent="-342900">
              <a:spcBef>
                <a:spcPts val="200"/>
              </a:spcBef>
              <a:spcAft>
                <a:spcPts val="0"/>
              </a:spcAft>
              <a:buClr>
                <a:srgbClr val="00B050"/>
              </a:buClr>
              <a:buFont typeface="+mj-lt"/>
              <a:buAutoNum type="alphaUcPeriod"/>
            </a:pPr>
            <a:r>
              <a:rPr lang="fr-FR" sz="2400" b="1" dirty="0">
                <a:solidFill>
                  <a:srgbClr val="00B050"/>
                </a:solidFill>
                <a:latin typeface="Calibri" panose="020F0502020204030204" pitchFamily="34" charset="0"/>
                <a:ea typeface="MS Gothic" panose="020B0609070205080204" pitchFamily="49" charset="-128"/>
                <a:cs typeface="Times New Roman" panose="02020603050405020304" pitchFamily="18" charset="0"/>
              </a:rPr>
              <a:t>1</a:t>
            </a:r>
            <a:r>
              <a:rPr lang="fr-FR" sz="2400" b="1" baseline="30000" dirty="0">
                <a:solidFill>
                  <a:srgbClr val="00B050"/>
                </a:solidFill>
                <a:latin typeface="Calibri" panose="020F0502020204030204" pitchFamily="34" charset="0"/>
                <a:ea typeface="MS Gothic" panose="020B0609070205080204" pitchFamily="49" charset="-128"/>
                <a:cs typeface="Times New Roman" panose="02020603050405020304" pitchFamily="18" charset="0"/>
              </a:rPr>
              <a:t>ère</a:t>
            </a:r>
            <a:r>
              <a:rPr lang="fr-FR" sz="2400" b="1" dirty="0">
                <a:solidFill>
                  <a:srgbClr val="00B050"/>
                </a:solidFill>
                <a:latin typeface="Calibri" panose="020F0502020204030204" pitchFamily="34" charset="0"/>
                <a:ea typeface="MS Gothic" panose="020B0609070205080204" pitchFamily="49" charset="-128"/>
                <a:cs typeface="Times New Roman" panose="02020603050405020304" pitchFamily="18" charset="0"/>
              </a:rPr>
              <a:t> étape de la respiration cellulaire : la glycolyse dans le hyaloplasme</a:t>
            </a:r>
            <a:r>
              <a:rPr lang="fr-FR" sz="2400" b="1" dirty="0">
                <a:solidFill>
                  <a:srgbClr val="365F91"/>
                </a:solidFill>
                <a:latin typeface="Calibri" panose="020F0502020204030204" pitchFamily="34" charset="0"/>
                <a:ea typeface="MS Gothic" panose="020B0609070205080204" pitchFamily="49" charset="-128"/>
                <a:cs typeface="Times New Roman" panose="02020603050405020304" pitchFamily="18" charset="0"/>
              </a:rPr>
              <a:t>	</a:t>
            </a: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Lorsque la matière organique comme le glucose pénètre dans la cellule, celle-ci est partiellement dégradée en deux molécules de </a:t>
            </a:r>
            <a:r>
              <a:rPr lang="fr-FR" u="sng" dirty="0">
                <a:latin typeface="Calibri" panose="020F0502020204030204" pitchFamily="34" charset="0"/>
                <a:ea typeface="MS Mincho" panose="02020609040205080304" pitchFamily="49" charset="-128"/>
                <a:cs typeface="Times New Roman" panose="02020603050405020304" pitchFamily="18" charset="0"/>
              </a:rPr>
              <a:t>pyruvate</a:t>
            </a:r>
            <a:r>
              <a:rPr lang="fr-FR" dirty="0">
                <a:latin typeface="Calibri" panose="020F0502020204030204" pitchFamily="34" charset="0"/>
                <a:ea typeface="MS Mincho" panose="02020609040205080304" pitchFamily="49" charset="-128"/>
                <a:cs typeface="Times New Roman" panose="02020603050405020304" pitchFamily="18" charset="0"/>
              </a:rPr>
              <a:t> (ou acide pyruvique C</a:t>
            </a:r>
            <a:r>
              <a:rPr lang="fr-FR" baseline="-25000" dirty="0">
                <a:latin typeface="Calibri" panose="020F0502020204030204" pitchFamily="34" charset="0"/>
                <a:ea typeface="MS Mincho" panose="02020609040205080304" pitchFamily="49" charset="-128"/>
                <a:cs typeface="Times New Roman" panose="02020603050405020304" pitchFamily="18" charset="0"/>
              </a:rPr>
              <a:t>3</a:t>
            </a:r>
            <a:r>
              <a:rPr lang="fr-FR" dirty="0">
                <a:latin typeface="Calibri" panose="020F0502020204030204" pitchFamily="34" charset="0"/>
                <a:ea typeface="MS Mincho" panose="02020609040205080304" pitchFamily="49" charset="-128"/>
                <a:cs typeface="Times New Roman" panose="02020603050405020304" pitchFamily="18" charset="0"/>
              </a:rPr>
              <a:t>H</a:t>
            </a:r>
            <a:r>
              <a:rPr lang="fr-FR" baseline="-25000" dirty="0">
                <a:latin typeface="Calibri" panose="020F0502020204030204" pitchFamily="34" charset="0"/>
                <a:ea typeface="MS Mincho" panose="02020609040205080304" pitchFamily="49" charset="-128"/>
                <a:cs typeface="Times New Roman" panose="02020603050405020304" pitchFamily="18" charset="0"/>
              </a:rPr>
              <a:t>4</a:t>
            </a:r>
            <a:r>
              <a:rPr lang="fr-FR" dirty="0">
                <a:latin typeface="Calibri" panose="020F0502020204030204" pitchFamily="34" charset="0"/>
                <a:ea typeface="MS Mincho" panose="02020609040205080304" pitchFamily="49" charset="-128"/>
                <a:cs typeface="Times New Roman" panose="02020603050405020304" pitchFamily="18" charset="0"/>
              </a:rPr>
              <a:t>O</a:t>
            </a:r>
            <a:r>
              <a:rPr lang="fr-FR" baseline="-25000" dirty="0">
                <a:latin typeface="Calibri" panose="020F0502020204030204" pitchFamily="34" charset="0"/>
                <a:ea typeface="MS Mincho" panose="02020609040205080304" pitchFamily="49" charset="-128"/>
                <a:cs typeface="Times New Roman" panose="02020603050405020304" pitchFamily="18" charset="0"/>
              </a:rPr>
              <a:t>3</a:t>
            </a:r>
            <a:r>
              <a:rPr lang="fr-FR" dirty="0">
                <a:latin typeface="Calibri" panose="020F0502020204030204" pitchFamily="34" charset="0"/>
                <a:ea typeface="MS Mincho" panose="02020609040205080304" pitchFamily="49" charset="-128"/>
                <a:cs typeface="Times New Roman" panose="02020603050405020304" pitchFamily="18" charset="0"/>
              </a:rPr>
              <a:t>) et s’accompagne de la formation de deux composés réduits R</a:t>
            </a:r>
            <a:r>
              <a:rPr lang="fr-FR" baseline="30000" dirty="0">
                <a:latin typeface="Calibri" panose="020F0502020204030204" pitchFamily="34" charset="0"/>
                <a:ea typeface="MS Mincho" panose="02020609040205080304" pitchFamily="49" charset="-128"/>
                <a:cs typeface="Times New Roman" panose="02020603050405020304" pitchFamily="18" charset="0"/>
              </a:rPr>
              <a:t>’</a:t>
            </a:r>
            <a:r>
              <a:rPr lang="fr-FR" dirty="0">
                <a:latin typeface="Calibri" panose="020F0502020204030204" pitchFamily="34" charset="0"/>
                <a:ea typeface="MS Mincho" panose="02020609040205080304" pitchFamily="49" charset="-128"/>
                <a:cs typeface="Times New Roman" panose="02020603050405020304" pitchFamily="18" charset="0"/>
              </a:rPr>
              <a:t>H</a:t>
            </a:r>
            <a:r>
              <a:rPr lang="fr-FR" baseline="-25000" dirty="0">
                <a:latin typeface="Calibri" panose="020F0502020204030204" pitchFamily="34" charset="0"/>
                <a:ea typeface="MS Mincho" panose="02020609040205080304" pitchFamily="49" charset="-128"/>
                <a:cs typeface="Times New Roman" panose="02020603050405020304" pitchFamily="18" charset="0"/>
              </a:rPr>
              <a:t>2</a:t>
            </a:r>
            <a:r>
              <a:rPr lang="fr-FR" dirty="0">
                <a:latin typeface="Calibri" panose="020F0502020204030204" pitchFamily="34" charset="0"/>
                <a:ea typeface="MS Mincho" panose="02020609040205080304" pitchFamily="49" charset="-128"/>
                <a:cs typeface="Times New Roman" panose="02020603050405020304" pitchFamily="18" charset="0"/>
              </a:rPr>
              <a:t> ainsi que de la formation de deux molécules d’ATP. Il s’agit d’une réaction d’oxydo-réduction (oxydation du glucose en pyruvate et réduction des composés R’ en R’H2), mais cette oxydation est incomplète (le substrat qui est de la matière organique, ici le glucose, n’est dégradé que partiellement, le produit de la réaction, ici le pyruvate, est toujours de la matière organique). Cette réaction s’appelle </a:t>
            </a:r>
            <a:r>
              <a:rPr lang="fr-FR" u="sng" dirty="0">
                <a:latin typeface="Calibri" panose="020F0502020204030204" pitchFamily="34" charset="0"/>
                <a:ea typeface="MS Mincho" panose="02020609040205080304" pitchFamily="49" charset="-128"/>
                <a:cs typeface="Times New Roman" panose="02020603050405020304" pitchFamily="18" charset="0"/>
              </a:rPr>
              <a:t>la glycolyse</a:t>
            </a:r>
            <a:r>
              <a:rPr lang="fr-FR" dirty="0">
                <a:latin typeface="Calibri" panose="020F0502020204030204" pitchFamily="34" charset="0"/>
                <a:ea typeface="MS Mincho" panose="02020609040205080304" pitchFamily="49" charset="-128"/>
                <a:cs typeface="Times New Roman" panose="02020603050405020304" pitchFamily="18" charset="0"/>
              </a:rPr>
              <a:t> et s’effectue dans le hyaloplasme = cytoplasme des cellules.</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pic>
        <p:nvPicPr>
          <p:cNvPr id="4" name="Image 3" descr="Image 2.png">
            <a:extLst>
              <a:ext uri="{FF2B5EF4-FFF2-40B4-BE49-F238E27FC236}">
                <a16:creationId xmlns:a16="http://schemas.microsoft.com/office/drawing/2014/main" id="{81D0B23A-ABD1-FE43-A384-E3558125A597}"/>
              </a:ext>
            </a:extLst>
          </p:cNvPr>
          <p:cNvPicPr/>
          <p:nvPr/>
        </p:nvPicPr>
        <p:blipFill>
          <a:blip r:embed="rId2"/>
          <a:stretch>
            <a:fillRect/>
          </a:stretch>
        </p:blipFill>
        <p:spPr>
          <a:xfrm>
            <a:off x="3397953" y="2954766"/>
            <a:ext cx="3650297" cy="2986935"/>
          </a:xfrm>
          <a:prstGeom prst="rect">
            <a:avLst/>
          </a:prstGeom>
        </p:spPr>
      </p:pic>
      <p:sp>
        <p:nvSpPr>
          <p:cNvPr id="5" name="Rectangle 4">
            <a:extLst>
              <a:ext uri="{FF2B5EF4-FFF2-40B4-BE49-F238E27FC236}">
                <a16:creationId xmlns:a16="http://schemas.microsoft.com/office/drawing/2014/main" id="{72905026-268E-AF43-A675-C75B736F3C0C}"/>
              </a:ext>
            </a:extLst>
          </p:cNvPr>
          <p:cNvSpPr/>
          <p:nvPr/>
        </p:nvSpPr>
        <p:spPr>
          <a:xfrm>
            <a:off x="3684161" y="6119735"/>
            <a:ext cx="4191853" cy="369332"/>
          </a:xfrm>
          <a:prstGeom prst="rect">
            <a:avLst/>
          </a:prstGeom>
        </p:spPr>
        <p:txBody>
          <a:bodyPr wrap="none">
            <a:spAutoFit/>
          </a:bodyPr>
          <a:lstStyle/>
          <a:p>
            <a:pPr algn="ctr">
              <a:spcAft>
                <a:spcPts val="0"/>
              </a:spcAft>
            </a:pPr>
            <a:r>
              <a:rPr lang="fr-FR" i="1" dirty="0">
                <a:latin typeface="Calibri" panose="020F0502020204030204" pitchFamily="34" charset="0"/>
                <a:ea typeface="MS Mincho" panose="02020609040205080304" pitchFamily="49" charset="-128"/>
                <a:cs typeface="Times New Roman" panose="02020603050405020304" pitchFamily="18" charset="0"/>
              </a:rPr>
              <a:t>Bilan chimique de la glycolyse (Belin 2012).</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6621165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numéro de diapositive 1">
            <a:extLst>
              <a:ext uri="{FF2B5EF4-FFF2-40B4-BE49-F238E27FC236}">
                <a16:creationId xmlns:a16="http://schemas.microsoft.com/office/drawing/2014/main" id="{451B3068-CAA3-E24D-B11A-63D05F0B600C}"/>
              </a:ext>
            </a:extLst>
          </p:cNvPr>
          <p:cNvSpPr>
            <a:spLocks noGrp="1"/>
          </p:cNvSpPr>
          <p:nvPr>
            <p:ph type="sldNum" sz="quarter" idx="12"/>
          </p:nvPr>
        </p:nvSpPr>
        <p:spPr/>
        <p:txBody>
          <a:bodyPr/>
          <a:lstStyle/>
          <a:p>
            <a:fld id="{9C015B86-EA61-9A4C-BA8B-8C6B21A3F22B}" type="slidenum">
              <a:rPr lang="fr-FR" smtClean="0"/>
              <a:t>18</a:t>
            </a:fld>
            <a:endParaRPr lang="fr-FR"/>
          </a:p>
        </p:txBody>
      </p:sp>
      <p:sp>
        <p:nvSpPr>
          <p:cNvPr id="3" name="Rectangle 2">
            <a:extLst>
              <a:ext uri="{FF2B5EF4-FFF2-40B4-BE49-F238E27FC236}">
                <a16:creationId xmlns:a16="http://schemas.microsoft.com/office/drawing/2014/main" id="{538C2A30-FC25-404F-8C47-F8112E69F302}"/>
              </a:ext>
            </a:extLst>
          </p:cNvPr>
          <p:cNvSpPr/>
          <p:nvPr/>
        </p:nvSpPr>
        <p:spPr>
          <a:xfrm>
            <a:off x="417688" y="2231874"/>
            <a:ext cx="9200445" cy="2308324"/>
          </a:xfrm>
          <a:prstGeom prst="rect">
            <a:avLst/>
          </a:prstGeom>
        </p:spPr>
        <p:txBody>
          <a:bodyPr wrap="square">
            <a:spAutoFit/>
          </a:bodyPr>
          <a:lstStyle/>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Cette première étape aboutit à l’oxydation d’une molécule de glucose en deux molécules de pyruvate et s’accompagne de la production de deux composés réduits R’H2 ainsi que de la formation de deux molécules d’ATP.</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b="1" dirty="0">
                <a:latin typeface="Calibri" panose="020F0502020204030204" pitchFamily="34" charset="0"/>
                <a:ea typeface="MS Mincho" panose="02020609040205080304" pitchFamily="49" charset="-128"/>
                <a:cs typeface="Times New Roman" panose="02020603050405020304" pitchFamily="18" charset="0"/>
              </a:rPr>
              <a:t>(Glycolyse) 		Glucose + 2 R’ + 2 ADP + 2 Pi </a:t>
            </a:r>
            <a:r>
              <a:rPr lang="fr-FR" b="1" dirty="0">
                <a:latin typeface="Calibri" panose="020F0502020204030204" pitchFamily="34" charset="0"/>
                <a:ea typeface="MS Mincho" panose="02020609040205080304" pitchFamily="49" charset="-128"/>
                <a:cs typeface="Calibri" panose="020F0502020204030204" pitchFamily="34" charset="0"/>
                <a:sym typeface="Wingdings" pitchFamily="2" charset="2"/>
              </a:rPr>
              <a:t></a:t>
            </a:r>
            <a:r>
              <a:rPr lang="fr-FR" b="1" dirty="0">
                <a:latin typeface="Calibri" panose="020F0502020204030204" pitchFamily="34" charset="0"/>
                <a:ea typeface="MS Mincho" panose="02020609040205080304" pitchFamily="49" charset="-128"/>
                <a:cs typeface="Times New Roman" panose="02020603050405020304" pitchFamily="18" charset="0"/>
              </a:rPr>
              <a:t> 2 Pyruvates + 2 R’H2 + 2 ATP </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a:t>
            </a:r>
            <a:endParaRPr lang="fr-FR" sz="2000" dirty="0">
              <a:latin typeface="Cambria" panose="02040503050406030204" pitchFamily="18" charset="0"/>
              <a:ea typeface="MS Mincho" panose="02020609040205080304" pitchFamily="49" charset="-128"/>
              <a:cs typeface="Times New Roman" panose="02020603050405020304" pitchFamily="18" charset="0"/>
            </a:endParaRPr>
          </a:p>
          <a:p>
            <a:pPr algn="just">
              <a:spcAft>
                <a:spcPts val="0"/>
              </a:spcAft>
            </a:pPr>
            <a:r>
              <a:rPr lang="fr-FR" dirty="0">
                <a:latin typeface="Calibri" panose="020F0502020204030204" pitchFamily="34" charset="0"/>
                <a:ea typeface="MS Mincho" panose="02020609040205080304" pitchFamily="49" charset="-128"/>
                <a:cs typeface="Times New Roman" panose="02020603050405020304" pitchFamily="18" charset="0"/>
              </a:rPr>
              <a:t>	Le pyruvate produit lors de la glycolyse peut pénétrer dans la mitochondrie qui est l’organite clé de la respiration cellulaire.</a:t>
            </a:r>
            <a:endParaRPr lang="fr-FR" sz="2000" dirty="0">
              <a:effectLst/>
              <a:latin typeface="Cambria" panose="02040503050406030204" pitchFamily="18"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408677758"/>
      </p:ext>
    </p:extLst>
  </p:cSld>
  <p:clrMapOvr>
    <a:masterClrMapping/>
  </p:clrMapOvr>
</p:sld>
</file>

<file path=ppt/theme/theme1.xml><?xml version="1.0" encoding="utf-8"?>
<a:theme xmlns:a="http://schemas.openxmlformats.org/drawingml/2006/main" name="Facette">
  <a:themeElements>
    <a:clrScheme name="Facette">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te">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te">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{A50C55D7-8C2C-6D4D-8D8D-431FDA19D674}tf10001060</Template>
  <TotalTime>132</TotalTime>
  <Words>561</Words>
  <Application>Microsoft Macintosh PowerPoint</Application>
  <PresentationFormat>Grand écran</PresentationFormat>
  <Paragraphs>92</Paragraphs>
  <Slides>18</Slides>
  <Notes>0</Notes>
  <HiddenSlides>0</HiddenSlides>
  <MMClips>0</MMClips>
  <ScaleCrop>false</ScaleCrop>
  <HeadingPairs>
    <vt:vector size="8" baseType="variant">
      <vt:variant>
        <vt:lpstr>Polices utilisées</vt:lpstr>
      </vt:variant>
      <vt:variant>
        <vt:i4>10</vt:i4>
      </vt:variant>
      <vt:variant>
        <vt:lpstr>Thème</vt:lpstr>
      </vt:variant>
      <vt:variant>
        <vt:i4>1</vt:i4>
      </vt:variant>
      <vt:variant>
        <vt:lpstr>Serveurs OLE incorporés</vt:lpstr>
      </vt:variant>
      <vt:variant>
        <vt:i4>1</vt:i4>
      </vt:variant>
      <vt:variant>
        <vt:lpstr>Titres des diapositives</vt:lpstr>
      </vt:variant>
      <vt:variant>
        <vt:i4>18</vt:i4>
      </vt:variant>
    </vt:vector>
  </HeadingPairs>
  <TitlesOfParts>
    <vt:vector size="30" baseType="lpstr">
      <vt:lpstr>MS Gothic</vt:lpstr>
      <vt:lpstr>MS Mincho</vt:lpstr>
      <vt:lpstr>Arial</vt:lpstr>
      <vt:lpstr>Calibri</vt:lpstr>
      <vt:lpstr>Cambria</vt:lpstr>
      <vt:lpstr>Georgia</vt:lpstr>
      <vt:lpstr>Times New Roman</vt:lpstr>
      <vt:lpstr>Trebuchet MS</vt:lpstr>
      <vt:lpstr>Wingdings</vt:lpstr>
      <vt:lpstr>Wingdings 3</vt:lpstr>
      <vt:lpstr>Facette</vt:lpstr>
      <vt:lpstr>PBrush</vt:lpstr>
      <vt:lpstr>TP 6: la respiration des levures en milieu aérobie</vt:lpstr>
      <vt:lpstr>Rappels de 2nde Les molécules minérales, constitutives des roches</vt:lpstr>
      <vt:lpstr>Les molécules minérales gazeuses</vt:lpstr>
      <vt:lpstr>Les molécules organiques </vt:lpstr>
      <vt:lpstr>Les lipides</vt:lpstr>
      <vt:lpstr>Les glucides</vt:lpstr>
      <vt:lpstr>Les protides ou protéines</vt:lpstr>
      <vt:lpstr>Les acides nucléiques</vt:lpstr>
      <vt:lpstr> Bilan Classe de 2nde</vt:lpstr>
      <vt:lpstr>Présentation PowerPoint</vt:lpstr>
      <vt:lpstr>Présentation PowerPoint</vt:lpstr>
      <vt:lpstr>ExAO: Expérimentation Assistée par Ordinateur</vt:lpstr>
      <vt:lpstr>Présentation PowerPoint</vt:lpstr>
      <vt:lpstr>Présentation PowerPoint</vt:lpstr>
      <vt:lpstr>Présentation PowerPoint</vt:lpstr>
      <vt:lpstr>Traces écrites</vt:lpstr>
      <vt:lpstr>Présentation PowerPoint</vt:lpstr>
      <vt:lpstr>Présentation PowerPoint</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TP 6</dc:title>
  <dc:creator>Utilisateur Microsoft Office</dc:creator>
  <cp:lastModifiedBy>Stéphanie Dalaine</cp:lastModifiedBy>
  <cp:revision>11</cp:revision>
  <cp:lastPrinted>2019-08-28T13:18:00Z</cp:lastPrinted>
  <dcterms:created xsi:type="dcterms:W3CDTF">2018-08-28T08:41:12Z</dcterms:created>
  <dcterms:modified xsi:type="dcterms:W3CDTF">2019-08-28T13:19:15Z</dcterms:modified>
</cp:coreProperties>
</file>