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wdp" ContentType="image/vnd.ms-photo"/>
  <Default Extension="vml" ContentType="application/vnd.openxmlformats-officedocument.vmlDrawing"/>
  <Default Extension="tiff" ContentType="image/tiff"/>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028" r:id="rId1"/>
  </p:sldMasterIdLst>
  <p:notesMasterIdLst>
    <p:notesMasterId r:id="rId20"/>
  </p:notesMasterIdLst>
  <p:sldIdLst>
    <p:sldId id="256" r:id="rId2"/>
    <p:sldId id="267" r:id="rId3"/>
    <p:sldId id="263" r:id="rId4"/>
    <p:sldId id="264" r:id="rId5"/>
    <p:sldId id="265" r:id="rId6"/>
    <p:sldId id="266" r:id="rId7"/>
    <p:sldId id="257" r:id="rId8"/>
    <p:sldId id="258" r:id="rId9"/>
    <p:sldId id="259" r:id="rId10"/>
    <p:sldId id="260" r:id="rId11"/>
    <p:sldId id="261" r:id="rId12"/>
    <p:sldId id="262" r:id="rId13"/>
    <p:sldId id="270" r:id="rId14"/>
    <p:sldId id="271" r:id="rId15"/>
    <p:sldId id="272" r:id="rId16"/>
    <p:sldId id="268" r:id="rId17"/>
    <p:sldId id="273" r:id="rId18"/>
    <p:sldId id="269" r:id="rId1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2487"/>
    <p:restoredTop sz="94807"/>
  </p:normalViewPr>
  <p:slideViewPr>
    <p:cSldViewPr snapToGrid="0" snapToObjects="1">
      <p:cViewPr>
        <p:scale>
          <a:sx n="64" d="100"/>
          <a:sy n="64" d="100"/>
        </p:scale>
        <p:origin x="1064" y="142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F84137A-C3D9-BF49-9B05-6A48427E4DD7}" type="datetimeFigureOut">
              <a:rPr lang="fr-FR" smtClean="0"/>
              <a:t>29/08/2019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r>
              <a:rPr lang="fr-FR"/>
              <a:t>Modifier les styles du texte du masque
Deuxième niveau
Troisième niveau
Quatrième niveau
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0CFCB1D-D39B-6641-B63B-FC420108470D}" type="slidenum">
              <a:rPr lang="fr-FR" smtClean="0"/>
              <a:t>‹N°›</a:t>
            </a:fld>
            <a:endParaRPr lang="fr-FR"/>
          </a:p>
        </p:txBody>
      </p:sp>
    </p:spTree>
    <p:extLst>
      <p:ext uri="{BB962C8B-B14F-4D97-AF65-F5344CB8AC3E}">
        <p14:creationId xmlns:p14="http://schemas.microsoft.com/office/powerpoint/2010/main" val="17092292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fr-FR"/>
              <a:t>Modifiez le style du titre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a:t>Modifiez le style des sous-titres du masque</a:t>
            </a:r>
            <a:endParaRPr lang="en-US" dirty="0"/>
          </a:p>
        </p:txBody>
      </p:sp>
      <p:sp>
        <p:nvSpPr>
          <p:cNvPr id="4" name="Date Placeholder 3"/>
          <p:cNvSpPr>
            <a:spLocks noGrp="1"/>
          </p:cNvSpPr>
          <p:nvPr>
            <p:ph type="dt" sz="half" idx="10"/>
          </p:nvPr>
        </p:nvSpPr>
        <p:spPr/>
        <p:txBody>
          <a:bodyPr/>
          <a:lstStyle/>
          <a:p>
            <a:fld id="{265E79D6-5A5C-F348-BCED-905C9D374417}" type="datetime1">
              <a:rPr lang="fr-FR" smtClean="0"/>
              <a:t>29/08/2019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13663B5C-44FD-194A-857A-95DB9BA4A5BC}" type="slidenum">
              <a:rPr lang="fr-FR" smtClean="0"/>
              <a:t>‹N°›</a:t>
            </a:fld>
            <a:endParaRPr lang="fr-FR"/>
          </a:p>
        </p:txBody>
      </p:sp>
      <p:pic>
        <p:nvPicPr>
          <p:cNvPr id="18" name="Picture 2" descr="Résultat de recherche d'images pour &quot;photosynthèse&quot;">
            <a:extLst>
              <a:ext uri="{FF2B5EF4-FFF2-40B4-BE49-F238E27FC236}">
                <a16:creationId xmlns:a16="http://schemas.microsoft.com/office/drawing/2014/main" id="{ECA1227F-420D-1245-90E2-5B995E36D7AE}"/>
              </a:ext>
            </a:extLst>
          </p:cNvPr>
          <p:cNvPicPr>
            <a:picLocks noChangeAspect="1" noChangeArrowheads="1"/>
          </p:cNvPicPr>
          <p:nvPr userDrawn="1"/>
        </p:nvPicPr>
        <p:blipFill>
          <a:blip r:embed="rId2">
            <a:alphaModFix amt="20000"/>
            <a:extLst>
              <a:ext uri="{28A0092B-C50C-407E-A947-70E740481C1C}">
                <a14:useLocalDpi xmlns:a14="http://schemas.microsoft.com/office/drawing/2010/main"/>
              </a:ext>
            </a:extLst>
          </a:blip>
          <a:srcRect/>
          <a:stretch>
            <a:fillRect/>
          </a:stretch>
        </p:blipFill>
        <p:spPr bwMode="auto">
          <a:xfrm>
            <a:off x="-4764" y="0"/>
            <a:ext cx="12196763" cy="69159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60757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fr-FR"/>
              <a:t>Modifiez le style du titre</a:t>
            </a:r>
            <a:endParaRPr lang="en-US" dirty="0"/>
          </a:p>
        </p:txBody>
      </p:sp>
      <p:sp>
        <p:nvSpPr>
          <p:cNvPr id="3" name="Content Placeholder 2"/>
          <p:cNvSpPr>
            <a:spLocks noGrp="1"/>
          </p:cNvSpPr>
          <p:nvPr>
            <p:ph idx="1"/>
          </p:nvPr>
        </p:nvSpPr>
        <p:spPr/>
        <p:txBody>
          <a:body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D2314FEE-D024-8840-A3BC-E077FFDBC484}" type="datetime1">
              <a:rPr lang="fr-FR" smtClean="0"/>
              <a:t>29/08/2019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13663B5C-44FD-194A-857A-95DB9BA4A5BC}" type="slidenum">
              <a:rPr lang="fr-FR" smtClean="0"/>
              <a:t>‹N°›</a:t>
            </a:fld>
            <a:endParaRPr lang="fr-FR"/>
          </a:p>
        </p:txBody>
      </p:sp>
    </p:spTree>
    <p:extLst>
      <p:ext uri="{BB962C8B-B14F-4D97-AF65-F5344CB8AC3E}">
        <p14:creationId xmlns:p14="http://schemas.microsoft.com/office/powerpoint/2010/main" val="32258518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fr-FR"/>
              <a:t>Modifiez le style du titre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7877BEC8-0A88-0845-A871-C2A59C1FFF07}" type="datetime1">
              <a:rPr lang="fr-FR" smtClean="0"/>
              <a:t>29/08/2019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13663B5C-44FD-194A-857A-95DB9BA4A5BC}" type="slidenum">
              <a:rPr lang="fr-FR" smtClean="0"/>
              <a:t>‹N°›</a:t>
            </a:fld>
            <a:endParaRPr lang="fr-FR"/>
          </a:p>
        </p:txBody>
      </p:sp>
    </p:spTree>
    <p:extLst>
      <p:ext uri="{BB962C8B-B14F-4D97-AF65-F5344CB8AC3E}">
        <p14:creationId xmlns:p14="http://schemas.microsoft.com/office/powerpoint/2010/main" val="1161446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fr-FR"/>
              <a:t>Modifier les styles du texte du masque
Deuxième niveau
Troisième niveau
Quatrième niveau
Cinquième niveau</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fr-FR"/>
              <a:t>Modifier les styles du texte du masque
Deuxième niveau
Troisième niveau
Quatrième niveau
Cinquième niveau</a:t>
            </a:r>
            <a:endParaRPr lang="en-US" dirty="0"/>
          </a:p>
        </p:txBody>
      </p:sp>
      <p:sp>
        <p:nvSpPr>
          <p:cNvPr id="5" name="Date Placeholder 4"/>
          <p:cNvSpPr>
            <a:spLocks noGrp="1"/>
          </p:cNvSpPr>
          <p:nvPr>
            <p:ph type="dt" sz="half" idx="10"/>
          </p:nvPr>
        </p:nvSpPr>
        <p:spPr/>
        <p:txBody>
          <a:bodyPr/>
          <a:lstStyle/>
          <a:p>
            <a:fld id="{9314221D-B50A-5040-8F1D-593DC72B2579}" type="datetime1">
              <a:rPr lang="fr-FR" smtClean="0"/>
              <a:t>29/08/2019</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13663B5C-44FD-194A-857A-95DB9BA4A5BC}" type="slidenum">
              <a:rPr lang="fr-FR" smtClean="0"/>
              <a:t>‹N°›</a:t>
            </a:fld>
            <a:endParaRPr lang="fr-FR"/>
          </a:p>
        </p:txBody>
      </p:sp>
    </p:spTree>
    <p:extLst>
      <p:ext uri="{BB962C8B-B14F-4D97-AF65-F5344CB8AC3E}">
        <p14:creationId xmlns:p14="http://schemas.microsoft.com/office/powerpoint/2010/main" val="9471508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fr-FR"/>
              <a:t>Modifiez le style du titre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
Deuxième niveau
Troisième niveau
Quatrième niveau
Cinquième niveau</a:t>
            </a:r>
            <a:endParaRPr lang="en-US" dirty="0"/>
          </a:p>
        </p:txBody>
      </p:sp>
      <p:sp>
        <p:nvSpPr>
          <p:cNvPr id="4" name="Content Placeholder 3"/>
          <p:cNvSpPr>
            <a:spLocks noGrp="1"/>
          </p:cNvSpPr>
          <p:nvPr>
            <p:ph sz="half" idx="2"/>
          </p:nvPr>
        </p:nvSpPr>
        <p:spPr>
          <a:xfrm>
            <a:off x="675745" y="2737245"/>
            <a:ext cx="4185623" cy="3304117"/>
          </a:xfrm>
        </p:spPr>
        <p:txBody>
          <a:bodyPr>
            <a:normAutofit/>
          </a:bodyPr>
          <a:lstStyle/>
          <a:p>
            <a:pPr lvl="0"/>
            <a:r>
              <a:rPr lang="fr-FR"/>
              <a:t>Modifier les styles du texte du masque
Deuxième niveau
Troisième niveau
Quatrième niveau
Cinquième niveau</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
Deuxième niveau
Troisième niveau
Quatrième niveau
Cinquième niveau</a:t>
            </a:r>
            <a:endParaRPr lang="en-US" dirty="0"/>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fr-FR"/>
              <a:t>Modifier les styles du texte du masque
Deuxième niveau
Troisième niveau
Quatrième niveau
Cinquième niveau</a:t>
            </a:r>
            <a:endParaRPr lang="en-US" dirty="0"/>
          </a:p>
        </p:txBody>
      </p:sp>
      <p:sp>
        <p:nvSpPr>
          <p:cNvPr id="7" name="Date Placeholder 6"/>
          <p:cNvSpPr>
            <a:spLocks noGrp="1"/>
          </p:cNvSpPr>
          <p:nvPr>
            <p:ph type="dt" sz="half" idx="10"/>
          </p:nvPr>
        </p:nvSpPr>
        <p:spPr/>
        <p:txBody>
          <a:bodyPr/>
          <a:lstStyle/>
          <a:p>
            <a:fld id="{65E8F6B8-C0B7-2F47-A3EA-A090A3549B5E}" type="datetime1">
              <a:rPr lang="fr-FR" smtClean="0"/>
              <a:t>29/08/2019</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13663B5C-44FD-194A-857A-95DB9BA4A5BC}" type="slidenum">
              <a:rPr lang="fr-FR" smtClean="0"/>
              <a:t>‹N°›</a:t>
            </a:fld>
            <a:endParaRPr lang="fr-FR"/>
          </a:p>
        </p:txBody>
      </p:sp>
    </p:spTree>
    <p:extLst>
      <p:ext uri="{BB962C8B-B14F-4D97-AF65-F5344CB8AC3E}">
        <p14:creationId xmlns:p14="http://schemas.microsoft.com/office/powerpoint/2010/main" val="4969614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fr-FR"/>
              <a:t>Modifiez le style du titre</a:t>
            </a:r>
            <a:endParaRPr lang="en-US" dirty="0"/>
          </a:p>
        </p:txBody>
      </p:sp>
      <p:sp>
        <p:nvSpPr>
          <p:cNvPr id="3" name="Date Placeholder 2"/>
          <p:cNvSpPr>
            <a:spLocks noGrp="1"/>
          </p:cNvSpPr>
          <p:nvPr>
            <p:ph type="dt" sz="half" idx="10"/>
          </p:nvPr>
        </p:nvSpPr>
        <p:spPr/>
        <p:txBody>
          <a:bodyPr/>
          <a:lstStyle/>
          <a:p>
            <a:fld id="{6E14E08F-72D9-264B-B7E3-045B1AA35567}" type="datetime1">
              <a:rPr lang="fr-FR" smtClean="0"/>
              <a:t>29/08/2019</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13663B5C-44FD-194A-857A-95DB9BA4A5BC}" type="slidenum">
              <a:rPr lang="fr-FR" smtClean="0"/>
              <a:t>‹N°›</a:t>
            </a:fld>
            <a:endParaRPr lang="fr-FR"/>
          </a:p>
        </p:txBody>
      </p:sp>
    </p:spTree>
    <p:extLst>
      <p:ext uri="{BB962C8B-B14F-4D97-AF65-F5344CB8AC3E}">
        <p14:creationId xmlns:p14="http://schemas.microsoft.com/office/powerpoint/2010/main" val="16116037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E7CD798-DE77-2F41-8CF6-23CDE64BE21E}" type="datetime1">
              <a:rPr lang="fr-FR" smtClean="0"/>
              <a:t>29/08/2019</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13663B5C-44FD-194A-857A-95DB9BA4A5BC}" type="slidenum">
              <a:rPr lang="fr-FR" smtClean="0"/>
              <a:t>‹N°›</a:t>
            </a:fld>
            <a:endParaRPr lang="fr-FR"/>
          </a:p>
        </p:txBody>
      </p:sp>
    </p:spTree>
    <p:extLst>
      <p:ext uri="{BB962C8B-B14F-4D97-AF65-F5344CB8AC3E}">
        <p14:creationId xmlns:p14="http://schemas.microsoft.com/office/powerpoint/2010/main" val="29747224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fr-FR"/>
              <a:t>Modifiez le style du titre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fr-FR"/>
              <a:t>Modifier les styles du texte du masque
Deuxième niveau
Troisième niveau
Quatrième niveau
Cinquième niveau</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fr-FR"/>
              <a:t>Modifier les styles du texte du masque
Deuxième niveau
Troisième niveau
Quatrième niveau
Cinquième niveau</a:t>
            </a:r>
            <a:endParaRPr lang="en-US" dirty="0"/>
          </a:p>
        </p:txBody>
      </p:sp>
      <p:sp>
        <p:nvSpPr>
          <p:cNvPr id="5" name="Date Placeholder 4"/>
          <p:cNvSpPr>
            <a:spLocks noGrp="1"/>
          </p:cNvSpPr>
          <p:nvPr>
            <p:ph type="dt" sz="half" idx="10"/>
          </p:nvPr>
        </p:nvSpPr>
        <p:spPr/>
        <p:txBody>
          <a:bodyPr/>
          <a:lstStyle/>
          <a:p>
            <a:fld id="{A044F6AA-0F04-0B47-93A0-EB1552A3BC21}" type="datetime1">
              <a:rPr lang="fr-FR" smtClean="0"/>
              <a:t>29/08/2019</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13663B5C-44FD-194A-857A-95DB9BA4A5BC}" type="slidenum">
              <a:rPr lang="fr-FR" smtClean="0"/>
              <a:t>‹N°›</a:t>
            </a:fld>
            <a:endParaRPr lang="fr-FR"/>
          </a:p>
        </p:txBody>
      </p:sp>
    </p:spTree>
    <p:extLst>
      <p:ext uri="{BB962C8B-B14F-4D97-AF65-F5344CB8AC3E}">
        <p14:creationId xmlns:p14="http://schemas.microsoft.com/office/powerpoint/2010/main" val="39716757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fr-FR"/>
              <a:t>Modifiez le style du titre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a:t>Cliquez sur l'icône pour ajouter une image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Modifier les styles du texte du masque
Deuxième niveau
Troisième niveau
Quatrième niveau
Cinquième niveau</a:t>
            </a:r>
            <a:endParaRPr lang="en-US" dirty="0"/>
          </a:p>
        </p:txBody>
      </p:sp>
      <p:sp>
        <p:nvSpPr>
          <p:cNvPr id="5" name="Date Placeholder 4"/>
          <p:cNvSpPr>
            <a:spLocks noGrp="1"/>
          </p:cNvSpPr>
          <p:nvPr>
            <p:ph type="dt" sz="half" idx="10"/>
          </p:nvPr>
        </p:nvSpPr>
        <p:spPr/>
        <p:txBody>
          <a:bodyPr/>
          <a:lstStyle/>
          <a:p>
            <a:fld id="{385B94A1-0722-A648-9935-98E58C2B1D61}" type="datetime1">
              <a:rPr lang="fr-FR" smtClean="0"/>
              <a:t>29/08/2019</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13663B5C-44FD-194A-857A-95DB9BA4A5BC}" type="slidenum">
              <a:rPr lang="fr-FR" smtClean="0"/>
              <a:t>‹N°›</a:t>
            </a:fld>
            <a:endParaRPr lang="fr-FR"/>
          </a:p>
        </p:txBody>
      </p:sp>
    </p:spTree>
    <p:extLst>
      <p:ext uri="{BB962C8B-B14F-4D97-AF65-F5344CB8AC3E}">
        <p14:creationId xmlns:p14="http://schemas.microsoft.com/office/powerpoint/2010/main" val="37333157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re et légende">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fr-FR"/>
              <a:t>Modifiez le style du titre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09B46026-34DA-2B48-8B59-18C02A5E2EAA}" type="datetime1">
              <a:rPr lang="fr-FR" smtClean="0"/>
              <a:t>29/08/2019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13663B5C-44FD-194A-857A-95DB9BA4A5BC}" type="slidenum">
              <a:rPr lang="fr-FR" smtClean="0"/>
              <a:t>‹N°›</a:t>
            </a:fld>
            <a:endParaRPr lang="fr-FR"/>
          </a:p>
        </p:txBody>
      </p:sp>
    </p:spTree>
    <p:extLst>
      <p:ext uri="{BB962C8B-B14F-4D97-AF65-F5344CB8AC3E}">
        <p14:creationId xmlns:p14="http://schemas.microsoft.com/office/powerpoint/2010/main" val="2562133060"/>
      </p:ext>
    </p:extLst>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tion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fr-FR"/>
              <a:t>Modifiez le style du titre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a:t>Modifier les styles du texte du masque
Deuxième niveau
Troisième niveau
Quatrième niveau
Cinquième niveau</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09B46026-34DA-2B48-8B59-18C02A5E2EAA}" type="datetime1">
              <a:rPr lang="fr-FR" smtClean="0"/>
              <a:t>29/08/2019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13663B5C-44FD-194A-857A-95DB9BA4A5BC}" type="slidenum">
              <a:rPr lang="fr-FR" smtClean="0"/>
              <a:t>‹N°›</a:t>
            </a:fld>
            <a:endParaRPr lang="fr-FR"/>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268742166"/>
      </p:ext>
    </p:extLst>
  </p:cSld>
  <p:clrMapOvr>
    <a:masterClrMapping/>
  </p:clrMapOvr>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arte nom">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fr-FR"/>
              <a:t>Modifiez le style du titre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09B46026-34DA-2B48-8B59-18C02A5E2EAA}" type="datetime1">
              <a:rPr lang="fr-FR" smtClean="0"/>
              <a:t>29/08/2019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13663B5C-44FD-194A-857A-95DB9BA4A5BC}" type="slidenum">
              <a:rPr lang="fr-FR" smtClean="0"/>
              <a:t>‹N°›</a:t>
            </a:fld>
            <a:endParaRPr lang="fr-FR"/>
          </a:p>
        </p:txBody>
      </p:sp>
    </p:spTree>
    <p:extLst>
      <p:ext uri="{BB962C8B-B14F-4D97-AF65-F5344CB8AC3E}">
        <p14:creationId xmlns:p14="http://schemas.microsoft.com/office/powerpoint/2010/main" val="1314250107"/>
      </p:ext>
    </p:extLst>
  </p:cSld>
  <p:clrMapOvr>
    <a:masterClrMapping/>
  </p:clrMapOvr>
  <p:hf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e nom cita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fr-FR"/>
              <a:t>Modifiez le style du titre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a:t>Modifier les styles du texte du masque
Deuxième niveau
Troisième niveau
Quatrième niveau
Cinquième niveau</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09B46026-34DA-2B48-8B59-18C02A5E2EAA}" type="datetime1">
              <a:rPr lang="fr-FR" smtClean="0"/>
              <a:t>29/08/2019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13663B5C-44FD-194A-857A-95DB9BA4A5BC}" type="slidenum">
              <a:rPr lang="fr-FR" smtClean="0"/>
              <a:t>‹N°›</a:t>
            </a:fld>
            <a:endParaRPr lang="fr-FR"/>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976251042"/>
      </p:ext>
    </p:extLst>
  </p:cSld>
  <p:clrMapOvr>
    <a:masterClrMapping/>
  </p:clrMapOvr>
  <p:hf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rai ou faux">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fr-FR"/>
              <a:t>Modifiez le style du titre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a:t>Modifier les styles du texte du masque
Deuxième niveau
Troisième niveau
Quatrième niveau
Cinquième niveau</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09B46026-34DA-2B48-8B59-18C02A5E2EAA}" type="datetime1">
              <a:rPr lang="fr-FR" smtClean="0"/>
              <a:t>29/08/2019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13663B5C-44FD-194A-857A-95DB9BA4A5BC}" type="slidenum">
              <a:rPr lang="fr-FR" smtClean="0"/>
              <a:t>‹N°›</a:t>
            </a:fld>
            <a:endParaRPr lang="fr-FR"/>
          </a:p>
        </p:txBody>
      </p:sp>
    </p:spTree>
    <p:extLst>
      <p:ext uri="{BB962C8B-B14F-4D97-AF65-F5344CB8AC3E}">
        <p14:creationId xmlns:p14="http://schemas.microsoft.com/office/powerpoint/2010/main" val="3375055165"/>
      </p:ext>
    </p:extLst>
  </p:cSld>
  <p:clrMapOvr>
    <a:masterClrMapping/>
  </p:clrMapOvr>
  <p:hf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1F656E1D-7DCA-A345-9503-670674DAEAA9}" type="datetime1">
              <a:rPr lang="fr-FR" smtClean="0"/>
              <a:t>29/08/2019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13663B5C-44FD-194A-857A-95DB9BA4A5BC}" type="slidenum">
              <a:rPr lang="fr-FR" smtClean="0"/>
              <a:t>‹N°›</a:t>
            </a:fld>
            <a:endParaRPr lang="fr-FR"/>
          </a:p>
        </p:txBody>
      </p:sp>
    </p:spTree>
    <p:extLst>
      <p:ext uri="{BB962C8B-B14F-4D97-AF65-F5344CB8AC3E}">
        <p14:creationId xmlns:p14="http://schemas.microsoft.com/office/powerpoint/2010/main" val="219024225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fr-FR"/>
              <a:t>Modifiez le style du titre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8BEA8E37-B802-3D46-8092-318B10923482}" type="datetime1">
              <a:rPr lang="fr-FR" smtClean="0"/>
              <a:t>29/08/2019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13663B5C-44FD-194A-857A-95DB9BA4A5BC}" type="slidenum">
              <a:rPr lang="fr-FR" smtClean="0"/>
              <a:t>‹N°›</a:t>
            </a:fld>
            <a:endParaRPr lang="fr-FR"/>
          </a:p>
        </p:txBody>
      </p:sp>
    </p:spTree>
    <p:extLst>
      <p:ext uri="{BB962C8B-B14F-4D97-AF65-F5344CB8AC3E}">
        <p14:creationId xmlns:p14="http://schemas.microsoft.com/office/powerpoint/2010/main" val="10737866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fr-FR"/>
              <a:t>Modifiez le style du titre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09B46026-34DA-2B48-8B59-18C02A5E2EAA}" type="datetime1">
              <a:rPr lang="fr-FR" smtClean="0"/>
              <a:t>29/08/2019</a:t>
            </a:fld>
            <a:endParaRPr lang="fr-FR"/>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fr-FR"/>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13663B5C-44FD-194A-857A-95DB9BA4A5BC}" type="slidenum">
              <a:rPr lang="fr-FR" smtClean="0"/>
              <a:t>‹N°›</a:t>
            </a:fld>
            <a:endParaRPr lang="fr-FR"/>
          </a:p>
        </p:txBody>
      </p:sp>
      <p:pic>
        <p:nvPicPr>
          <p:cNvPr id="18" name="Picture 2" descr="Résultat de recherche d'images pour &quot;photosynthèse&quot;">
            <a:extLst>
              <a:ext uri="{FF2B5EF4-FFF2-40B4-BE49-F238E27FC236}">
                <a16:creationId xmlns:a16="http://schemas.microsoft.com/office/drawing/2014/main" id="{50A43F9A-E4CE-5F4E-9C88-F526CAC2A538}"/>
              </a:ext>
            </a:extLst>
          </p:cNvPr>
          <p:cNvPicPr>
            <a:picLocks noChangeAspect="1" noChangeArrowheads="1"/>
          </p:cNvPicPr>
          <p:nvPr userDrawn="1"/>
        </p:nvPicPr>
        <p:blipFill>
          <a:blip r:embed="rId18">
            <a:alphaModFix amt="20000"/>
            <a:extLst>
              <a:ext uri="{28A0092B-C50C-407E-A947-70E740481C1C}">
                <a14:useLocalDpi xmlns:a14="http://schemas.microsoft.com/office/drawing/2010/main"/>
              </a:ext>
            </a:extLst>
          </a:blip>
          <a:srcRect/>
          <a:stretch>
            <a:fillRect/>
          </a:stretch>
        </p:blipFill>
        <p:spPr bwMode="auto">
          <a:xfrm>
            <a:off x="-4764" y="0"/>
            <a:ext cx="12196763" cy="69159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1733811"/>
      </p:ext>
    </p:extLst>
  </p:cSld>
  <p:clrMap bg1="lt1" tx1="dk1" bg2="lt2" tx2="dk2" accent1="accent1" accent2="accent2" accent3="accent3" accent4="accent4" accent5="accent5" accent6="accent6" hlink="hlink" folHlink="folHlink"/>
  <p:sldLayoutIdLst>
    <p:sldLayoutId id="2147484029" r:id="rId1"/>
    <p:sldLayoutId id="2147484030" r:id="rId2"/>
    <p:sldLayoutId id="2147484031" r:id="rId3"/>
    <p:sldLayoutId id="2147484032" r:id="rId4"/>
    <p:sldLayoutId id="2147484033" r:id="rId5"/>
    <p:sldLayoutId id="2147484034" r:id="rId6"/>
    <p:sldLayoutId id="2147484035" r:id="rId7"/>
    <p:sldLayoutId id="2147484036" r:id="rId8"/>
    <p:sldLayoutId id="2147484037" r:id="rId9"/>
    <p:sldLayoutId id="2147484038" r:id="rId10"/>
    <p:sldLayoutId id="2147484039" r:id="rId11"/>
    <p:sldLayoutId id="2147484040" r:id="rId12"/>
    <p:sldLayoutId id="2147484041" r:id="rId13"/>
    <p:sldLayoutId id="2147484042" r:id="rId14"/>
    <p:sldLayoutId id="2147484043" r:id="rId15"/>
    <p:sldLayoutId id="2147484044" r:id="rId16"/>
  </p:sldLayoutIdLst>
  <p:hf hdr="0" ft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xml"/><Relationship Id="rId1" Type="http://schemas.openxmlformats.org/officeDocument/2006/relationships/vmlDrawing" Target="../drawings/vmlDrawing1.v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tif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tif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tif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3BE23DB-8228-3542-8CFE-A2275DCA1465}"/>
              </a:ext>
            </a:extLst>
          </p:cNvPr>
          <p:cNvSpPr>
            <a:spLocks noGrp="1"/>
          </p:cNvSpPr>
          <p:nvPr>
            <p:ph type="ctrTitle"/>
          </p:nvPr>
        </p:nvSpPr>
        <p:spPr/>
        <p:txBody>
          <a:bodyPr/>
          <a:lstStyle/>
          <a:p>
            <a:r>
              <a:rPr lang="fr-FR" sz="6000" dirty="0"/>
              <a:t>Séance « TP5 »: phase chimique ou sombre</a:t>
            </a:r>
          </a:p>
        </p:txBody>
      </p:sp>
      <p:sp>
        <p:nvSpPr>
          <p:cNvPr id="3" name="Sous-titre 2">
            <a:extLst>
              <a:ext uri="{FF2B5EF4-FFF2-40B4-BE49-F238E27FC236}">
                <a16:creationId xmlns:a16="http://schemas.microsoft.com/office/drawing/2014/main" id="{EFB78609-B236-E442-B326-57267D71C854}"/>
              </a:ext>
            </a:extLst>
          </p:cNvPr>
          <p:cNvSpPr>
            <a:spLocks noGrp="1"/>
          </p:cNvSpPr>
          <p:nvPr>
            <p:ph type="subTitle" idx="1"/>
          </p:nvPr>
        </p:nvSpPr>
        <p:spPr>
          <a:xfrm>
            <a:off x="1647952" y="4224862"/>
            <a:ext cx="9070848" cy="457201"/>
          </a:xfrm>
        </p:spPr>
        <p:txBody>
          <a:bodyPr>
            <a:noAutofit/>
          </a:bodyPr>
          <a:lstStyle/>
          <a:p>
            <a:r>
              <a:rPr lang="fr-FR" sz="2000" dirty="0"/>
              <a:t>La phase chimique, 2</a:t>
            </a:r>
            <a:r>
              <a:rPr lang="fr-FR" sz="2000" baseline="30000" dirty="0"/>
              <a:t>nde</a:t>
            </a:r>
            <a:r>
              <a:rPr lang="fr-FR" sz="2000" dirty="0"/>
              <a:t> étape de la photosynthèse, assimile le carbone minéral en carbone organique grâce aux produits de la phase photochimique: RH2 et ATP</a:t>
            </a:r>
          </a:p>
        </p:txBody>
      </p:sp>
      <p:sp>
        <p:nvSpPr>
          <p:cNvPr id="4" name="Espace réservé du numéro de diapositive 3">
            <a:extLst>
              <a:ext uri="{FF2B5EF4-FFF2-40B4-BE49-F238E27FC236}">
                <a16:creationId xmlns:a16="http://schemas.microsoft.com/office/drawing/2014/main" id="{085053FB-541D-8F4B-AC63-C174E21FE022}"/>
              </a:ext>
            </a:extLst>
          </p:cNvPr>
          <p:cNvSpPr>
            <a:spLocks noGrp="1"/>
          </p:cNvSpPr>
          <p:nvPr>
            <p:ph type="sldNum" sz="quarter" idx="12"/>
          </p:nvPr>
        </p:nvSpPr>
        <p:spPr/>
        <p:txBody>
          <a:bodyPr/>
          <a:lstStyle/>
          <a:p>
            <a:fld id="{13663B5C-44FD-194A-857A-95DB9BA4A5BC}" type="slidenum">
              <a:rPr lang="fr-FR" smtClean="0"/>
              <a:t>1</a:t>
            </a:fld>
            <a:endParaRPr lang="fr-FR"/>
          </a:p>
        </p:txBody>
      </p:sp>
      <p:graphicFrame>
        <p:nvGraphicFramePr>
          <p:cNvPr id="5" name="Objet 4">
            <a:extLst>
              <a:ext uri="{FF2B5EF4-FFF2-40B4-BE49-F238E27FC236}">
                <a16:creationId xmlns:a16="http://schemas.microsoft.com/office/drawing/2014/main" id="{B2157ADC-976D-0440-8318-F1E9AF06E846}"/>
              </a:ext>
            </a:extLst>
          </p:cNvPr>
          <p:cNvGraphicFramePr>
            <a:graphicFrameLocks noChangeAspect="1"/>
          </p:cNvGraphicFramePr>
          <p:nvPr>
            <p:extLst>
              <p:ext uri="{D42A27DB-BD31-4B8C-83A1-F6EECF244321}">
                <p14:modId xmlns:p14="http://schemas.microsoft.com/office/powerpoint/2010/main" val="4084560114"/>
              </p:ext>
            </p:extLst>
          </p:nvPr>
        </p:nvGraphicFramePr>
        <p:xfrm>
          <a:off x="9759949" y="5546537"/>
          <a:ext cx="1298575" cy="1125726"/>
        </p:xfrm>
        <a:graphic>
          <a:graphicData uri="http://schemas.openxmlformats.org/presentationml/2006/ole">
            <mc:AlternateContent xmlns:mc="http://schemas.openxmlformats.org/markup-compatibility/2006">
              <mc:Choice xmlns:v="urn:schemas-microsoft-com:vml" Requires="v">
                <p:oleObj spid="_x0000_s2056" r:id="rId3" imgW="1752600" imgH="1409700" progId="PBrush">
                  <p:embed/>
                </p:oleObj>
              </mc:Choice>
              <mc:Fallback>
                <p:oleObj r:id="rId3" imgW="1752600" imgH="1409700" progId="PBrush">
                  <p:embed/>
                  <p:pic>
                    <p:nvPicPr>
                      <p:cNvPr id="4" name="Objet 3">
                        <a:extLst>
                          <a:ext uri="{FF2B5EF4-FFF2-40B4-BE49-F238E27FC236}">
                            <a16:creationId xmlns:a16="http://schemas.microsoft.com/office/drawing/2014/main" id="{11A2EEE3-3CE8-0143-BCC9-05697F6ACB9F}"/>
                          </a:ext>
                        </a:extLst>
                      </p:cNvPr>
                      <p:cNvPicPr>
                        <a:picLocks noChangeAspect="1" noChangeArrowheads="1"/>
                      </p:cNvPicPr>
                      <p:nvPr/>
                    </p:nvPicPr>
                    <p:blipFill>
                      <a:blip r:embed="rId4">
                        <a:extLst>
                          <a:ext uri="{BEBA8EAE-BF5A-486C-A8C5-ECC9F3942E4B}">
                            <a14:imgProps xmlns:a14="http://schemas.microsoft.com/office/drawing/2010/main">
                              <a14:imgLayer>
                                <a14:imgEffect>
                                  <a14:sharpenSoften amount="2000"/>
                                </a14:imgEffect>
                                <a14:imgEffect>
                                  <a14:brightnessContrast bright="6000"/>
                                </a14:imgEffect>
                              </a14:imgLayer>
                            </a14:imgProps>
                          </a:ext>
                          <a:ext uri="{28A0092B-C50C-407E-A947-70E740481C1C}">
                            <a14:useLocalDpi xmlns:a14="http://schemas.microsoft.com/office/drawing/2010/main" val="0"/>
                          </a:ext>
                        </a:extLst>
                      </a:blip>
                      <a:srcRect/>
                      <a:stretch>
                        <a:fillRect/>
                      </a:stretch>
                    </p:blipFill>
                    <p:spPr bwMode="auto">
                      <a:xfrm>
                        <a:off x="9759949" y="5546537"/>
                        <a:ext cx="1298575" cy="1125726"/>
                      </a:xfrm>
                      <a:prstGeom prst="rect">
                        <a:avLst/>
                      </a:prstGeom>
                      <a:gradFill>
                        <a:gsLst>
                          <a:gs pos="45000">
                            <a:srgbClr val="C8D6ED"/>
                          </a:gs>
                          <a:gs pos="60976">
                            <a:srgbClr val="B8CAE8"/>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pic>
                </p:oleObj>
              </mc:Fallback>
            </mc:AlternateContent>
          </a:graphicData>
        </a:graphic>
      </p:graphicFrame>
    </p:spTree>
    <p:extLst>
      <p:ext uri="{BB962C8B-B14F-4D97-AF65-F5344CB8AC3E}">
        <p14:creationId xmlns:p14="http://schemas.microsoft.com/office/powerpoint/2010/main" val="33556706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B3149A2-4643-524C-9C9C-66A8814F3A78}"/>
              </a:ext>
            </a:extLst>
          </p:cNvPr>
          <p:cNvSpPr>
            <a:spLocks noGrp="1"/>
          </p:cNvSpPr>
          <p:nvPr>
            <p:ph type="title"/>
          </p:nvPr>
        </p:nvSpPr>
        <p:spPr>
          <a:xfrm>
            <a:off x="1066800" y="242544"/>
            <a:ext cx="10058400" cy="1371600"/>
          </a:xfrm>
        </p:spPr>
        <p:txBody>
          <a:bodyPr/>
          <a:lstStyle/>
          <a:p>
            <a:r>
              <a:rPr lang="fr-FR" dirty="0"/>
              <a:t>Expérience d’Arnon, 1958 </a:t>
            </a:r>
          </a:p>
        </p:txBody>
      </p:sp>
      <p:sp>
        <p:nvSpPr>
          <p:cNvPr id="5" name="Espace réservé du numéro de diapositive 4">
            <a:extLst>
              <a:ext uri="{FF2B5EF4-FFF2-40B4-BE49-F238E27FC236}">
                <a16:creationId xmlns:a16="http://schemas.microsoft.com/office/drawing/2014/main" id="{2B1A3EE0-BC8C-034A-A81B-FA597E0F2705}"/>
              </a:ext>
            </a:extLst>
          </p:cNvPr>
          <p:cNvSpPr>
            <a:spLocks noGrp="1"/>
          </p:cNvSpPr>
          <p:nvPr>
            <p:ph type="sldNum" sz="quarter" idx="12"/>
          </p:nvPr>
        </p:nvSpPr>
        <p:spPr/>
        <p:txBody>
          <a:bodyPr/>
          <a:lstStyle/>
          <a:p>
            <a:fld id="{13663B5C-44FD-194A-857A-95DB9BA4A5BC}" type="slidenum">
              <a:rPr lang="fr-FR" smtClean="0"/>
              <a:t>2</a:t>
            </a:fld>
            <a:endParaRPr lang="fr-FR"/>
          </a:p>
        </p:txBody>
      </p:sp>
      <p:graphicFrame>
        <p:nvGraphicFramePr>
          <p:cNvPr id="4" name="Tableau 3">
            <a:extLst>
              <a:ext uri="{FF2B5EF4-FFF2-40B4-BE49-F238E27FC236}">
                <a16:creationId xmlns:a16="http://schemas.microsoft.com/office/drawing/2014/main" id="{70CE4670-4D66-654B-A47B-933EFFD2C49B}"/>
              </a:ext>
            </a:extLst>
          </p:cNvPr>
          <p:cNvGraphicFramePr>
            <a:graphicFrameLocks noGrp="1"/>
          </p:cNvGraphicFramePr>
          <p:nvPr>
            <p:extLst>
              <p:ext uri="{D42A27DB-BD31-4B8C-83A1-F6EECF244321}">
                <p14:modId xmlns:p14="http://schemas.microsoft.com/office/powerpoint/2010/main" val="482960373"/>
              </p:ext>
            </p:extLst>
          </p:nvPr>
        </p:nvGraphicFramePr>
        <p:xfrm>
          <a:off x="1423987" y="1342681"/>
          <a:ext cx="9577388" cy="4693920"/>
        </p:xfrm>
        <a:graphic>
          <a:graphicData uri="http://schemas.openxmlformats.org/drawingml/2006/table">
            <a:tbl>
              <a:tblPr firstRow="1" firstCol="1" bandRow="1">
                <a:tableStyleId>{5C22544A-7EE6-4342-B048-85BDC9FD1C3A}</a:tableStyleId>
              </a:tblPr>
              <a:tblGrid>
                <a:gridCol w="6073515">
                  <a:extLst>
                    <a:ext uri="{9D8B030D-6E8A-4147-A177-3AD203B41FA5}">
                      <a16:colId xmlns:a16="http://schemas.microsoft.com/office/drawing/2014/main" val="2899899653"/>
                    </a:ext>
                  </a:extLst>
                </a:gridCol>
                <a:gridCol w="3503873">
                  <a:extLst>
                    <a:ext uri="{9D8B030D-6E8A-4147-A177-3AD203B41FA5}">
                      <a16:colId xmlns:a16="http://schemas.microsoft.com/office/drawing/2014/main" val="1120822167"/>
                    </a:ext>
                  </a:extLst>
                </a:gridCol>
              </a:tblGrid>
              <a:tr h="635851">
                <a:tc>
                  <a:txBody>
                    <a:bodyPr/>
                    <a:lstStyle/>
                    <a:p>
                      <a:pPr algn="ctr">
                        <a:spcAft>
                          <a:spcPts val="0"/>
                        </a:spcAft>
                      </a:pPr>
                      <a:r>
                        <a:rPr lang="fr-FR" sz="2800" dirty="0">
                          <a:effectLst/>
                        </a:rPr>
                        <a:t>Conditions expérimentales</a:t>
                      </a:r>
                      <a:endParaRPr lang="fr-FR" sz="2800" dirty="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spcAft>
                          <a:spcPts val="0"/>
                        </a:spcAft>
                      </a:pPr>
                      <a:r>
                        <a:rPr lang="fr-FR" sz="2800">
                          <a:effectLst/>
                        </a:rPr>
                        <a:t>Radioactivité</a:t>
                      </a:r>
                    </a:p>
                    <a:p>
                      <a:pPr algn="ctr">
                        <a:spcAft>
                          <a:spcPts val="0"/>
                        </a:spcAft>
                      </a:pPr>
                      <a:r>
                        <a:rPr lang="fr-FR" sz="2800">
                          <a:effectLst/>
                        </a:rPr>
                        <a:t>(en coups/min)</a:t>
                      </a:r>
                      <a:endParaRPr lang="fr-FR" sz="280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extLst>
                  <a:ext uri="{0D108BD9-81ED-4DB2-BD59-A6C34878D82A}">
                    <a16:rowId xmlns:a16="http://schemas.microsoft.com/office/drawing/2014/main" val="1862580519"/>
                  </a:ext>
                </a:extLst>
              </a:tr>
              <a:tr h="635851">
                <a:tc>
                  <a:txBody>
                    <a:bodyPr/>
                    <a:lstStyle/>
                    <a:p>
                      <a:pPr>
                        <a:spcAft>
                          <a:spcPts val="0"/>
                        </a:spcAft>
                      </a:pPr>
                      <a:r>
                        <a:rPr lang="fr-FR" sz="2800">
                          <a:effectLst/>
                        </a:rPr>
                        <a:t>Stroma laissé à l’obscurité en présence de CO</a:t>
                      </a:r>
                      <a:r>
                        <a:rPr lang="fr-FR" sz="2800" baseline="-25000">
                          <a:effectLst/>
                        </a:rPr>
                        <a:t>2 </a:t>
                      </a:r>
                      <a:r>
                        <a:rPr lang="fr-FR" sz="2800">
                          <a:effectLst/>
                        </a:rPr>
                        <a:t>radioactif</a:t>
                      </a:r>
                      <a:endParaRPr lang="fr-FR" sz="280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spcAft>
                          <a:spcPts val="0"/>
                        </a:spcAft>
                      </a:pPr>
                      <a:r>
                        <a:rPr lang="fr-FR" sz="2800">
                          <a:effectLst/>
                        </a:rPr>
                        <a:t>4 000</a:t>
                      </a:r>
                      <a:endParaRPr lang="fr-FR" sz="280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extLst>
                  <a:ext uri="{0D108BD9-81ED-4DB2-BD59-A6C34878D82A}">
                    <a16:rowId xmlns:a16="http://schemas.microsoft.com/office/drawing/2014/main" val="4215551609"/>
                  </a:ext>
                </a:extLst>
              </a:tr>
              <a:tr h="1589628">
                <a:tc>
                  <a:txBody>
                    <a:bodyPr/>
                    <a:lstStyle/>
                    <a:p>
                      <a:pPr>
                        <a:spcAft>
                          <a:spcPts val="0"/>
                        </a:spcAft>
                      </a:pPr>
                      <a:r>
                        <a:rPr lang="fr-FR" sz="2800">
                          <a:effectLst/>
                        </a:rPr>
                        <a:t>Thylakoïdes laissés à la lumière, puis mis à l’obscurité en présence de stroma toujours laissé à l’obscurité, avec du CO</a:t>
                      </a:r>
                      <a:r>
                        <a:rPr lang="fr-FR" sz="2800" baseline="-25000">
                          <a:effectLst/>
                        </a:rPr>
                        <a:t>2 </a:t>
                      </a:r>
                      <a:r>
                        <a:rPr lang="fr-FR" sz="2800">
                          <a:effectLst/>
                        </a:rPr>
                        <a:t>radioactif</a:t>
                      </a:r>
                      <a:endParaRPr lang="fr-FR" sz="280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spcAft>
                          <a:spcPts val="0"/>
                        </a:spcAft>
                      </a:pPr>
                      <a:r>
                        <a:rPr lang="fr-FR" sz="2800">
                          <a:effectLst/>
                        </a:rPr>
                        <a:t>96 000</a:t>
                      </a:r>
                      <a:endParaRPr lang="fr-FR" sz="280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extLst>
                  <a:ext uri="{0D108BD9-81ED-4DB2-BD59-A6C34878D82A}">
                    <a16:rowId xmlns:a16="http://schemas.microsoft.com/office/drawing/2014/main" val="4115300039"/>
                  </a:ext>
                </a:extLst>
              </a:tr>
              <a:tr h="953777">
                <a:tc>
                  <a:txBody>
                    <a:bodyPr/>
                    <a:lstStyle/>
                    <a:p>
                      <a:pPr>
                        <a:spcAft>
                          <a:spcPts val="0"/>
                        </a:spcAft>
                      </a:pPr>
                      <a:r>
                        <a:rPr lang="fr-FR" sz="2800">
                          <a:effectLst/>
                        </a:rPr>
                        <a:t>Stroma laissé à l’obscurité en présence de CO</a:t>
                      </a:r>
                      <a:r>
                        <a:rPr lang="fr-FR" sz="2800" baseline="-25000">
                          <a:effectLst/>
                        </a:rPr>
                        <a:t>2</a:t>
                      </a:r>
                      <a:r>
                        <a:rPr lang="fr-FR" sz="2800">
                          <a:effectLst/>
                        </a:rPr>
                        <a:t> radioactif, d’ATP et de RH</a:t>
                      </a:r>
                      <a:r>
                        <a:rPr lang="fr-FR" sz="2800" baseline="-25000">
                          <a:effectLst/>
                        </a:rPr>
                        <a:t>2</a:t>
                      </a:r>
                      <a:endParaRPr lang="fr-FR" sz="280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spcAft>
                          <a:spcPts val="0"/>
                        </a:spcAft>
                      </a:pPr>
                      <a:r>
                        <a:rPr lang="fr-FR" sz="2800" dirty="0">
                          <a:effectLst/>
                        </a:rPr>
                        <a:t>97 000</a:t>
                      </a:r>
                      <a:endParaRPr lang="fr-FR" sz="2800" dirty="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extLst>
                  <a:ext uri="{0D108BD9-81ED-4DB2-BD59-A6C34878D82A}">
                    <a16:rowId xmlns:a16="http://schemas.microsoft.com/office/drawing/2014/main" val="2710679706"/>
                  </a:ext>
                </a:extLst>
              </a:tr>
            </a:tbl>
          </a:graphicData>
        </a:graphic>
      </p:graphicFrame>
    </p:spTree>
    <p:extLst>
      <p:ext uri="{BB962C8B-B14F-4D97-AF65-F5344CB8AC3E}">
        <p14:creationId xmlns:p14="http://schemas.microsoft.com/office/powerpoint/2010/main" val="36580591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5D98ACB-5203-6245-BA22-907DB825B9E2}"/>
              </a:ext>
            </a:extLst>
          </p:cNvPr>
          <p:cNvSpPr>
            <a:spLocks noGrp="1"/>
          </p:cNvSpPr>
          <p:nvPr>
            <p:ph type="title"/>
          </p:nvPr>
        </p:nvSpPr>
        <p:spPr/>
        <p:txBody>
          <a:bodyPr/>
          <a:lstStyle/>
          <a:p>
            <a:endParaRPr lang="fr-FR"/>
          </a:p>
        </p:txBody>
      </p:sp>
      <p:sp>
        <p:nvSpPr>
          <p:cNvPr id="11" name="Espace réservé du numéro de diapositive 10">
            <a:extLst>
              <a:ext uri="{FF2B5EF4-FFF2-40B4-BE49-F238E27FC236}">
                <a16:creationId xmlns:a16="http://schemas.microsoft.com/office/drawing/2014/main" id="{173ED1A0-23FE-0046-835E-9D448DA30633}"/>
              </a:ext>
            </a:extLst>
          </p:cNvPr>
          <p:cNvSpPr>
            <a:spLocks noGrp="1"/>
          </p:cNvSpPr>
          <p:nvPr>
            <p:ph type="sldNum" sz="quarter" idx="12"/>
          </p:nvPr>
        </p:nvSpPr>
        <p:spPr/>
        <p:txBody>
          <a:bodyPr/>
          <a:lstStyle/>
          <a:p>
            <a:fld id="{13663B5C-44FD-194A-857A-95DB9BA4A5BC}" type="slidenum">
              <a:rPr lang="fr-FR" smtClean="0"/>
              <a:t>3</a:t>
            </a:fld>
            <a:endParaRPr lang="fr-FR"/>
          </a:p>
        </p:txBody>
      </p:sp>
      <p:sp>
        <p:nvSpPr>
          <p:cNvPr id="10" name="ZoneTexte 9">
            <a:extLst>
              <a:ext uri="{FF2B5EF4-FFF2-40B4-BE49-F238E27FC236}">
                <a16:creationId xmlns:a16="http://schemas.microsoft.com/office/drawing/2014/main" id="{3D79C7A2-35DD-574B-BF99-099DEE1A8DEB}"/>
              </a:ext>
            </a:extLst>
          </p:cNvPr>
          <p:cNvSpPr txBox="1"/>
          <p:nvPr/>
        </p:nvSpPr>
        <p:spPr>
          <a:xfrm>
            <a:off x="7885216" y="6340629"/>
            <a:ext cx="4101997" cy="261610"/>
          </a:xfrm>
          <a:prstGeom prst="rect">
            <a:avLst/>
          </a:prstGeom>
          <a:noFill/>
        </p:spPr>
        <p:txBody>
          <a:bodyPr wrap="square" rtlCol="0">
            <a:spAutoFit/>
          </a:bodyPr>
          <a:lstStyle/>
          <a:p>
            <a:r>
              <a:rPr lang="fr-FR" sz="1100" i="1" dirty="0"/>
              <a:t>Bordas SVT Tale Spé </a:t>
            </a:r>
            <a:r>
              <a:rPr lang="fr-FR" sz="1100" i="1" dirty="0" err="1"/>
              <a:t>ed</a:t>
            </a:r>
            <a:r>
              <a:rPr lang="fr-FR" sz="1100" i="1" dirty="0"/>
              <a:t> 2012, activités pratiques 3, p18</a:t>
            </a:r>
          </a:p>
        </p:txBody>
      </p:sp>
      <p:pic>
        <p:nvPicPr>
          <p:cNvPr id="3" name="Image 2">
            <a:extLst>
              <a:ext uri="{FF2B5EF4-FFF2-40B4-BE49-F238E27FC236}">
                <a16:creationId xmlns:a16="http://schemas.microsoft.com/office/drawing/2014/main" id="{FA6B8559-FDD3-8142-8C0D-AB394C99D421}"/>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51262" y="254078"/>
            <a:ext cx="10210718" cy="5890799"/>
          </a:xfrm>
          <a:prstGeom prst="rect">
            <a:avLst/>
          </a:prstGeom>
        </p:spPr>
      </p:pic>
    </p:spTree>
    <p:extLst>
      <p:ext uri="{BB962C8B-B14F-4D97-AF65-F5344CB8AC3E}">
        <p14:creationId xmlns:p14="http://schemas.microsoft.com/office/powerpoint/2010/main" val="24277807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E1636FC-8FDF-3244-AD85-1038E4C73FCA}"/>
              </a:ext>
            </a:extLst>
          </p:cNvPr>
          <p:cNvSpPr>
            <a:spLocks noGrp="1"/>
          </p:cNvSpPr>
          <p:nvPr>
            <p:ph type="title"/>
          </p:nvPr>
        </p:nvSpPr>
        <p:spPr/>
        <p:txBody>
          <a:bodyPr/>
          <a:lstStyle/>
          <a:p>
            <a:endParaRPr lang="fr-FR"/>
          </a:p>
        </p:txBody>
      </p:sp>
      <p:sp>
        <p:nvSpPr>
          <p:cNvPr id="9" name="Espace réservé du numéro de diapositive 8">
            <a:extLst>
              <a:ext uri="{FF2B5EF4-FFF2-40B4-BE49-F238E27FC236}">
                <a16:creationId xmlns:a16="http://schemas.microsoft.com/office/drawing/2014/main" id="{E9072129-23A7-8C4A-8E54-E001050D75B5}"/>
              </a:ext>
            </a:extLst>
          </p:cNvPr>
          <p:cNvSpPr>
            <a:spLocks noGrp="1"/>
          </p:cNvSpPr>
          <p:nvPr>
            <p:ph type="sldNum" sz="quarter" idx="12"/>
          </p:nvPr>
        </p:nvSpPr>
        <p:spPr/>
        <p:txBody>
          <a:bodyPr/>
          <a:lstStyle/>
          <a:p>
            <a:fld id="{13663B5C-44FD-194A-857A-95DB9BA4A5BC}" type="slidenum">
              <a:rPr lang="fr-FR" smtClean="0"/>
              <a:t>4</a:t>
            </a:fld>
            <a:endParaRPr lang="fr-FR"/>
          </a:p>
        </p:txBody>
      </p:sp>
      <p:sp>
        <p:nvSpPr>
          <p:cNvPr id="8" name="ZoneTexte 7">
            <a:extLst>
              <a:ext uri="{FF2B5EF4-FFF2-40B4-BE49-F238E27FC236}">
                <a16:creationId xmlns:a16="http://schemas.microsoft.com/office/drawing/2014/main" id="{531855AB-DE14-D844-8F3D-DCBE0705F355}"/>
              </a:ext>
            </a:extLst>
          </p:cNvPr>
          <p:cNvSpPr txBox="1"/>
          <p:nvPr/>
        </p:nvSpPr>
        <p:spPr>
          <a:xfrm>
            <a:off x="7787148" y="6340629"/>
            <a:ext cx="4200065" cy="261610"/>
          </a:xfrm>
          <a:prstGeom prst="rect">
            <a:avLst/>
          </a:prstGeom>
          <a:noFill/>
        </p:spPr>
        <p:txBody>
          <a:bodyPr wrap="square" rtlCol="0">
            <a:spAutoFit/>
          </a:bodyPr>
          <a:lstStyle/>
          <a:p>
            <a:r>
              <a:rPr lang="fr-FR" sz="1100" i="1" dirty="0"/>
              <a:t>Bordas SVT Tale Spé </a:t>
            </a:r>
            <a:r>
              <a:rPr lang="fr-FR" sz="1100" i="1" dirty="0" err="1"/>
              <a:t>ed</a:t>
            </a:r>
            <a:r>
              <a:rPr lang="fr-FR" sz="1100" i="1" dirty="0"/>
              <a:t> 2012, activités pratiques 3, p19</a:t>
            </a:r>
          </a:p>
        </p:txBody>
      </p:sp>
      <p:sp>
        <p:nvSpPr>
          <p:cNvPr id="4" name="Espace réservé du contenu 3">
            <a:extLst>
              <a:ext uri="{FF2B5EF4-FFF2-40B4-BE49-F238E27FC236}">
                <a16:creationId xmlns:a16="http://schemas.microsoft.com/office/drawing/2014/main" id="{C543246A-93C1-CE4C-BA11-DF8C8B31AD49}"/>
              </a:ext>
            </a:extLst>
          </p:cNvPr>
          <p:cNvSpPr>
            <a:spLocks noGrp="1"/>
          </p:cNvSpPr>
          <p:nvPr>
            <p:ph idx="1"/>
          </p:nvPr>
        </p:nvSpPr>
        <p:spPr/>
        <p:txBody>
          <a:bodyPr/>
          <a:lstStyle/>
          <a:p>
            <a:endParaRPr lang="fr-FR"/>
          </a:p>
        </p:txBody>
      </p:sp>
      <p:pic>
        <p:nvPicPr>
          <p:cNvPr id="5" name="Image 4">
            <a:extLst>
              <a:ext uri="{FF2B5EF4-FFF2-40B4-BE49-F238E27FC236}">
                <a16:creationId xmlns:a16="http://schemas.microsoft.com/office/drawing/2014/main" id="{FB8C7EE6-5727-7440-A19B-70D99B6B00BC}"/>
              </a:ext>
            </a:extLst>
          </p:cNvPr>
          <p:cNvPicPr>
            <a:picLocks noChangeAspect="1"/>
          </p:cNvPicPr>
          <p:nvPr/>
        </p:nvPicPr>
        <p:blipFill>
          <a:blip r:embed="rId2" cstate="screen">
            <a:extLst>
              <a:ext uri="{BEBA8EAE-BF5A-486C-A8C5-ECC9F3942E4B}">
                <a14:imgProps xmlns:a14="http://schemas.microsoft.com/office/drawing/2010/main">
                  <a14:imgLayer r:embed="rId3">
                    <a14:imgEffect>
                      <a14:brightnessContrast bright="23000" contrast="31000"/>
                    </a14:imgEffect>
                  </a14:imgLayer>
                </a14:imgProps>
              </a:ext>
              <a:ext uri="{28A0092B-C50C-407E-A947-70E740481C1C}">
                <a14:useLocalDpi xmlns:a14="http://schemas.microsoft.com/office/drawing/2010/main"/>
              </a:ext>
            </a:extLst>
          </a:blip>
          <a:stretch>
            <a:fillRect/>
          </a:stretch>
        </p:blipFill>
        <p:spPr>
          <a:xfrm>
            <a:off x="463138" y="108955"/>
            <a:ext cx="10095312" cy="6231674"/>
          </a:xfrm>
          <a:prstGeom prst="rect">
            <a:avLst/>
          </a:prstGeom>
        </p:spPr>
      </p:pic>
    </p:spTree>
    <p:extLst>
      <p:ext uri="{BB962C8B-B14F-4D97-AF65-F5344CB8AC3E}">
        <p14:creationId xmlns:p14="http://schemas.microsoft.com/office/powerpoint/2010/main" val="6385826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5EC0874-CD6F-0540-B65E-AA522D2EE086}"/>
              </a:ext>
            </a:extLst>
          </p:cNvPr>
          <p:cNvSpPr>
            <a:spLocks noGrp="1"/>
          </p:cNvSpPr>
          <p:nvPr>
            <p:ph type="title"/>
          </p:nvPr>
        </p:nvSpPr>
        <p:spPr/>
        <p:txBody>
          <a:bodyPr/>
          <a:lstStyle/>
          <a:p>
            <a:endParaRPr lang="fr-FR"/>
          </a:p>
        </p:txBody>
      </p:sp>
      <p:sp>
        <p:nvSpPr>
          <p:cNvPr id="7" name="Espace réservé du numéro de diapositive 6">
            <a:extLst>
              <a:ext uri="{FF2B5EF4-FFF2-40B4-BE49-F238E27FC236}">
                <a16:creationId xmlns:a16="http://schemas.microsoft.com/office/drawing/2014/main" id="{4CF90B76-B89B-5C4D-B904-17C56BFFFDC3}"/>
              </a:ext>
            </a:extLst>
          </p:cNvPr>
          <p:cNvSpPr>
            <a:spLocks noGrp="1"/>
          </p:cNvSpPr>
          <p:nvPr>
            <p:ph type="sldNum" sz="quarter" idx="12"/>
          </p:nvPr>
        </p:nvSpPr>
        <p:spPr/>
        <p:txBody>
          <a:bodyPr/>
          <a:lstStyle/>
          <a:p>
            <a:fld id="{13663B5C-44FD-194A-857A-95DB9BA4A5BC}" type="slidenum">
              <a:rPr lang="fr-FR" smtClean="0"/>
              <a:t>5</a:t>
            </a:fld>
            <a:endParaRPr lang="fr-FR"/>
          </a:p>
        </p:txBody>
      </p:sp>
      <p:sp>
        <p:nvSpPr>
          <p:cNvPr id="6" name="ZoneTexte 5">
            <a:extLst>
              <a:ext uri="{FF2B5EF4-FFF2-40B4-BE49-F238E27FC236}">
                <a16:creationId xmlns:a16="http://schemas.microsoft.com/office/drawing/2014/main" id="{B3321BEB-FC7D-8E44-B953-838AA2088CD0}"/>
              </a:ext>
            </a:extLst>
          </p:cNvPr>
          <p:cNvSpPr txBox="1"/>
          <p:nvPr/>
        </p:nvSpPr>
        <p:spPr>
          <a:xfrm>
            <a:off x="7669161" y="6464303"/>
            <a:ext cx="4318052" cy="261610"/>
          </a:xfrm>
          <a:prstGeom prst="rect">
            <a:avLst/>
          </a:prstGeom>
          <a:noFill/>
        </p:spPr>
        <p:txBody>
          <a:bodyPr wrap="square" rtlCol="0">
            <a:spAutoFit/>
          </a:bodyPr>
          <a:lstStyle/>
          <a:p>
            <a:r>
              <a:rPr lang="fr-FR" sz="1100" i="1" dirty="0"/>
              <a:t>Bordas SVT Tale Spé </a:t>
            </a:r>
            <a:r>
              <a:rPr lang="fr-FR" sz="1100" i="1" dirty="0" err="1"/>
              <a:t>ed</a:t>
            </a:r>
            <a:r>
              <a:rPr lang="fr-FR" sz="1100" i="1" dirty="0"/>
              <a:t> 2012, activités pratiques 3, p19</a:t>
            </a:r>
          </a:p>
        </p:txBody>
      </p:sp>
      <p:sp>
        <p:nvSpPr>
          <p:cNvPr id="4" name="Espace réservé du contenu 3">
            <a:extLst>
              <a:ext uri="{FF2B5EF4-FFF2-40B4-BE49-F238E27FC236}">
                <a16:creationId xmlns:a16="http://schemas.microsoft.com/office/drawing/2014/main" id="{4429A18F-C8C5-7142-BF68-89EB358CBEFA}"/>
              </a:ext>
            </a:extLst>
          </p:cNvPr>
          <p:cNvSpPr>
            <a:spLocks noGrp="1"/>
          </p:cNvSpPr>
          <p:nvPr>
            <p:ph idx="1"/>
          </p:nvPr>
        </p:nvSpPr>
        <p:spPr/>
        <p:txBody>
          <a:bodyPr/>
          <a:lstStyle/>
          <a:p>
            <a:endParaRPr lang="fr-FR"/>
          </a:p>
        </p:txBody>
      </p:sp>
      <p:pic>
        <p:nvPicPr>
          <p:cNvPr id="8" name="Image 7">
            <a:extLst>
              <a:ext uri="{FF2B5EF4-FFF2-40B4-BE49-F238E27FC236}">
                <a16:creationId xmlns:a16="http://schemas.microsoft.com/office/drawing/2014/main" id="{BDCE46D2-7F4F-7E43-8C2A-3D2422389958}"/>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60438" y="298520"/>
            <a:ext cx="11100619" cy="6042109"/>
          </a:xfrm>
          <a:prstGeom prst="rect">
            <a:avLst/>
          </a:prstGeom>
        </p:spPr>
      </p:pic>
    </p:spTree>
    <p:extLst>
      <p:ext uri="{BB962C8B-B14F-4D97-AF65-F5344CB8AC3E}">
        <p14:creationId xmlns:p14="http://schemas.microsoft.com/office/powerpoint/2010/main" val="9552505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EAC4CD6-02D1-4D4D-8B84-E80B153B19A2}"/>
              </a:ext>
            </a:extLst>
          </p:cNvPr>
          <p:cNvSpPr>
            <a:spLocks noGrp="1"/>
          </p:cNvSpPr>
          <p:nvPr>
            <p:ph type="title"/>
          </p:nvPr>
        </p:nvSpPr>
        <p:spPr/>
        <p:txBody>
          <a:bodyPr/>
          <a:lstStyle/>
          <a:p>
            <a:endParaRPr lang="fr-FR" dirty="0"/>
          </a:p>
        </p:txBody>
      </p:sp>
      <p:sp>
        <p:nvSpPr>
          <p:cNvPr id="7" name="Espace réservé du numéro de diapositive 6">
            <a:extLst>
              <a:ext uri="{FF2B5EF4-FFF2-40B4-BE49-F238E27FC236}">
                <a16:creationId xmlns:a16="http://schemas.microsoft.com/office/drawing/2014/main" id="{D19042DF-ED72-7C48-9F82-CC651BDAF1F1}"/>
              </a:ext>
            </a:extLst>
          </p:cNvPr>
          <p:cNvSpPr>
            <a:spLocks noGrp="1"/>
          </p:cNvSpPr>
          <p:nvPr>
            <p:ph type="sldNum" sz="quarter" idx="12"/>
          </p:nvPr>
        </p:nvSpPr>
        <p:spPr/>
        <p:txBody>
          <a:bodyPr/>
          <a:lstStyle/>
          <a:p>
            <a:fld id="{13663B5C-44FD-194A-857A-95DB9BA4A5BC}" type="slidenum">
              <a:rPr lang="fr-FR" smtClean="0"/>
              <a:t>6</a:t>
            </a:fld>
            <a:endParaRPr lang="fr-FR"/>
          </a:p>
        </p:txBody>
      </p:sp>
      <p:sp>
        <p:nvSpPr>
          <p:cNvPr id="6" name="ZoneTexte 5">
            <a:extLst>
              <a:ext uri="{FF2B5EF4-FFF2-40B4-BE49-F238E27FC236}">
                <a16:creationId xmlns:a16="http://schemas.microsoft.com/office/drawing/2014/main" id="{018EA99D-2B2A-B44C-A4D4-CC3B8E477586}"/>
              </a:ext>
            </a:extLst>
          </p:cNvPr>
          <p:cNvSpPr txBox="1"/>
          <p:nvPr/>
        </p:nvSpPr>
        <p:spPr>
          <a:xfrm>
            <a:off x="8050696" y="6504289"/>
            <a:ext cx="3877524" cy="261610"/>
          </a:xfrm>
          <a:prstGeom prst="rect">
            <a:avLst/>
          </a:prstGeom>
          <a:noFill/>
        </p:spPr>
        <p:txBody>
          <a:bodyPr wrap="square" rtlCol="0">
            <a:spAutoFit/>
          </a:bodyPr>
          <a:lstStyle/>
          <a:p>
            <a:r>
              <a:rPr lang="fr-FR" sz="1100" i="1" dirty="0"/>
              <a:t>Bordas SVT Tale Spé </a:t>
            </a:r>
            <a:r>
              <a:rPr lang="fr-FR" sz="1100" i="1" dirty="0" err="1"/>
              <a:t>ed</a:t>
            </a:r>
            <a:r>
              <a:rPr lang="fr-FR" sz="1100" i="1" dirty="0"/>
              <a:t> 2012, activités pratiques 4, p20</a:t>
            </a:r>
          </a:p>
        </p:txBody>
      </p:sp>
      <p:sp>
        <p:nvSpPr>
          <p:cNvPr id="4" name="Espace réservé du contenu 3">
            <a:extLst>
              <a:ext uri="{FF2B5EF4-FFF2-40B4-BE49-F238E27FC236}">
                <a16:creationId xmlns:a16="http://schemas.microsoft.com/office/drawing/2014/main" id="{D49C75D1-58B1-BD41-B28C-58A1863AC01D}"/>
              </a:ext>
            </a:extLst>
          </p:cNvPr>
          <p:cNvSpPr>
            <a:spLocks noGrp="1"/>
          </p:cNvSpPr>
          <p:nvPr>
            <p:ph idx="1"/>
          </p:nvPr>
        </p:nvSpPr>
        <p:spPr/>
        <p:txBody>
          <a:bodyPr/>
          <a:lstStyle/>
          <a:p>
            <a:endParaRPr lang="fr-FR"/>
          </a:p>
        </p:txBody>
      </p:sp>
      <p:pic>
        <p:nvPicPr>
          <p:cNvPr id="9" name="Image 8">
            <a:extLst>
              <a:ext uri="{FF2B5EF4-FFF2-40B4-BE49-F238E27FC236}">
                <a16:creationId xmlns:a16="http://schemas.microsoft.com/office/drawing/2014/main" id="{155D1A79-A6EB-294C-8A77-D1C902CA5B97}"/>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855407" y="379490"/>
            <a:ext cx="10369266" cy="6091944"/>
          </a:xfrm>
          <a:prstGeom prst="rect">
            <a:avLst/>
          </a:prstGeom>
        </p:spPr>
      </p:pic>
    </p:spTree>
    <p:extLst>
      <p:ext uri="{BB962C8B-B14F-4D97-AF65-F5344CB8AC3E}">
        <p14:creationId xmlns:p14="http://schemas.microsoft.com/office/powerpoint/2010/main" val="13496238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55D889E-F423-F848-AB4A-BC43ED185FDD}"/>
              </a:ext>
            </a:extLst>
          </p:cNvPr>
          <p:cNvSpPr>
            <a:spLocks noGrp="1"/>
          </p:cNvSpPr>
          <p:nvPr>
            <p:ph type="title"/>
          </p:nvPr>
        </p:nvSpPr>
        <p:spPr>
          <a:xfrm>
            <a:off x="660070" y="154379"/>
            <a:ext cx="10515600" cy="978169"/>
          </a:xfrm>
        </p:spPr>
        <p:txBody>
          <a:bodyPr>
            <a:normAutofit/>
          </a:bodyPr>
          <a:lstStyle/>
          <a:p>
            <a:r>
              <a:rPr lang="fr-FR" sz="2800" b="1" dirty="0"/>
              <a:t>Calvin : la notion de cycle par l'analyse expérimentale</a:t>
            </a:r>
            <a:br>
              <a:rPr lang="fr-FR" sz="2800" b="1" dirty="0"/>
            </a:br>
            <a:endParaRPr lang="fr-FR" sz="2800" dirty="0"/>
          </a:p>
        </p:txBody>
      </p:sp>
      <p:sp>
        <p:nvSpPr>
          <p:cNvPr id="5" name="Espace réservé du numéro de diapositive 4">
            <a:extLst>
              <a:ext uri="{FF2B5EF4-FFF2-40B4-BE49-F238E27FC236}">
                <a16:creationId xmlns:a16="http://schemas.microsoft.com/office/drawing/2014/main" id="{D9A40298-EF0D-4A40-8358-B3A6F5B992D3}"/>
              </a:ext>
            </a:extLst>
          </p:cNvPr>
          <p:cNvSpPr>
            <a:spLocks noGrp="1"/>
          </p:cNvSpPr>
          <p:nvPr>
            <p:ph type="sldNum" sz="quarter" idx="12"/>
          </p:nvPr>
        </p:nvSpPr>
        <p:spPr/>
        <p:txBody>
          <a:bodyPr/>
          <a:lstStyle/>
          <a:p>
            <a:fld id="{13663B5C-44FD-194A-857A-95DB9BA4A5BC}" type="slidenum">
              <a:rPr lang="fr-FR" smtClean="0"/>
              <a:t>7</a:t>
            </a:fld>
            <a:endParaRPr lang="fr-FR"/>
          </a:p>
        </p:txBody>
      </p:sp>
      <p:pic>
        <p:nvPicPr>
          <p:cNvPr id="1026" name="Picture 2" descr="https://rnbio.upmc.fr/sites/default/files/doc/field/image/calvin-exp1.gif">
            <a:extLst>
              <a:ext uri="{FF2B5EF4-FFF2-40B4-BE49-F238E27FC236}">
                <a16:creationId xmlns:a16="http://schemas.microsoft.com/office/drawing/2014/main" id="{33A0483B-FBFE-6743-B7B5-2AE2D0EE9722}"/>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956049" y="877702"/>
            <a:ext cx="6184900" cy="34163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976BD9C0-C017-5F47-8BAE-BD931D3DF2DA}"/>
              </a:ext>
            </a:extLst>
          </p:cNvPr>
          <p:cNvSpPr/>
          <p:nvPr/>
        </p:nvSpPr>
        <p:spPr>
          <a:xfrm>
            <a:off x="743196" y="4740901"/>
            <a:ext cx="11072751" cy="1200329"/>
          </a:xfrm>
          <a:prstGeom prst="rect">
            <a:avLst/>
          </a:prstGeom>
        </p:spPr>
        <p:txBody>
          <a:bodyPr wrap="square">
            <a:spAutoFit/>
          </a:bodyPr>
          <a:lstStyle/>
          <a:p>
            <a:r>
              <a:rPr lang="fr-FR" i="1" dirty="0"/>
              <a:t>La radioactivité de différents métabolites est mesurée au cours d'une expérience effectuée en lumière continue. L'APG (premier corps formé) et le RUBP deviennent radioactifs jusqu'à un plateau qui montre que ces corps donnent d'autres dérivés. Si l'on arrête la présence de CO2 radioactif, la radioactivité de l'APG diminue immédiatement et celle du RUBP augmente de manière transitoire.</a:t>
            </a:r>
            <a:endParaRPr lang="fr-FR" dirty="0"/>
          </a:p>
        </p:txBody>
      </p:sp>
    </p:spTree>
    <p:extLst>
      <p:ext uri="{BB962C8B-B14F-4D97-AF65-F5344CB8AC3E}">
        <p14:creationId xmlns:p14="http://schemas.microsoft.com/office/powerpoint/2010/main" val="36878540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s://rnbio.upmc.fr/sites/default/files/doc/field/image/calvin-exp1b.gif">
            <a:extLst>
              <a:ext uri="{FF2B5EF4-FFF2-40B4-BE49-F238E27FC236}">
                <a16:creationId xmlns:a16="http://schemas.microsoft.com/office/drawing/2014/main" id="{1658AD60-C146-084D-B585-BBA64B8D2D3D}"/>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371762" y="831273"/>
            <a:ext cx="7240489" cy="309517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D80CBEFD-C170-ED4D-8A97-61DAAA56657F}"/>
              </a:ext>
            </a:extLst>
          </p:cNvPr>
          <p:cNvSpPr/>
          <p:nvPr/>
        </p:nvSpPr>
        <p:spPr>
          <a:xfrm>
            <a:off x="1860467" y="5199896"/>
            <a:ext cx="8981703" cy="646331"/>
          </a:xfrm>
          <a:prstGeom prst="rect">
            <a:avLst/>
          </a:prstGeom>
        </p:spPr>
        <p:txBody>
          <a:bodyPr wrap="square">
            <a:spAutoFit/>
          </a:bodyPr>
          <a:lstStyle/>
          <a:p>
            <a:r>
              <a:rPr lang="fr-FR" b="1" i="1" dirty="0"/>
              <a:t>Interprétation</a:t>
            </a:r>
            <a:r>
              <a:rPr lang="fr-FR" i="1" dirty="0"/>
              <a:t> : l'incorporation du CO2 se réalise sur le RUBP et provoque la formation de l'APG : l'APG est bien le premier corps formé.</a:t>
            </a:r>
            <a:endParaRPr lang="fr-FR" dirty="0"/>
          </a:p>
        </p:txBody>
      </p:sp>
      <p:sp>
        <p:nvSpPr>
          <p:cNvPr id="5" name="Espace réservé du numéro de diapositive 4">
            <a:extLst>
              <a:ext uri="{FF2B5EF4-FFF2-40B4-BE49-F238E27FC236}">
                <a16:creationId xmlns:a16="http://schemas.microsoft.com/office/drawing/2014/main" id="{A115904E-B716-1645-AD09-E2DFDA228D1E}"/>
              </a:ext>
            </a:extLst>
          </p:cNvPr>
          <p:cNvSpPr>
            <a:spLocks noGrp="1"/>
          </p:cNvSpPr>
          <p:nvPr>
            <p:ph type="sldNum" sz="quarter" idx="12"/>
          </p:nvPr>
        </p:nvSpPr>
        <p:spPr/>
        <p:txBody>
          <a:bodyPr/>
          <a:lstStyle/>
          <a:p>
            <a:fld id="{13663B5C-44FD-194A-857A-95DB9BA4A5BC}" type="slidenum">
              <a:rPr lang="fr-FR" smtClean="0"/>
              <a:t>8</a:t>
            </a:fld>
            <a:endParaRPr lang="fr-FR"/>
          </a:p>
        </p:txBody>
      </p:sp>
    </p:spTree>
    <p:extLst>
      <p:ext uri="{BB962C8B-B14F-4D97-AF65-F5344CB8AC3E}">
        <p14:creationId xmlns:p14="http://schemas.microsoft.com/office/powerpoint/2010/main" val="22002906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C9A5A6A-1D99-4B42-B90D-6D4240CFD3FA}"/>
              </a:ext>
            </a:extLst>
          </p:cNvPr>
          <p:cNvSpPr>
            <a:spLocks noGrp="1"/>
          </p:cNvSpPr>
          <p:nvPr>
            <p:ph type="title"/>
          </p:nvPr>
        </p:nvSpPr>
        <p:spPr/>
        <p:txBody>
          <a:bodyPr/>
          <a:lstStyle/>
          <a:p>
            <a:endParaRPr lang="fr-FR"/>
          </a:p>
        </p:txBody>
      </p:sp>
      <p:sp>
        <p:nvSpPr>
          <p:cNvPr id="5" name="Espace réservé du numéro de diapositive 4">
            <a:extLst>
              <a:ext uri="{FF2B5EF4-FFF2-40B4-BE49-F238E27FC236}">
                <a16:creationId xmlns:a16="http://schemas.microsoft.com/office/drawing/2014/main" id="{6965793B-0E4E-ED48-8535-4F96D4D3BDCA}"/>
              </a:ext>
            </a:extLst>
          </p:cNvPr>
          <p:cNvSpPr>
            <a:spLocks noGrp="1"/>
          </p:cNvSpPr>
          <p:nvPr>
            <p:ph type="sldNum" sz="quarter" idx="12"/>
          </p:nvPr>
        </p:nvSpPr>
        <p:spPr/>
        <p:txBody>
          <a:bodyPr/>
          <a:lstStyle/>
          <a:p>
            <a:fld id="{13663B5C-44FD-194A-857A-95DB9BA4A5BC}" type="slidenum">
              <a:rPr lang="fr-FR" smtClean="0"/>
              <a:t>9</a:t>
            </a:fld>
            <a:endParaRPr lang="fr-FR"/>
          </a:p>
        </p:txBody>
      </p:sp>
      <p:pic>
        <p:nvPicPr>
          <p:cNvPr id="3074" name="Picture 2" descr="https://rnbio.upmc.fr/sites/default/files/doc/field/image/calvin-exp2.gif">
            <a:extLst>
              <a:ext uri="{FF2B5EF4-FFF2-40B4-BE49-F238E27FC236}">
                <a16:creationId xmlns:a16="http://schemas.microsoft.com/office/drawing/2014/main" id="{BBF9A231-83E7-9D4C-8991-D3C00BB8E36C}"/>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407555" y="365125"/>
            <a:ext cx="9175003" cy="51562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1B055603-8CCE-2242-8853-5700670B00B0}"/>
              </a:ext>
            </a:extLst>
          </p:cNvPr>
          <p:cNvSpPr/>
          <p:nvPr/>
        </p:nvSpPr>
        <p:spPr>
          <a:xfrm>
            <a:off x="692228" y="5657671"/>
            <a:ext cx="10605655" cy="1200329"/>
          </a:xfrm>
          <a:prstGeom prst="rect">
            <a:avLst/>
          </a:prstGeom>
        </p:spPr>
        <p:txBody>
          <a:bodyPr wrap="square">
            <a:spAutoFit/>
          </a:bodyPr>
          <a:lstStyle/>
          <a:p>
            <a:r>
              <a:rPr lang="fr-FR" i="1" dirty="0"/>
              <a:t>La radioactivité de différents métabolites est mesurée au cours d'une expérience (succession de lumière et d'obscurité) dans laquelle du CO2 radioactif est présent en continu. L'APG (premier corps formé) et le RUBP deviennent radioactifs jusqu'à un plateau qui montre que ces corps donnent d'autres dérivés. Au moment d'un passage à l'obscurité, l'APG radioactif augmente et le RUBP radioactif diminue.</a:t>
            </a:r>
            <a:endParaRPr lang="fr-FR" dirty="0"/>
          </a:p>
        </p:txBody>
      </p:sp>
    </p:spTree>
    <p:extLst>
      <p:ext uri="{BB962C8B-B14F-4D97-AF65-F5344CB8AC3E}">
        <p14:creationId xmlns:p14="http://schemas.microsoft.com/office/powerpoint/2010/main" val="3647294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5655E43-139A-2D4C-B516-E3A7DD99B6CD}"/>
              </a:ext>
            </a:extLst>
          </p:cNvPr>
          <p:cNvSpPr>
            <a:spLocks noGrp="1"/>
          </p:cNvSpPr>
          <p:nvPr>
            <p:ph type="title"/>
          </p:nvPr>
        </p:nvSpPr>
        <p:spPr/>
        <p:txBody>
          <a:bodyPr/>
          <a:lstStyle/>
          <a:p>
            <a:endParaRPr lang="fr-FR"/>
          </a:p>
        </p:txBody>
      </p:sp>
      <p:sp>
        <p:nvSpPr>
          <p:cNvPr id="5" name="Espace réservé du numéro de diapositive 4">
            <a:extLst>
              <a:ext uri="{FF2B5EF4-FFF2-40B4-BE49-F238E27FC236}">
                <a16:creationId xmlns:a16="http://schemas.microsoft.com/office/drawing/2014/main" id="{12FC7D3A-16DF-BD4C-A26B-4430F7664475}"/>
              </a:ext>
            </a:extLst>
          </p:cNvPr>
          <p:cNvSpPr>
            <a:spLocks noGrp="1"/>
          </p:cNvSpPr>
          <p:nvPr>
            <p:ph type="sldNum" sz="quarter" idx="12"/>
          </p:nvPr>
        </p:nvSpPr>
        <p:spPr/>
        <p:txBody>
          <a:bodyPr/>
          <a:lstStyle/>
          <a:p>
            <a:fld id="{13663B5C-44FD-194A-857A-95DB9BA4A5BC}" type="slidenum">
              <a:rPr lang="fr-FR" smtClean="0"/>
              <a:t>10</a:t>
            </a:fld>
            <a:endParaRPr lang="fr-FR"/>
          </a:p>
        </p:txBody>
      </p:sp>
      <p:pic>
        <p:nvPicPr>
          <p:cNvPr id="4098" name="Picture 2" descr="https://rnbio.upmc.fr/sites/default/files/doc/field/image/calvin-exp2b.gif">
            <a:extLst>
              <a:ext uri="{FF2B5EF4-FFF2-40B4-BE49-F238E27FC236}">
                <a16:creationId xmlns:a16="http://schemas.microsoft.com/office/drawing/2014/main" id="{7DE82B6C-4B8F-C149-995A-0AB49FA3D389}"/>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3146960" y="651328"/>
            <a:ext cx="5398160" cy="344995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745DBB83-13E1-564E-9092-5E376956B563}"/>
              </a:ext>
            </a:extLst>
          </p:cNvPr>
          <p:cNvSpPr/>
          <p:nvPr/>
        </p:nvSpPr>
        <p:spPr>
          <a:xfrm>
            <a:off x="443345" y="4760786"/>
            <a:ext cx="11305310" cy="1477328"/>
          </a:xfrm>
          <a:prstGeom prst="rect">
            <a:avLst/>
          </a:prstGeom>
        </p:spPr>
        <p:txBody>
          <a:bodyPr wrap="square">
            <a:spAutoFit/>
          </a:bodyPr>
          <a:lstStyle/>
          <a:p>
            <a:r>
              <a:rPr lang="fr-FR" b="1" i="1" dirty="0"/>
              <a:t>Interprétation</a:t>
            </a:r>
            <a:r>
              <a:rPr lang="fr-FR" i="1" dirty="0"/>
              <a:t> : Les variations de ces deux corps montrent que la lumière est indispensable à la transformation de l'APG en RUBP. Ceci est certainement du à la production d'ATP et de NADPH à la lumière. Ces transformations, qui permettent la régénération du RUBP, </a:t>
            </a:r>
            <a:r>
              <a:rPr lang="fr-FR" i="1" dirty="0" err="1"/>
              <a:t>demanent</a:t>
            </a:r>
            <a:r>
              <a:rPr lang="fr-FR" i="1" dirty="0"/>
              <a:t> évidemment de nombreuses réactions.</a:t>
            </a:r>
            <a:endParaRPr lang="fr-FR" dirty="0"/>
          </a:p>
          <a:p>
            <a:r>
              <a:rPr lang="fr-FR" dirty="0"/>
              <a:t>On peut en déduire un cycle dans lequel le premier corps formé (APG) doit permettre la régénération du substrat de l'incorporation du CO2 (le </a:t>
            </a:r>
            <a:r>
              <a:rPr lang="fr-FR" dirty="0" err="1"/>
              <a:t>ribuilose</a:t>
            </a:r>
            <a:r>
              <a:rPr lang="fr-FR" dirty="0"/>
              <a:t> bis-phosphate ou RUBP).</a:t>
            </a:r>
          </a:p>
        </p:txBody>
      </p:sp>
    </p:spTree>
    <p:extLst>
      <p:ext uri="{BB962C8B-B14F-4D97-AF65-F5344CB8AC3E}">
        <p14:creationId xmlns:p14="http://schemas.microsoft.com/office/powerpoint/2010/main" val="23217041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4747F5A-F022-744B-ADA3-F9CD1A368659}"/>
              </a:ext>
            </a:extLst>
          </p:cNvPr>
          <p:cNvSpPr>
            <a:spLocks noGrp="1"/>
          </p:cNvSpPr>
          <p:nvPr>
            <p:ph type="title"/>
          </p:nvPr>
        </p:nvSpPr>
        <p:spPr/>
        <p:txBody>
          <a:bodyPr/>
          <a:lstStyle/>
          <a:p>
            <a:endParaRPr lang="fr-FR"/>
          </a:p>
        </p:txBody>
      </p:sp>
      <p:sp>
        <p:nvSpPr>
          <p:cNvPr id="5" name="Espace réservé du numéro de diapositive 4">
            <a:extLst>
              <a:ext uri="{FF2B5EF4-FFF2-40B4-BE49-F238E27FC236}">
                <a16:creationId xmlns:a16="http://schemas.microsoft.com/office/drawing/2014/main" id="{C5C670FB-014C-9F43-9A49-608283665D34}"/>
              </a:ext>
            </a:extLst>
          </p:cNvPr>
          <p:cNvSpPr>
            <a:spLocks noGrp="1"/>
          </p:cNvSpPr>
          <p:nvPr>
            <p:ph type="sldNum" sz="quarter" idx="12"/>
          </p:nvPr>
        </p:nvSpPr>
        <p:spPr/>
        <p:txBody>
          <a:bodyPr/>
          <a:lstStyle/>
          <a:p>
            <a:fld id="{13663B5C-44FD-194A-857A-95DB9BA4A5BC}" type="slidenum">
              <a:rPr lang="fr-FR" smtClean="0"/>
              <a:t>11</a:t>
            </a:fld>
            <a:endParaRPr lang="fr-FR"/>
          </a:p>
        </p:txBody>
      </p:sp>
      <p:pic>
        <p:nvPicPr>
          <p:cNvPr id="5122" name="Picture 2" descr="https://rnbio.upmc.fr/sites/default/files/doc/field/image/calvin-cycle4.gif">
            <a:extLst>
              <a:ext uri="{FF2B5EF4-FFF2-40B4-BE49-F238E27FC236}">
                <a16:creationId xmlns:a16="http://schemas.microsoft.com/office/drawing/2014/main" id="{E70C101F-49DF-2641-B7EB-656D8A87FA2C}"/>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282324" y="1163781"/>
            <a:ext cx="8022819" cy="2969986"/>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CB4A614E-CE7C-6948-8E05-1A60ADCB81BE}"/>
              </a:ext>
            </a:extLst>
          </p:cNvPr>
          <p:cNvSpPr/>
          <p:nvPr/>
        </p:nvSpPr>
        <p:spPr>
          <a:xfrm>
            <a:off x="838200" y="4677521"/>
            <a:ext cx="8305800" cy="1754326"/>
          </a:xfrm>
          <a:prstGeom prst="rect">
            <a:avLst/>
          </a:prstGeom>
        </p:spPr>
        <p:txBody>
          <a:bodyPr wrap="square">
            <a:spAutoFit/>
          </a:bodyPr>
          <a:lstStyle/>
          <a:p>
            <a:r>
              <a:rPr lang="fr-FR" dirty="0"/>
              <a:t>L'APG (acide </a:t>
            </a:r>
            <a:r>
              <a:rPr lang="fr-FR" dirty="0" err="1"/>
              <a:t>phospho</a:t>
            </a:r>
            <a:r>
              <a:rPr lang="fr-FR" dirty="0"/>
              <a:t> glycérique) n'étant pas un sucre, il doit être réduit pour rentrer dans le métabolisme carboné.</a:t>
            </a:r>
          </a:p>
          <a:p>
            <a:r>
              <a:rPr lang="fr-FR" dirty="0"/>
              <a:t>Ce cycle est donc plus complexe : il doit y avoir 3 phases :</a:t>
            </a:r>
          </a:p>
          <a:p>
            <a:pPr>
              <a:buFont typeface="+mj-lt"/>
              <a:buAutoNum type="arabicPeriod"/>
            </a:pPr>
            <a:r>
              <a:rPr lang="fr-FR" dirty="0"/>
              <a:t>l'incorporation du CO2</a:t>
            </a:r>
          </a:p>
          <a:p>
            <a:pPr>
              <a:buFont typeface="+mj-lt"/>
              <a:buAutoNum type="arabicPeriod"/>
            </a:pPr>
            <a:r>
              <a:rPr lang="fr-FR" dirty="0"/>
              <a:t>la réduction de l'APG</a:t>
            </a:r>
          </a:p>
          <a:p>
            <a:pPr>
              <a:buFont typeface="+mj-lt"/>
              <a:buAutoNum type="arabicPeriod"/>
            </a:pPr>
            <a:r>
              <a:rPr lang="fr-FR" dirty="0"/>
              <a:t>la régénération du RUBP</a:t>
            </a:r>
          </a:p>
        </p:txBody>
      </p:sp>
    </p:spTree>
    <p:extLst>
      <p:ext uri="{BB962C8B-B14F-4D97-AF65-F5344CB8AC3E}">
        <p14:creationId xmlns:p14="http://schemas.microsoft.com/office/powerpoint/2010/main" val="37870695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s://rnbio.upmc.fr/sites/default/files/doc/field/image/calvin-cycle1.gif">
            <a:extLst>
              <a:ext uri="{FF2B5EF4-FFF2-40B4-BE49-F238E27FC236}">
                <a16:creationId xmlns:a16="http://schemas.microsoft.com/office/drawing/2014/main" id="{25F4869F-ACEB-9544-B75C-74842200AD3E}"/>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3180932" y="492660"/>
            <a:ext cx="5193976" cy="3936835"/>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3DB5B990-AD83-0A42-AC46-BE3AE2331F40}"/>
              </a:ext>
            </a:extLst>
          </p:cNvPr>
          <p:cNvSpPr/>
          <p:nvPr/>
        </p:nvSpPr>
        <p:spPr>
          <a:xfrm>
            <a:off x="235725" y="4865407"/>
            <a:ext cx="11697195" cy="1200329"/>
          </a:xfrm>
          <a:prstGeom prst="rect">
            <a:avLst/>
          </a:prstGeom>
        </p:spPr>
        <p:txBody>
          <a:bodyPr wrap="square">
            <a:spAutoFit/>
          </a:bodyPr>
          <a:lstStyle/>
          <a:p>
            <a:r>
              <a:rPr lang="fr-FR" i="1" dirty="0"/>
              <a:t>Ce cycle permet l'incorporation du CO2 dans des molécules organiques nouvelles qui seront à la base de toutes les synthèses. Il passe par une étape de réduction permettant la formation de sucres (</a:t>
            </a:r>
            <a:r>
              <a:rPr lang="fr-FR" i="1" dirty="0" err="1"/>
              <a:t>trioses</a:t>
            </a:r>
            <a:r>
              <a:rPr lang="fr-FR" i="1" dirty="0"/>
              <a:t>-P) et permet la régénération du RUBP nécessaire à l'incorporation. Les molécules énergétiques nécessaires à ces réactions (NADPH, ATP) sont fournies par la phase photochimique.</a:t>
            </a:r>
            <a:endParaRPr lang="fr-FR" dirty="0"/>
          </a:p>
        </p:txBody>
      </p:sp>
      <p:sp>
        <p:nvSpPr>
          <p:cNvPr id="5" name="Espace réservé du numéro de diapositive 4">
            <a:extLst>
              <a:ext uri="{FF2B5EF4-FFF2-40B4-BE49-F238E27FC236}">
                <a16:creationId xmlns:a16="http://schemas.microsoft.com/office/drawing/2014/main" id="{220E3AC7-05A4-B041-916A-8F909F6CC0DD}"/>
              </a:ext>
            </a:extLst>
          </p:cNvPr>
          <p:cNvSpPr>
            <a:spLocks noGrp="1"/>
          </p:cNvSpPr>
          <p:nvPr>
            <p:ph type="sldNum" sz="quarter" idx="12"/>
          </p:nvPr>
        </p:nvSpPr>
        <p:spPr/>
        <p:txBody>
          <a:bodyPr/>
          <a:lstStyle/>
          <a:p>
            <a:fld id="{13663B5C-44FD-194A-857A-95DB9BA4A5BC}" type="slidenum">
              <a:rPr lang="fr-FR" smtClean="0"/>
              <a:t>12</a:t>
            </a:fld>
            <a:endParaRPr lang="fr-FR"/>
          </a:p>
        </p:txBody>
      </p:sp>
    </p:spTree>
    <p:extLst>
      <p:ext uri="{BB962C8B-B14F-4D97-AF65-F5344CB8AC3E}">
        <p14:creationId xmlns:p14="http://schemas.microsoft.com/office/powerpoint/2010/main" val="266298589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0E3E4C4-9361-B645-A86F-D8D6BCE4C7D3}"/>
              </a:ext>
            </a:extLst>
          </p:cNvPr>
          <p:cNvSpPr>
            <a:spLocks noGrp="1"/>
          </p:cNvSpPr>
          <p:nvPr>
            <p:ph type="title"/>
          </p:nvPr>
        </p:nvSpPr>
        <p:spPr>
          <a:xfrm>
            <a:off x="335664" y="49445"/>
            <a:ext cx="8596668" cy="1320800"/>
          </a:xfrm>
        </p:spPr>
        <p:txBody>
          <a:bodyPr>
            <a:normAutofit/>
          </a:bodyPr>
          <a:lstStyle/>
          <a:p>
            <a:r>
              <a:rPr lang="fr-FR" sz="2400" dirty="0"/>
              <a:t>Traces écrites</a:t>
            </a:r>
          </a:p>
        </p:txBody>
      </p:sp>
      <p:sp>
        <p:nvSpPr>
          <p:cNvPr id="4" name="Espace réservé du numéro de diapositive 3">
            <a:extLst>
              <a:ext uri="{FF2B5EF4-FFF2-40B4-BE49-F238E27FC236}">
                <a16:creationId xmlns:a16="http://schemas.microsoft.com/office/drawing/2014/main" id="{1D96AB99-8CF1-E045-A964-888F42EAAE7E}"/>
              </a:ext>
            </a:extLst>
          </p:cNvPr>
          <p:cNvSpPr>
            <a:spLocks noGrp="1"/>
          </p:cNvSpPr>
          <p:nvPr>
            <p:ph type="sldNum" sz="quarter" idx="12"/>
          </p:nvPr>
        </p:nvSpPr>
        <p:spPr/>
        <p:txBody>
          <a:bodyPr/>
          <a:lstStyle/>
          <a:p>
            <a:fld id="{13663B5C-44FD-194A-857A-95DB9BA4A5BC}" type="slidenum">
              <a:rPr lang="fr-FR" smtClean="0"/>
              <a:t>13</a:t>
            </a:fld>
            <a:endParaRPr lang="fr-FR"/>
          </a:p>
        </p:txBody>
      </p:sp>
      <p:sp>
        <p:nvSpPr>
          <p:cNvPr id="5" name="Rectangle 4">
            <a:extLst>
              <a:ext uri="{FF2B5EF4-FFF2-40B4-BE49-F238E27FC236}">
                <a16:creationId xmlns:a16="http://schemas.microsoft.com/office/drawing/2014/main" id="{DE8B78F7-A9E1-BD40-B1DA-E38044E004BE}"/>
              </a:ext>
            </a:extLst>
          </p:cNvPr>
          <p:cNvSpPr/>
          <p:nvPr/>
        </p:nvSpPr>
        <p:spPr>
          <a:xfrm>
            <a:off x="335664" y="65903"/>
            <a:ext cx="6096000" cy="1595309"/>
          </a:xfrm>
          <a:prstGeom prst="rect">
            <a:avLst/>
          </a:prstGeom>
        </p:spPr>
        <p:txBody>
          <a:bodyPr>
            <a:spAutoFit/>
          </a:bodyPr>
          <a:lstStyle/>
          <a:p>
            <a:pPr>
              <a:spcAft>
                <a:spcPts val="0"/>
              </a:spcAft>
            </a:pPr>
            <a:r>
              <a:rPr lang="fr-FR" sz="2400" dirty="0">
                <a:latin typeface="Calibri" panose="020F0502020204030204" pitchFamily="34" charset="0"/>
                <a:ea typeface="MS Mincho" panose="02020609040205080304" pitchFamily="49" charset="-128"/>
                <a:cs typeface="Times New Roman" panose="02020603050405020304" pitchFamily="18" charset="0"/>
              </a:rPr>
              <a:t> </a:t>
            </a:r>
            <a:endParaRPr lang="fr-FR" sz="2400" dirty="0">
              <a:latin typeface="Cambria" panose="02040503050406030204" pitchFamily="18" charset="0"/>
              <a:ea typeface="MS Mincho" panose="02020609040205080304" pitchFamily="49" charset="-128"/>
              <a:cs typeface="Times New Roman" panose="02020603050405020304" pitchFamily="18" charset="0"/>
            </a:endParaRPr>
          </a:p>
          <a:p>
            <a:pPr lvl="0">
              <a:spcBef>
                <a:spcPts val="200"/>
              </a:spcBef>
              <a:spcAft>
                <a:spcPts val="0"/>
              </a:spcAft>
            </a:pPr>
            <a:r>
              <a:rPr lang="fr-FR" sz="2400" b="1" dirty="0">
                <a:solidFill>
                  <a:srgbClr val="00B050"/>
                </a:solidFill>
                <a:latin typeface="Calibri" panose="020F0502020204030204" pitchFamily="34" charset="0"/>
                <a:ea typeface="MS Gothic" panose="020B0609070205080204" pitchFamily="49" charset="-128"/>
                <a:cs typeface="Times New Roman" panose="02020603050405020304" pitchFamily="18" charset="0"/>
              </a:rPr>
              <a:t>C. La phase chimique, 2nde étape de la photosynthèse</a:t>
            </a:r>
            <a:endParaRPr lang="fr-FR" sz="2400" b="1" dirty="0">
              <a:solidFill>
                <a:srgbClr val="365F91"/>
              </a:solidFill>
              <a:latin typeface="Calibri" panose="020F0502020204030204" pitchFamily="34" charset="0"/>
              <a:ea typeface="MS Gothic" panose="020B0609070205080204" pitchFamily="49" charset="-128"/>
              <a:cs typeface="Times New Roman" panose="02020603050405020304" pitchFamily="18" charset="0"/>
            </a:endParaRPr>
          </a:p>
          <a:p>
            <a:r>
              <a:rPr lang="fr-FR" sz="2400" b="1" dirty="0" err="1">
                <a:solidFill>
                  <a:srgbClr val="F79646"/>
                </a:solidFill>
                <a:latin typeface="Calibri" panose="020F0502020204030204" pitchFamily="34" charset="0"/>
                <a:ea typeface="MS Mincho" panose="02020609040205080304" pitchFamily="49" charset="-128"/>
              </a:rPr>
              <a:t>Cf</a:t>
            </a:r>
            <a:r>
              <a:rPr lang="fr-FR" sz="2400" b="1" dirty="0">
                <a:solidFill>
                  <a:srgbClr val="F79646"/>
                </a:solidFill>
                <a:latin typeface="Calibri" panose="020F0502020204030204" pitchFamily="34" charset="0"/>
                <a:ea typeface="MS Mincho" panose="02020609040205080304" pitchFamily="49" charset="-128"/>
              </a:rPr>
              <a:t> « TP5 » analyse documentaire</a:t>
            </a:r>
            <a:r>
              <a:rPr lang="fr-FR" sz="2400" dirty="0"/>
              <a:t> </a:t>
            </a:r>
          </a:p>
        </p:txBody>
      </p:sp>
      <p:graphicFrame>
        <p:nvGraphicFramePr>
          <p:cNvPr id="6" name="Tableau 5">
            <a:extLst>
              <a:ext uri="{FF2B5EF4-FFF2-40B4-BE49-F238E27FC236}">
                <a16:creationId xmlns:a16="http://schemas.microsoft.com/office/drawing/2014/main" id="{207D637F-C996-7446-97A9-884E1352A9BE}"/>
              </a:ext>
            </a:extLst>
          </p:cNvPr>
          <p:cNvGraphicFramePr>
            <a:graphicFrameLocks noGrp="1"/>
          </p:cNvGraphicFramePr>
          <p:nvPr>
            <p:extLst>
              <p:ext uri="{D42A27DB-BD31-4B8C-83A1-F6EECF244321}">
                <p14:modId xmlns:p14="http://schemas.microsoft.com/office/powerpoint/2010/main" val="1864864508"/>
              </p:ext>
            </p:extLst>
          </p:nvPr>
        </p:nvGraphicFramePr>
        <p:xfrm>
          <a:off x="731631" y="4177458"/>
          <a:ext cx="7530409" cy="2468880"/>
        </p:xfrm>
        <a:graphic>
          <a:graphicData uri="http://schemas.openxmlformats.org/drawingml/2006/table">
            <a:tbl>
              <a:tblPr firstRow="1" firstCol="1" bandRow="1">
                <a:tableStyleId>{5C22544A-7EE6-4342-B048-85BDC9FD1C3A}</a:tableStyleId>
              </a:tblPr>
              <a:tblGrid>
                <a:gridCol w="4775419">
                  <a:extLst>
                    <a:ext uri="{9D8B030D-6E8A-4147-A177-3AD203B41FA5}">
                      <a16:colId xmlns:a16="http://schemas.microsoft.com/office/drawing/2014/main" val="395114711"/>
                    </a:ext>
                  </a:extLst>
                </a:gridCol>
                <a:gridCol w="2754990">
                  <a:extLst>
                    <a:ext uri="{9D8B030D-6E8A-4147-A177-3AD203B41FA5}">
                      <a16:colId xmlns:a16="http://schemas.microsoft.com/office/drawing/2014/main" val="160145005"/>
                    </a:ext>
                  </a:extLst>
                </a:gridCol>
              </a:tblGrid>
              <a:tr h="0">
                <a:tc>
                  <a:txBody>
                    <a:bodyPr/>
                    <a:lstStyle/>
                    <a:p>
                      <a:pPr algn="ctr">
                        <a:spcAft>
                          <a:spcPts val="0"/>
                        </a:spcAft>
                      </a:pPr>
                      <a:r>
                        <a:rPr lang="fr-FR" sz="1800" dirty="0">
                          <a:effectLst/>
                        </a:rPr>
                        <a:t>Conditions expérimentales</a:t>
                      </a:r>
                      <a:endParaRPr lang="fr-FR" sz="1800" dirty="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spcAft>
                          <a:spcPts val="0"/>
                        </a:spcAft>
                      </a:pPr>
                      <a:r>
                        <a:rPr lang="fr-FR" sz="1800">
                          <a:effectLst/>
                        </a:rPr>
                        <a:t>Radioactivité</a:t>
                      </a:r>
                    </a:p>
                    <a:p>
                      <a:pPr algn="ctr">
                        <a:spcAft>
                          <a:spcPts val="0"/>
                        </a:spcAft>
                      </a:pPr>
                      <a:r>
                        <a:rPr lang="fr-FR" sz="1800">
                          <a:effectLst/>
                        </a:rPr>
                        <a:t>(en coups/min)</a:t>
                      </a:r>
                      <a:endParaRPr lang="fr-FR" sz="180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extLst>
                  <a:ext uri="{0D108BD9-81ED-4DB2-BD59-A6C34878D82A}">
                    <a16:rowId xmlns:a16="http://schemas.microsoft.com/office/drawing/2014/main" val="1312519638"/>
                  </a:ext>
                </a:extLst>
              </a:tr>
              <a:tr h="0">
                <a:tc>
                  <a:txBody>
                    <a:bodyPr/>
                    <a:lstStyle/>
                    <a:p>
                      <a:pPr>
                        <a:spcAft>
                          <a:spcPts val="0"/>
                        </a:spcAft>
                      </a:pPr>
                      <a:r>
                        <a:rPr lang="fr-FR" sz="1800">
                          <a:effectLst/>
                        </a:rPr>
                        <a:t>Stroma laissé à l’obscurité en présence de CO</a:t>
                      </a:r>
                      <a:r>
                        <a:rPr lang="fr-FR" sz="1800" baseline="-25000">
                          <a:effectLst/>
                        </a:rPr>
                        <a:t>2 </a:t>
                      </a:r>
                      <a:r>
                        <a:rPr lang="fr-FR" sz="1800">
                          <a:effectLst/>
                        </a:rPr>
                        <a:t>radioactif</a:t>
                      </a:r>
                      <a:endParaRPr lang="fr-FR" sz="180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spcAft>
                          <a:spcPts val="0"/>
                        </a:spcAft>
                      </a:pPr>
                      <a:r>
                        <a:rPr lang="fr-FR" sz="1800">
                          <a:effectLst/>
                        </a:rPr>
                        <a:t>4 000</a:t>
                      </a:r>
                      <a:endParaRPr lang="fr-FR" sz="180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extLst>
                  <a:ext uri="{0D108BD9-81ED-4DB2-BD59-A6C34878D82A}">
                    <a16:rowId xmlns:a16="http://schemas.microsoft.com/office/drawing/2014/main" val="2352042891"/>
                  </a:ext>
                </a:extLst>
              </a:tr>
              <a:tr h="0">
                <a:tc>
                  <a:txBody>
                    <a:bodyPr/>
                    <a:lstStyle/>
                    <a:p>
                      <a:pPr>
                        <a:spcAft>
                          <a:spcPts val="0"/>
                        </a:spcAft>
                      </a:pPr>
                      <a:r>
                        <a:rPr lang="fr-FR" sz="1800">
                          <a:effectLst/>
                        </a:rPr>
                        <a:t>Thylakoïdes laissés à la lumière, puis mis à l’obscurité en présence de stroma toujours laissé à l’obscurité, avec du CO</a:t>
                      </a:r>
                      <a:r>
                        <a:rPr lang="fr-FR" sz="1800" baseline="-25000">
                          <a:effectLst/>
                        </a:rPr>
                        <a:t>2 </a:t>
                      </a:r>
                      <a:r>
                        <a:rPr lang="fr-FR" sz="1800">
                          <a:effectLst/>
                        </a:rPr>
                        <a:t>radioactif</a:t>
                      </a:r>
                      <a:endParaRPr lang="fr-FR" sz="180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spcAft>
                          <a:spcPts val="0"/>
                        </a:spcAft>
                      </a:pPr>
                      <a:r>
                        <a:rPr lang="fr-FR" sz="1800" dirty="0">
                          <a:effectLst/>
                        </a:rPr>
                        <a:t>96 000</a:t>
                      </a:r>
                      <a:endParaRPr lang="fr-FR" sz="1800" dirty="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extLst>
                  <a:ext uri="{0D108BD9-81ED-4DB2-BD59-A6C34878D82A}">
                    <a16:rowId xmlns:a16="http://schemas.microsoft.com/office/drawing/2014/main" val="2194933578"/>
                  </a:ext>
                </a:extLst>
              </a:tr>
              <a:tr h="0">
                <a:tc>
                  <a:txBody>
                    <a:bodyPr/>
                    <a:lstStyle/>
                    <a:p>
                      <a:pPr>
                        <a:spcAft>
                          <a:spcPts val="0"/>
                        </a:spcAft>
                      </a:pPr>
                      <a:r>
                        <a:rPr lang="fr-FR" sz="1800">
                          <a:effectLst/>
                        </a:rPr>
                        <a:t>Stroma laissé à l’obscurité en présence de CO</a:t>
                      </a:r>
                      <a:r>
                        <a:rPr lang="fr-FR" sz="1800" baseline="-25000">
                          <a:effectLst/>
                        </a:rPr>
                        <a:t>2</a:t>
                      </a:r>
                      <a:r>
                        <a:rPr lang="fr-FR" sz="1800">
                          <a:effectLst/>
                        </a:rPr>
                        <a:t> radioactif, d’ATP et de RH</a:t>
                      </a:r>
                      <a:r>
                        <a:rPr lang="fr-FR" sz="1800" baseline="-25000">
                          <a:effectLst/>
                        </a:rPr>
                        <a:t>2</a:t>
                      </a:r>
                      <a:endParaRPr lang="fr-FR" sz="180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spcAft>
                          <a:spcPts val="0"/>
                        </a:spcAft>
                      </a:pPr>
                      <a:r>
                        <a:rPr lang="fr-FR" sz="1800" dirty="0">
                          <a:effectLst/>
                        </a:rPr>
                        <a:t>97 000</a:t>
                      </a:r>
                      <a:endParaRPr lang="fr-FR" sz="1800" dirty="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extLst>
                  <a:ext uri="{0D108BD9-81ED-4DB2-BD59-A6C34878D82A}">
                    <a16:rowId xmlns:a16="http://schemas.microsoft.com/office/drawing/2014/main" val="3792953214"/>
                  </a:ext>
                </a:extLst>
              </a:tr>
            </a:tbl>
          </a:graphicData>
        </a:graphic>
      </p:graphicFrame>
      <p:sp>
        <p:nvSpPr>
          <p:cNvPr id="7" name="Rectangle 1">
            <a:extLst>
              <a:ext uri="{FF2B5EF4-FFF2-40B4-BE49-F238E27FC236}">
                <a16:creationId xmlns:a16="http://schemas.microsoft.com/office/drawing/2014/main" id="{69BACE1E-C73C-6A4B-A111-816C04E8F719}"/>
              </a:ext>
            </a:extLst>
          </p:cNvPr>
          <p:cNvSpPr>
            <a:spLocks noChangeArrowheads="1"/>
          </p:cNvSpPr>
          <p:nvPr/>
        </p:nvSpPr>
        <p:spPr bwMode="auto">
          <a:xfrm>
            <a:off x="232868" y="1653036"/>
            <a:ext cx="11738022" cy="22416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25392" rIns="91440" bIns="0" numCol="1" anchor="ctr" anchorCtr="0" compatLnSpc="1">
            <a:prstTxWarp prst="textNoShape">
              <a:avLst/>
            </a:prstTxWarp>
            <a:spAutoFit/>
          </a:bodyPr>
          <a:lstStyle>
            <a:lvl1pPr eaLnBrk="0" fontAlgn="base" hangingPunct="0">
              <a:spcBef>
                <a:spcPct val="0"/>
              </a:spcBef>
              <a:spcAft>
                <a:spcPct val="0"/>
              </a:spcAft>
              <a:tabLst>
                <a:tab pos="1147763" algn="l"/>
              </a:tabLst>
              <a:defRPr>
                <a:solidFill>
                  <a:schemeClr val="tx1"/>
                </a:solidFill>
                <a:latin typeface="Arial" panose="020B0604020202020204" pitchFamily="34" charset="0"/>
              </a:defRPr>
            </a:lvl1pPr>
            <a:lvl2pPr eaLnBrk="0" fontAlgn="base" hangingPunct="0">
              <a:spcBef>
                <a:spcPct val="0"/>
              </a:spcBef>
              <a:spcAft>
                <a:spcPct val="0"/>
              </a:spcAft>
              <a:tabLst>
                <a:tab pos="1147763" algn="l"/>
              </a:tabLst>
              <a:defRPr>
                <a:solidFill>
                  <a:schemeClr val="tx1"/>
                </a:solidFill>
                <a:latin typeface="Arial" panose="020B0604020202020204" pitchFamily="34" charset="0"/>
              </a:defRPr>
            </a:lvl2pPr>
            <a:lvl3pPr eaLnBrk="0" fontAlgn="base" hangingPunct="0">
              <a:spcBef>
                <a:spcPct val="0"/>
              </a:spcBef>
              <a:spcAft>
                <a:spcPct val="0"/>
              </a:spcAft>
              <a:tabLst>
                <a:tab pos="1147763" algn="l"/>
              </a:tabLst>
              <a:defRPr>
                <a:solidFill>
                  <a:schemeClr val="tx1"/>
                </a:solidFill>
                <a:latin typeface="Arial" panose="020B0604020202020204" pitchFamily="34" charset="0"/>
              </a:defRPr>
            </a:lvl3pPr>
            <a:lvl4pPr eaLnBrk="0" fontAlgn="base" hangingPunct="0">
              <a:spcBef>
                <a:spcPct val="0"/>
              </a:spcBef>
              <a:spcAft>
                <a:spcPct val="0"/>
              </a:spcAft>
              <a:tabLst>
                <a:tab pos="1147763" algn="l"/>
              </a:tabLst>
              <a:defRPr>
                <a:solidFill>
                  <a:schemeClr val="tx1"/>
                </a:solidFill>
                <a:latin typeface="Arial" panose="020B0604020202020204" pitchFamily="34" charset="0"/>
              </a:defRPr>
            </a:lvl4pPr>
            <a:lvl5pPr eaLnBrk="0" fontAlgn="base" hangingPunct="0">
              <a:spcBef>
                <a:spcPct val="0"/>
              </a:spcBef>
              <a:spcAft>
                <a:spcPct val="0"/>
              </a:spcAft>
              <a:tabLst>
                <a:tab pos="1147763" algn="l"/>
              </a:tabLst>
              <a:defRPr>
                <a:solidFill>
                  <a:schemeClr val="tx1"/>
                </a:solidFill>
                <a:latin typeface="Arial" panose="020B0604020202020204" pitchFamily="34" charset="0"/>
              </a:defRPr>
            </a:lvl5pPr>
            <a:lvl6pPr eaLnBrk="0" fontAlgn="base" hangingPunct="0">
              <a:spcBef>
                <a:spcPct val="0"/>
              </a:spcBef>
              <a:spcAft>
                <a:spcPct val="0"/>
              </a:spcAft>
              <a:tabLst>
                <a:tab pos="1147763" algn="l"/>
              </a:tabLst>
              <a:defRPr>
                <a:solidFill>
                  <a:schemeClr val="tx1"/>
                </a:solidFill>
                <a:latin typeface="Arial" panose="020B0604020202020204" pitchFamily="34" charset="0"/>
              </a:defRPr>
            </a:lvl6pPr>
            <a:lvl7pPr eaLnBrk="0" fontAlgn="base" hangingPunct="0">
              <a:spcBef>
                <a:spcPct val="0"/>
              </a:spcBef>
              <a:spcAft>
                <a:spcPct val="0"/>
              </a:spcAft>
              <a:tabLst>
                <a:tab pos="1147763" algn="l"/>
              </a:tabLst>
              <a:defRPr>
                <a:solidFill>
                  <a:schemeClr val="tx1"/>
                </a:solidFill>
                <a:latin typeface="Arial" panose="020B0604020202020204" pitchFamily="34" charset="0"/>
              </a:defRPr>
            </a:lvl7pPr>
            <a:lvl8pPr eaLnBrk="0" fontAlgn="base" hangingPunct="0">
              <a:spcBef>
                <a:spcPct val="0"/>
              </a:spcBef>
              <a:spcAft>
                <a:spcPct val="0"/>
              </a:spcAft>
              <a:tabLst>
                <a:tab pos="1147763" algn="l"/>
              </a:tabLst>
              <a:defRPr>
                <a:solidFill>
                  <a:schemeClr val="tx1"/>
                </a:solidFill>
                <a:latin typeface="Arial" panose="020B0604020202020204" pitchFamily="34" charset="0"/>
              </a:defRPr>
            </a:lvl8pPr>
            <a:lvl9pPr eaLnBrk="0" fontAlgn="base" hangingPunct="0">
              <a:spcBef>
                <a:spcPct val="0"/>
              </a:spcBef>
              <a:spcAft>
                <a:spcPct val="0"/>
              </a:spcAft>
              <a:tabLst>
                <a:tab pos="1147763"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1147763" algn="l"/>
              </a:tabLst>
            </a:pPr>
            <a:r>
              <a:rPr kumimoji="0" lang="fr-FR" altLang="ja-JP" sz="2400" b="0" i="0" u="none" strike="noStrike" cap="none" normalizeH="0" baseline="0" dirty="0">
                <a:ln>
                  <a:noFill/>
                </a:ln>
                <a:solidFill>
                  <a:srgbClr val="243F60"/>
                </a:solidFill>
                <a:effectLst/>
                <a:latin typeface="Calibri" panose="020F0502020204030204" pitchFamily="34" charset="0"/>
                <a:ea typeface="MS Gothic" panose="020B0609070205080204" pitchFamily="49" charset="-128"/>
                <a:cs typeface="Times New Roman" panose="02020603050405020304" pitchFamily="18" charset="0"/>
              </a:rPr>
              <a:t>C1. Expérience d’</a:t>
            </a:r>
            <a:r>
              <a:rPr kumimoji="0" lang="fr-FR" altLang="ja-JP" sz="2400" b="0" i="0" u="none" strike="noStrike" cap="none" normalizeH="0" baseline="0" dirty="0" err="1">
                <a:ln>
                  <a:noFill/>
                </a:ln>
                <a:solidFill>
                  <a:srgbClr val="243F60"/>
                </a:solidFill>
                <a:effectLst/>
                <a:latin typeface="Calibri" panose="020F0502020204030204" pitchFamily="34" charset="0"/>
                <a:ea typeface="MS Gothic" panose="020B0609070205080204" pitchFamily="49" charset="-128"/>
                <a:cs typeface="Times New Roman" panose="02020603050405020304" pitchFamily="18" charset="0"/>
              </a:rPr>
              <a:t>Arnon</a:t>
            </a:r>
            <a:r>
              <a:rPr kumimoji="0" lang="fr-FR" altLang="ja-JP" sz="2400" b="0" i="0" u="none" strike="noStrike" cap="none" normalizeH="0" baseline="0" dirty="0">
                <a:ln>
                  <a:noFill/>
                </a:ln>
                <a:solidFill>
                  <a:srgbClr val="243F60"/>
                </a:solidFill>
                <a:effectLst/>
                <a:latin typeface="Calibri" panose="020F0502020204030204" pitchFamily="34" charset="0"/>
                <a:ea typeface="MS Gothic" panose="020B0609070205080204" pitchFamily="49" charset="-128"/>
                <a:cs typeface="Times New Roman" panose="02020603050405020304" pitchFamily="18" charset="0"/>
              </a:rPr>
              <a:t>, 1958 page 17 Belin, 2012 document 5</a:t>
            </a:r>
          </a:p>
          <a:p>
            <a:pPr marL="0" marR="0" lvl="0" indent="0" algn="l" defTabSz="914400" rtl="0" eaLnBrk="0" fontAlgn="base" latinLnBrk="0" hangingPunct="0">
              <a:lnSpc>
                <a:spcPct val="100000"/>
              </a:lnSpc>
              <a:spcBef>
                <a:spcPct val="0"/>
              </a:spcBef>
              <a:spcAft>
                <a:spcPct val="0"/>
              </a:spcAft>
              <a:buClrTx/>
              <a:buSzTx/>
              <a:buFontTx/>
              <a:buNone/>
              <a:tabLst>
                <a:tab pos="1147763" algn="l"/>
              </a:tabLst>
            </a:pPr>
            <a:r>
              <a:rPr kumimoji="0" lang="fr-FR" altLang="ja-JP" sz="2400" b="0" i="0" u="none" strike="noStrike" cap="none" normalizeH="0" baseline="0" dirty="0">
                <a:ln>
                  <a:noFill/>
                </a:ln>
                <a:solidFill>
                  <a:schemeClr val="tx1"/>
                </a:solidFill>
                <a:effectLst/>
                <a:latin typeface="Calibri" panose="020F0502020204030204" pitchFamily="34" charset="0"/>
                <a:ea typeface="MS Mincho" panose="02020609040205080304" pitchFamily="49" charset="-128"/>
                <a:cs typeface="Times New Roman" panose="02020603050405020304" pitchFamily="18" charset="0"/>
              </a:rPr>
              <a:t>Les exp</a:t>
            </a:r>
            <a:r>
              <a:rPr kumimoji="0" lang="fr-FR" altLang="ja-JP" sz="2400" b="0" i="0" u="none" strike="noStrike" cap="none" normalizeH="0" baseline="0" dirty="0">
                <a:ln>
                  <a:noFill/>
                </a:ln>
                <a:solidFill>
                  <a:schemeClr val="tx1"/>
                </a:solidFill>
                <a:effectLst/>
                <a:latin typeface="Cambria" panose="02040503050406030204" pitchFamily="18" charset="0"/>
                <a:ea typeface="MS Mincho" panose="02020609040205080304" pitchFamily="49" charset="-128"/>
                <a:cs typeface="Times New Roman" panose="02020603050405020304" pitchFamily="18" charset="0"/>
              </a:rPr>
              <a:t>é</a:t>
            </a:r>
            <a:r>
              <a:rPr kumimoji="0" lang="fr-FR" altLang="ja-JP" sz="2400" b="0" i="0" u="none" strike="noStrike" cap="none" normalizeH="0" baseline="0" dirty="0">
                <a:ln>
                  <a:noFill/>
                </a:ln>
                <a:solidFill>
                  <a:schemeClr val="tx1"/>
                </a:solidFill>
                <a:effectLst/>
                <a:latin typeface="Calibri" panose="020F0502020204030204" pitchFamily="34" charset="0"/>
                <a:ea typeface="MS Mincho" panose="02020609040205080304" pitchFamily="49" charset="-128"/>
                <a:cs typeface="Times New Roman" panose="02020603050405020304" pitchFamily="18" charset="0"/>
              </a:rPr>
              <a:t>riences sont r</a:t>
            </a:r>
            <a:r>
              <a:rPr kumimoji="0" lang="fr-FR" altLang="ja-JP" sz="2400" b="0" i="0" u="none" strike="noStrike" cap="none" normalizeH="0" baseline="0" dirty="0">
                <a:ln>
                  <a:noFill/>
                </a:ln>
                <a:solidFill>
                  <a:schemeClr val="tx1"/>
                </a:solidFill>
                <a:effectLst/>
                <a:latin typeface="Cambria" panose="02040503050406030204" pitchFamily="18" charset="0"/>
                <a:ea typeface="MS Mincho" panose="02020609040205080304" pitchFamily="49" charset="-128"/>
                <a:cs typeface="Times New Roman" panose="02020603050405020304" pitchFamily="18" charset="0"/>
              </a:rPr>
              <a:t>é</a:t>
            </a:r>
            <a:r>
              <a:rPr kumimoji="0" lang="fr-FR" altLang="ja-JP" sz="2400" b="0" i="0" u="none" strike="noStrike" cap="none" normalizeH="0" baseline="0" dirty="0">
                <a:ln>
                  <a:noFill/>
                </a:ln>
                <a:solidFill>
                  <a:schemeClr val="tx1"/>
                </a:solidFill>
                <a:effectLst/>
                <a:latin typeface="Calibri" panose="020F0502020204030204" pitchFamily="34" charset="0"/>
                <a:ea typeface="MS Mincho" panose="02020609040205080304" pitchFamily="49" charset="-128"/>
                <a:cs typeface="Times New Roman" panose="02020603050405020304" pitchFamily="18" charset="0"/>
              </a:rPr>
              <a:t>alis</a:t>
            </a:r>
            <a:r>
              <a:rPr kumimoji="0" lang="fr-FR" altLang="ja-JP" sz="2400" b="0" i="0" u="none" strike="noStrike" cap="none" normalizeH="0" baseline="0" dirty="0">
                <a:ln>
                  <a:noFill/>
                </a:ln>
                <a:solidFill>
                  <a:schemeClr val="tx1"/>
                </a:solidFill>
                <a:effectLst/>
                <a:latin typeface="Cambria" panose="02040503050406030204" pitchFamily="18" charset="0"/>
                <a:ea typeface="MS Mincho" panose="02020609040205080304" pitchFamily="49" charset="-128"/>
                <a:cs typeface="Times New Roman" panose="02020603050405020304" pitchFamily="18" charset="0"/>
              </a:rPr>
              <a:t>é</a:t>
            </a:r>
            <a:r>
              <a:rPr kumimoji="0" lang="fr-FR" altLang="ja-JP" sz="2400" b="0" i="0" u="none" strike="noStrike" cap="none" normalizeH="0" baseline="0" dirty="0">
                <a:ln>
                  <a:noFill/>
                </a:ln>
                <a:solidFill>
                  <a:schemeClr val="tx1"/>
                </a:solidFill>
                <a:effectLst/>
                <a:latin typeface="Calibri" panose="020F0502020204030204" pitchFamily="34" charset="0"/>
                <a:ea typeface="MS Mincho" panose="02020609040205080304" pitchFamily="49" charset="-128"/>
                <a:cs typeface="Times New Roman" panose="02020603050405020304" pitchFamily="18" charset="0"/>
              </a:rPr>
              <a:t>es sur des fragments de chloroplastes s</a:t>
            </a:r>
            <a:r>
              <a:rPr kumimoji="0" lang="fr-FR" altLang="ja-JP" sz="2400" b="0" i="0" u="none" strike="noStrike" cap="none" normalizeH="0" baseline="0" dirty="0">
                <a:ln>
                  <a:noFill/>
                </a:ln>
                <a:solidFill>
                  <a:schemeClr val="tx1"/>
                </a:solidFill>
                <a:effectLst/>
                <a:latin typeface="Cambria" panose="02040503050406030204" pitchFamily="18" charset="0"/>
                <a:ea typeface="MS Mincho" panose="02020609040205080304" pitchFamily="49" charset="-128"/>
                <a:cs typeface="Times New Roman" panose="02020603050405020304" pitchFamily="18" charset="0"/>
              </a:rPr>
              <a:t>é</a:t>
            </a:r>
            <a:r>
              <a:rPr kumimoji="0" lang="fr-FR" altLang="ja-JP" sz="2400" b="0" i="0" u="none" strike="noStrike" cap="none" normalizeH="0" baseline="0" dirty="0">
                <a:ln>
                  <a:noFill/>
                </a:ln>
                <a:solidFill>
                  <a:schemeClr val="tx1"/>
                </a:solidFill>
                <a:effectLst/>
                <a:latin typeface="Calibri" panose="020F0502020204030204" pitchFamily="34" charset="0"/>
                <a:ea typeface="MS Mincho" panose="02020609040205080304" pitchFamily="49" charset="-128"/>
                <a:cs typeface="Times New Roman" panose="02020603050405020304" pitchFamily="18" charset="0"/>
              </a:rPr>
              <a:t>par</a:t>
            </a:r>
            <a:r>
              <a:rPr kumimoji="0" lang="fr-FR" altLang="ja-JP" sz="2400" b="0" i="0" u="none" strike="noStrike" cap="none" normalizeH="0" baseline="0" dirty="0">
                <a:ln>
                  <a:noFill/>
                </a:ln>
                <a:solidFill>
                  <a:schemeClr val="tx1"/>
                </a:solidFill>
                <a:effectLst/>
                <a:latin typeface="Cambria" panose="02040503050406030204" pitchFamily="18" charset="0"/>
                <a:ea typeface="MS Mincho" panose="02020609040205080304" pitchFamily="49" charset="-128"/>
                <a:cs typeface="Times New Roman" panose="02020603050405020304" pitchFamily="18" charset="0"/>
              </a:rPr>
              <a:t>é</a:t>
            </a:r>
            <a:r>
              <a:rPr kumimoji="0" lang="fr-FR" altLang="ja-JP" sz="2400" b="0" i="0" u="none" strike="noStrike" cap="none" normalizeH="0" baseline="0" dirty="0">
                <a:ln>
                  <a:noFill/>
                </a:ln>
                <a:solidFill>
                  <a:schemeClr val="tx1"/>
                </a:solidFill>
                <a:effectLst/>
                <a:latin typeface="Calibri" panose="020F0502020204030204" pitchFamily="34" charset="0"/>
                <a:ea typeface="MS Mincho" panose="02020609040205080304" pitchFamily="49" charset="-128"/>
                <a:cs typeface="Times New Roman" panose="02020603050405020304" pitchFamily="18" charset="0"/>
              </a:rPr>
              <a:t>s en deux fractions :</a:t>
            </a:r>
            <a:endParaRPr kumimoji="0" lang="fr-FR" altLang="ja-JP" sz="24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1147763" algn="l"/>
              </a:tabLst>
            </a:pPr>
            <a:r>
              <a:rPr kumimoji="0" lang="fr-FR" altLang="ja-JP" sz="2400" b="0" i="0" u="none" strike="noStrike" cap="none" normalizeH="0" baseline="0" dirty="0">
                <a:ln>
                  <a:noFill/>
                </a:ln>
                <a:solidFill>
                  <a:schemeClr val="tx1"/>
                </a:solidFill>
                <a:effectLst/>
                <a:latin typeface="Calibri" panose="020F0502020204030204" pitchFamily="34" charset="0"/>
                <a:ea typeface="MS Mincho" panose="02020609040205080304" pitchFamily="49" charset="-128"/>
                <a:cs typeface="Times New Roman" panose="02020603050405020304" pitchFamily="18" charset="0"/>
              </a:rPr>
              <a:t>- une fraction constitu</a:t>
            </a:r>
            <a:r>
              <a:rPr kumimoji="0" lang="fr-FR" altLang="ja-JP" sz="2400" b="0" i="0" u="none" strike="noStrike" cap="none" normalizeH="0" baseline="0" dirty="0">
                <a:ln>
                  <a:noFill/>
                </a:ln>
                <a:solidFill>
                  <a:schemeClr val="tx1"/>
                </a:solidFill>
                <a:effectLst/>
                <a:latin typeface="Cambria" panose="02040503050406030204" pitchFamily="18" charset="0"/>
                <a:ea typeface="MS Mincho" panose="02020609040205080304" pitchFamily="49" charset="-128"/>
                <a:cs typeface="Times New Roman" panose="02020603050405020304" pitchFamily="18" charset="0"/>
              </a:rPr>
              <a:t>é</a:t>
            </a:r>
            <a:r>
              <a:rPr kumimoji="0" lang="fr-FR" altLang="ja-JP" sz="2400" b="0" i="0" u="none" strike="noStrike" cap="none" normalizeH="0" baseline="0" dirty="0">
                <a:ln>
                  <a:noFill/>
                </a:ln>
                <a:solidFill>
                  <a:schemeClr val="tx1"/>
                </a:solidFill>
                <a:effectLst/>
                <a:latin typeface="Calibri" panose="020F0502020204030204" pitchFamily="34" charset="0"/>
                <a:ea typeface="MS Mincho" panose="02020609040205080304" pitchFamily="49" charset="-128"/>
                <a:cs typeface="Times New Roman" panose="02020603050405020304" pitchFamily="18" charset="0"/>
              </a:rPr>
              <a:t>e uniquement de thylako</a:t>
            </a:r>
            <a:r>
              <a:rPr kumimoji="0" lang="fr-FR" altLang="ja-JP" sz="2400" b="0" i="0" u="none" strike="noStrike" cap="none" normalizeH="0" baseline="0" dirty="0">
                <a:ln>
                  <a:noFill/>
                </a:ln>
                <a:solidFill>
                  <a:schemeClr val="tx1"/>
                </a:solidFill>
                <a:effectLst/>
                <a:latin typeface="Cambria" panose="02040503050406030204" pitchFamily="18" charset="0"/>
                <a:ea typeface="MS Mincho" panose="02020609040205080304" pitchFamily="49" charset="-128"/>
                <a:cs typeface="Times New Roman" panose="02020603050405020304" pitchFamily="18" charset="0"/>
              </a:rPr>
              <a:t>ï</a:t>
            </a:r>
            <a:r>
              <a:rPr kumimoji="0" lang="fr-FR" altLang="ja-JP" sz="2400" b="0" i="0" u="none" strike="noStrike" cap="none" normalizeH="0" baseline="0" dirty="0">
                <a:ln>
                  <a:noFill/>
                </a:ln>
                <a:solidFill>
                  <a:schemeClr val="tx1"/>
                </a:solidFill>
                <a:effectLst/>
                <a:latin typeface="Calibri" panose="020F0502020204030204" pitchFamily="34" charset="0"/>
                <a:ea typeface="MS Mincho" panose="02020609040205080304" pitchFamily="49" charset="-128"/>
                <a:cs typeface="Times New Roman" panose="02020603050405020304" pitchFamily="18" charset="0"/>
              </a:rPr>
              <a:t>des expos</a:t>
            </a:r>
            <a:r>
              <a:rPr kumimoji="0" lang="fr-FR" altLang="ja-JP" sz="2400" b="0" i="0" u="none" strike="noStrike" cap="none" normalizeH="0" baseline="0" dirty="0">
                <a:ln>
                  <a:noFill/>
                </a:ln>
                <a:solidFill>
                  <a:schemeClr val="tx1"/>
                </a:solidFill>
                <a:effectLst/>
                <a:latin typeface="Cambria" panose="02040503050406030204" pitchFamily="18" charset="0"/>
                <a:ea typeface="MS Mincho" panose="02020609040205080304" pitchFamily="49" charset="-128"/>
                <a:cs typeface="Times New Roman" panose="02020603050405020304" pitchFamily="18" charset="0"/>
              </a:rPr>
              <a:t>é</a:t>
            </a:r>
            <a:r>
              <a:rPr kumimoji="0" lang="fr-FR" altLang="ja-JP" sz="2400" b="0" i="0" u="none" strike="noStrike" cap="none" normalizeH="0" baseline="0" dirty="0">
                <a:ln>
                  <a:noFill/>
                </a:ln>
                <a:solidFill>
                  <a:schemeClr val="tx1"/>
                </a:solidFill>
                <a:effectLst/>
                <a:latin typeface="Calibri" panose="020F0502020204030204" pitchFamily="34" charset="0"/>
                <a:ea typeface="MS Mincho" panose="02020609040205080304" pitchFamily="49" charset="-128"/>
                <a:cs typeface="Times New Roman" panose="02020603050405020304" pitchFamily="18" charset="0"/>
              </a:rPr>
              <a:t>s </a:t>
            </a:r>
            <a:r>
              <a:rPr kumimoji="0" lang="fr-FR" altLang="ja-JP" sz="2400" b="0" i="0" u="none" strike="noStrike" cap="none" normalizeH="0" baseline="0" dirty="0">
                <a:ln>
                  <a:noFill/>
                </a:ln>
                <a:solidFill>
                  <a:schemeClr val="tx1"/>
                </a:solidFill>
                <a:effectLst/>
                <a:latin typeface="Cambria" panose="02040503050406030204" pitchFamily="18" charset="0"/>
                <a:ea typeface="MS Mincho" panose="02020609040205080304" pitchFamily="49" charset="-128"/>
                <a:cs typeface="Times New Roman" panose="02020603050405020304" pitchFamily="18" charset="0"/>
              </a:rPr>
              <a:t>à</a:t>
            </a:r>
            <a:r>
              <a:rPr kumimoji="0" lang="fr-FR" altLang="ja-JP" sz="2400" b="0" i="0" u="none" strike="noStrike" cap="none" normalizeH="0" baseline="0" dirty="0">
                <a:ln>
                  <a:noFill/>
                </a:ln>
                <a:solidFill>
                  <a:schemeClr val="tx1"/>
                </a:solidFill>
                <a:effectLst/>
                <a:latin typeface="Calibri" panose="020F0502020204030204" pitchFamily="34" charset="0"/>
                <a:ea typeface="MS Mincho" panose="02020609040205080304" pitchFamily="49" charset="-128"/>
                <a:cs typeface="Times New Roman" panose="02020603050405020304" pitchFamily="18" charset="0"/>
              </a:rPr>
              <a:t> la lumi</a:t>
            </a:r>
            <a:r>
              <a:rPr kumimoji="0" lang="fr-FR" altLang="ja-JP" sz="2400" b="0" i="0" u="none" strike="noStrike" cap="none" normalizeH="0" baseline="0" dirty="0">
                <a:ln>
                  <a:noFill/>
                </a:ln>
                <a:solidFill>
                  <a:schemeClr val="tx1"/>
                </a:solidFill>
                <a:effectLst/>
                <a:latin typeface="Cambria" panose="02040503050406030204" pitchFamily="18" charset="0"/>
                <a:ea typeface="MS Mincho" panose="02020609040205080304" pitchFamily="49" charset="-128"/>
                <a:cs typeface="Times New Roman" panose="02020603050405020304" pitchFamily="18" charset="0"/>
              </a:rPr>
              <a:t>è</a:t>
            </a:r>
            <a:r>
              <a:rPr kumimoji="0" lang="fr-FR" altLang="ja-JP" sz="2400" b="0" i="0" u="none" strike="noStrike" cap="none" normalizeH="0" baseline="0" dirty="0">
                <a:ln>
                  <a:noFill/>
                </a:ln>
                <a:solidFill>
                  <a:schemeClr val="tx1"/>
                </a:solidFill>
                <a:effectLst/>
                <a:latin typeface="Calibri" panose="020F0502020204030204" pitchFamily="34" charset="0"/>
                <a:ea typeface="MS Mincho" panose="02020609040205080304" pitchFamily="49" charset="-128"/>
                <a:cs typeface="Times New Roman" panose="02020603050405020304" pitchFamily="18" charset="0"/>
              </a:rPr>
              <a:t>re,</a:t>
            </a:r>
            <a:endParaRPr kumimoji="0" lang="fr-FR" altLang="ja-JP" sz="24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1147763" algn="l"/>
              </a:tabLst>
            </a:pPr>
            <a:r>
              <a:rPr kumimoji="0" lang="fr-FR" altLang="ja-JP" sz="2400" b="0" i="0" u="none" strike="noStrike" cap="none" normalizeH="0" baseline="0" dirty="0">
                <a:ln>
                  <a:noFill/>
                </a:ln>
                <a:solidFill>
                  <a:schemeClr val="tx1"/>
                </a:solidFill>
                <a:effectLst/>
                <a:latin typeface="Calibri" panose="020F0502020204030204" pitchFamily="34" charset="0"/>
                <a:ea typeface="MS Mincho" panose="02020609040205080304" pitchFamily="49" charset="-128"/>
                <a:cs typeface="Times New Roman" panose="02020603050405020304" pitchFamily="18" charset="0"/>
              </a:rPr>
              <a:t>- une fraction liquide provenant du stroma et laiss</a:t>
            </a:r>
            <a:r>
              <a:rPr kumimoji="0" lang="fr-FR" altLang="ja-JP" sz="2400" b="0" i="0" u="none" strike="noStrike" cap="none" normalizeH="0" baseline="0" dirty="0">
                <a:ln>
                  <a:noFill/>
                </a:ln>
                <a:solidFill>
                  <a:schemeClr val="tx1"/>
                </a:solidFill>
                <a:effectLst/>
                <a:latin typeface="Cambria" panose="02040503050406030204" pitchFamily="18" charset="0"/>
                <a:ea typeface="MS Mincho" panose="02020609040205080304" pitchFamily="49" charset="-128"/>
                <a:cs typeface="Times New Roman" panose="02020603050405020304" pitchFamily="18" charset="0"/>
              </a:rPr>
              <a:t>é</a:t>
            </a:r>
            <a:r>
              <a:rPr kumimoji="0" lang="fr-FR" altLang="ja-JP" sz="2400" b="0" i="0" u="none" strike="noStrike" cap="none" normalizeH="0" baseline="0" dirty="0">
                <a:ln>
                  <a:noFill/>
                </a:ln>
                <a:solidFill>
                  <a:schemeClr val="tx1"/>
                </a:solidFill>
                <a:effectLst/>
                <a:latin typeface="Calibri" panose="020F0502020204030204" pitchFamily="34" charset="0"/>
                <a:ea typeface="MS Mincho" panose="02020609040205080304" pitchFamily="49" charset="-128"/>
                <a:cs typeface="Times New Roman" panose="02020603050405020304" pitchFamily="18" charset="0"/>
              </a:rPr>
              <a:t>e </a:t>
            </a:r>
            <a:r>
              <a:rPr kumimoji="0" lang="fr-FR" altLang="ja-JP" sz="2400" b="0" i="0" u="none" strike="noStrike" cap="none" normalizeH="0" baseline="0" dirty="0">
                <a:ln>
                  <a:noFill/>
                </a:ln>
                <a:solidFill>
                  <a:schemeClr val="tx1"/>
                </a:solidFill>
                <a:effectLst/>
                <a:latin typeface="Cambria" panose="02040503050406030204" pitchFamily="18" charset="0"/>
                <a:ea typeface="MS Mincho" panose="02020609040205080304" pitchFamily="49" charset="-128"/>
                <a:cs typeface="Times New Roman" panose="02020603050405020304" pitchFamily="18" charset="0"/>
              </a:rPr>
              <a:t>à</a:t>
            </a:r>
            <a:r>
              <a:rPr kumimoji="0" lang="fr-FR" altLang="ja-JP" sz="2400" b="0" i="0" u="none" strike="noStrike" cap="none" normalizeH="0" baseline="0" dirty="0">
                <a:ln>
                  <a:noFill/>
                </a:ln>
                <a:solidFill>
                  <a:schemeClr val="tx1"/>
                </a:solidFill>
                <a:effectLst/>
                <a:latin typeface="Calibri" panose="020F0502020204030204" pitchFamily="34" charset="0"/>
                <a:ea typeface="MS Mincho" panose="02020609040205080304" pitchFamily="49" charset="-128"/>
                <a:cs typeface="Times New Roman" panose="02020603050405020304" pitchFamily="18" charset="0"/>
              </a:rPr>
              <a:t> l</a:t>
            </a:r>
            <a:r>
              <a:rPr kumimoji="0" lang="fr-FR" altLang="ja-JP" sz="2400" b="0" i="0" u="none" strike="noStrike" cap="none" normalizeH="0" baseline="0" dirty="0">
                <a:ln>
                  <a:noFill/>
                </a:ln>
                <a:solidFill>
                  <a:schemeClr val="tx1"/>
                </a:solidFill>
                <a:effectLst/>
                <a:latin typeface="Cambria" panose="02040503050406030204" pitchFamily="18" charset="0"/>
                <a:ea typeface="MS Mincho" panose="02020609040205080304" pitchFamily="49" charset="-128"/>
                <a:cs typeface="Times New Roman" panose="02020603050405020304" pitchFamily="18" charset="0"/>
              </a:rPr>
              <a:t>’</a:t>
            </a:r>
            <a:r>
              <a:rPr kumimoji="0" lang="fr-FR" altLang="ja-JP" sz="2400" b="0" i="0" u="none" strike="noStrike" cap="none" normalizeH="0" baseline="0" dirty="0">
                <a:ln>
                  <a:noFill/>
                </a:ln>
                <a:solidFill>
                  <a:schemeClr val="tx1"/>
                </a:solidFill>
                <a:effectLst/>
                <a:latin typeface="Calibri" panose="020F0502020204030204" pitchFamily="34" charset="0"/>
                <a:ea typeface="MS Mincho" panose="02020609040205080304" pitchFamily="49" charset="-128"/>
                <a:cs typeface="Times New Roman" panose="02020603050405020304" pitchFamily="18" charset="0"/>
              </a:rPr>
              <a:t>obscurit</a:t>
            </a:r>
            <a:r>
              <a:rPr kumimoji="0" lang="fr-FR" altLang="ja-JP" sz="2400" b="0" i="0" u="none" strike="noStrike" cap="none" normalizeH="0" baseline="0" dirty="0">
                <a:ln>
                  <a:noFill/>
                </a:ln>
                <a:solidFill>
                  <a:schemeClr val="tx1"/>
                </a:solidFill>
                <a:effectLst/>
                <a:latin typeface="Cambria" panose="02040503050406030204" pitchFamily="18" charset="0"/>
                <a:ea typeface="MS Mincho" panose="02020609040205080304" pitchFamily="49" charset="-128"/>
                <a:cs typeface="Times New Roman" panose="02020603050405020304" pitchFamily="18" charset="0"/>
              </a:rPr>
              <a:t>é</a:t>
            </a:r>
            <a:r>
              <a:rPr kumimoji="0" lang="fr-FR" altLang="ja-JP" sz="2400" b="0" i="0" u="none" strike="noStrike" cap="none" normalizeH="0" baseline="0" dirty="0">
                <a:ln>
                  <a:noFill/>
                </a:ln>
                <a:solidFill>
                  <a:schemeClr val="tx1"/>
                </a:solidFill>
                <a:effectLst/>
                <a:latin typeface="Calibri" panose="020F0502020204030204" pitchFamily="34" charset="0"/>
                <a:ea typeface="MS Mincho" panose="02020609040205080304" pitchFamily="49" charset="-128"/>
                <a:cs typeface="Times New Roman" panose="02020603050405020304" pitchFamily="18" charset="0"/>
              </a:rPr>
              <a:t>.</a:t>
            </a:r>
            <a:endParaRPr kumimoji="0" lang="fr-FR" altLang="ja-JP" sz="24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1147763" algn="l"/>
              </a:tabLst>
            </a:pPr>
            <a:r>
              <a:rPr kumimoji="0" lang="fr-FR" altLang="ja-JP" sz="2400" b="0" i="0" u="none" strike="noStrike" cap="none" normalizeH="0" baseline="0" dirty="0">
                <a:ln>
                  <a:noFill/>
                </a:ln>
                <a:solidFill>
                  <a:schemeClr val="tx1"/>
                </a:solidFill>
                <a:effectLst/>
                <a:latin typeface="Calibri" panose="020F0502020204030204" pitchFamily="34" charset="0"/>
                <a:ea typeface="MS Mincho" panose="02020609040205080304" pitchFamily="49" charset="-128"/>
                <a:cs typeface="Times New Roman" panose="02020603050405020304" pitchFamily="18" charset="0"/>
              </a:rPr>
              <a:t>On mesure la quantit</a:t>
            </a:r>
            <a:r>
              <a:rPr kumimoji="0" lang="fr-FR" altLang="ja-JP" sz="2400" b="0" i="0" u="none" strike="noStrike" cap="none" normalizeH="0" baseline="0" dirty="0">
                <a:ln>
                  <a:noFill/>
                </a:ln>
                <a:solidFill>
                  <a:schemeClr val="tx1"/>
                </a:solidFill>
                <a:effectLst/>
                <a:latin typeface="Cambria" panose="02040503050406030204" pitchFamily="18" charset="0"/>
                <a:ea typeface="MS Mincho" panose="02020609040205080304" pitchFamily="49" charset="-128"/>
                <a:cs typeface="Times New Roman" panose="02020603050405020304" pitchFamily="18" charset="0"/>
              </a:rPr>
              <a:t>é</a:t>
            </a:r>
            <a:r>
              <a:rPr kumimoji="0" lang="fr-FR" altLang="ja-JP" sz="2400" b="0" i="0" u="none" strike="noStrike" cap="none" normalizeH="0" baseline="0" dirty="0">
                <a:ln>
                  <a:noFill/>
                </a:ln>
                <a:solidFill>
                  <a:schemeClr val="tx1"/>
                </a:solidFill>
                <a:effectLst/>
                <a:latin typeface="Calibri" panose="020F0502020204030204" pitchFamily="34" charset="0"/>
                <a:ea typeface="MS Mincho" panose="02020609040205080304" pitchFamily="49" charset="-128"/>
                <a:cs typeface="Times New Roman" panose="02020603050405020304" pitchFamily="18" charset="0"/>
              </a:rPr>
              <a:t> de CO</a:t>
            </a:r>
            <a:r>
              <a:rPr kumimoji="0" lang="fr-FR" altLang="ja-JP" sz="2400" b="0" i="0" u="none" strike="noStrike" cap="none" normalizeH="0" baseline="-30000" dirty="0">
                <a:ln>
                  <a:noFill/>
                </a:ln>
                <a:solidFill>
                  <a:schemeClr val="tx1"/>
                </a:solidFill>
                <a:effectLst/>
                <a:latin typeface="Calibri" panose="020F0502020204030204" pitchFamily="34" charset="0"/>
                <a:ea typeface="MS Mincho" panose="02020609040205080304" pitchFamily="49" charset="-128"/>
                <a:cs typeface="Times New Roman" panose="02020603050405020304" pitchFamily="18" charset="0"/>
              </a:rPr>
              <a:t>2</a:t>
            </a:r>
            <a:r>
              <a:rPr kumimoji="0" lang="fr-FR" altLang="ja-JP" sz="2400" b="0" i="0" u="none" strike="noStrike" cap="none" normalizeH="0" baseline="0" dirty="0">
                <a:ln>
                  <a:noFill/>
                </a:ln>
                <a:solidFill>
                  <a:schemeClr val="tx1"/>
                </a:solidFill>
                <a:effectLst/>
                <a:latin typeface="Calibri" panose="020F0502020204030204" pitchFamily="34" charset="0"/>
                <a:ea typeface="MS Mincho" panose="02020609040205080304" pitchFamily="49" charset="-128"/>
                <a:cs typeface="Times New Roman" panose="02020603050405020304" pitchFamily="18" charset="0"/>
              </a:rPr>
              <a:t> fix</a:t>
            </a:r>
            <a:r>
              <a:rPr kumimoji="0" lang="fr-FR" altLang="ja-JP" sz="2400" b="0" i="0" u="none" strike="noStrike" cap="none" normalizeH="0" baseline="0" dirty="0">
                <a:ln>
                  <a:noFill/>
                </a:ln>
                <a:solidFill>
                  <a:schemeClr val="tx1"/>
                </a:solidFill>
                <a:effectLst/>
                <a:latin typeface="Cambria" panose="02040503050406030204" pitchFamily="18" charset="0"/>
                <a:ea typeface="MS Mincho" panose="02020609040205080304" pitchFamily="49" charset="-128"/>
                <a:cs typeface="Times New Roman" panose="02020603050405020304" pitchFamily="18" charset="0"/>
              </a:rPr>
              <a:t>é</a:t>
            </a:r>
            <a:r>
              <a:rPr kumimoji="0" lang="fr-FR" altLang="ja-JP" sz="2400" b="0" i="0" u="none" strike="noStrike" cap="none" normalizeH="0" baseline="0" dirty="0">
                <a:ln>
                  <a:noFill/>
                </a:ln>
                <a:solidFill>
                  <a:schemeClr val="tx1"/>
                </a:solidFill>
                <a:effectLst/>
                <a:latin typeface="Calibri" panose="020F0502020204030204" pitchFamily="34" charset="0"/>
                <a:ea typeface="MS Mincho" panose="02020609040205080304" pitchFamily="49" charset="-128"/>
                <a:cs typeface="Times New Roman" panose="02020603050405020304" pitchFamily="18" charset="0"/>
              </a:rPr>
              <a:t>e dans le stroma en coups/min.</a:t>
            </a:r>
            <a:endParaRPr kumimoji="0" lang="fr-FR" altLang="ja-JP" sz="24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1147763" algn="l"/>
              </a:tabLst>
            </a:pPr>
            <a:endParaRPr kumimoji="0" lang="fr-FR" altLang="ja-JP" sz="24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9855187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numéro de diapositive 3">
            <a:extLst>
              <a:ext uri="{FF2B5EF4-FFF2-40B4-BE49-F238E27FC236}">
                <a16:creationId xmlns:a16="http://schemas.microsoft.com/office/drawing/2014/main" id="{BB74B1D5-3577-784F-9EFD-E1FC2DA0E5A9}"/>
              </a:ext>
            </a:extLst>
          </p:cNvPr>
          <p:cNvSpPr>
            <a:spLocks noGrp="1"/>
          </p:cNvSpPr>
          <p:nvPr>
            <p:ph type="sldNum" sz="quarter" idx="12"/>
          </p:nvPr>
        </p:nvSpPr>
        <p:spPr/>
        <p:txBody>
          <a:bodyPr/>
          <a:lstStyle/>
          <a:p>
            <a:fld id="{13663B5C-44FD-194A-857A-95DB9BA4A5BC}" type="slidenum">
              <a:rPr lang="fr-FR" smtClean="0"/>
              <a:t>14</a:t>
            </a:fld>
            <a:endParaRPr lang="fr-FR"/>
          </a:p>
        </p:txBody>
      </p:sp>
      <p:sp>
        <p:nvSpPr>
          <p:cNvPr id="5" name="Rectangle 4">
            <a:extLst>
              <a:ext uri="{FF2B5EF4-FFF2-40B4-BE49-F238E27FC236}">
                <a16:creationId xmlns:a16="http://schemas.microsoft.com/office/drawing/2014/main" id="{8461AAA0-B503-AD48-99B2-970A59312AA3}"/>
              </a:ext>
            </a:extLst>
          </p:cNvPr>
          <p:cNvSpPr/>
          <p:nvPr/>
        </p:nvSpPr>
        <p:spPr>
          <a:xfrm>
            <a:off x="356260" y="222281"/>
            <a:ext cx="8455231" cy="6001643"/>
          </a:xfrm>
          <a:prstGeom prst="rect">
            <a:avLst/>
          </a:prstGeom>
        </p:spPr>
        <p:txBody>
          <a:bodyPr wrap="square">
            <a:spAutoFit/>
          </a:bodyPr>
          <a:lstStyle/>
          <a:p>
            <a:pPr marL="228600">
              <a:spcBef>
                <a:spcPts val="200"/>
              </a:spcBef>
              <a:spcAft>
                <a:spcPts val="0"/>
              </a:spcAft>
            </a:pPr>
            <a:r>
              <a:rPr lang="fr-FR" sz="2400" b="1" dirty="0">
                <a:solidFill>
                  <a:srgbClr val="243F60"/>
                </a:solidFill>
                <a:latin typeface="Calibri" panose="020F0502020204030204" pitchFamily="34" charset="0"/>
                <a:ea typeface="MS Gothic" panose="020B0609070205080204" pitchFamily="49" charset="-128"/>
                <a:cs typeface="Times New Roman" panose="02020603050405020304" pitchFamily="18" charset="0"/>
              </a:rPr>
              <a:t>C2. La phase chimique : réduction du carbone minéral en carbone organique grâce à l’oxydation de RH2 et de l’énergie d’hydrolyse de l’ATP : Le cycle de Calvin et Benson</a:t>
            </a:r>
          </a:p>
          <a:p>
            <a:pPr>
              <a:spcAft>
                <a:spcPts val="0"/>
              </a:spcAft>
            </a:pPr>
            <a:r>
              <a:rPr lang="fr-FR" sz="2400" b="1" dirty="0">
                <a:highlight>
                  <a:srgbClr val="00FFFF"/>
                </a:highlight>
                <a:latin typeface="Calibri" panose="020F0502020204030204" pitchFamily="34" charset="0"/>
                <a:ea typeface="MS Mincho" panose="02020609040205080304" pitchFamily="49" charset="-128"/>
                <a:cs typeface="Times New Roman" panose="02020603050405020304" pitchFamily="18" charset="0"/>
              </a:rPr>
              <a:t>Activité préparatoire Bordas activités pratiques 3</a:t>
            </a:r>
            <a:r>
              <a:rPr lang="fr-FR" sz="2400" b="1" dirty="0">
                <a:latin typeface="Calibri" panose="020F0502020204030204" pitchFamily="34" charset="0"/>
                <a:ea typeface="MS Mincho" panose="02020609040205080304" pitchFamily="49" charset="-128"/>
                <a:cs typeface="Times New Roman" panose="02020603050405020304" pitchFamily="18" charset="0"/>
              </a:rPr>
              <a:t> </a:t>
            </a:r>
            <a:r>
              <a:rPr lang="fr-FR" sz="2400" b="1" dirty="0">
                <a:highlight>
                  <a:srgbClr val="00FFFF"/>
                </a:highlight>
                <a:latin typeface="Calibri" panose="020F0502020204030204" pitchFamily="34" charset="0"/>
                <a:ea typeface="MS Mincho" panose="02020609040205080304" pitchFamily="49" charset="-128"/>
                <a:cs typeface="Times New Roman" panose="02020603050405020304" pitchFamily="18" charset="0"/>
              </a:rPr>
              <a:t>+ activité 4 doc 3 question</a:t>
            </a:r>
            <a:r>
              <a:rPr lang="fr-FR" sz="2400" b="1" dirty="0">
                <a:latin typeface="Calibri" panose="020F0502020204030204" pitchFamily="34" charset="0"/>
                <a:ea typeface="MS Mincho" panose="02020609040205080304" pitchFamily="49" charset="-128"/>
                <a:cs typeface="Times New Roman" panose="02020603050405020304" pitchFamily="18" charset="0"/>
              </a:rPr>
              <a:t> + exercice 5 </a:t>
            </a:r>
            <a:endParaRPr lang="fr-FR" sz="2400" dirty="0">
              <a:latin typeface="Cambria" panose="02040503050406030204" pitchFamily="18" charset="0"/>
              <a:ea typeface="MS Mincho" panose="02020609040205080304" pitchFamily="49" charset="-128"/>
              <a:cs typeface="Times New Roman" panose="02020603050405020304" pitchFamily="18" charset="0"/>
            </a:endParaRPr>
          </a:p>
          <a:p>
            <a:pPr>
              <a:spcAft>
                <a:spcPts val="0"/>
              </a:spcAft>
            </a:pPr>
            <a:r>
              <a:rPr lang="fr-FR" sz="2400" b="1" dirty="0">
                <a:latin typeface="Calibri" panose="020F0502020204030204" pitchFamily="34" charset="0"/>
                <a:ea typeface="MS Mincho" panose="02020609040205080304" pitchFamily="49" charset="-128"/>
                <a:cs typeface="Times New Roman" panose="02020603050405020304" pitchFamily="18" charset="0"/>
              </a:rPr>
              <a:t> </a:t>
            </a:r>
            <a:endParaRPr lang="fr-FR" sz="2400" dirty="0">
              <a:latin typeface="Cambria" panose="02040503050406030204" pitchFamily="18" charset="0"/>
              <a:ea typeface="MS Mincho" panose="02020609040205080304" pitchFamily="49" charset="-128"/>
              <a:cs typeface="Times New Roman" panose="02020603050405020304" pitchFamily="18" charset="0"/>
            </a:endParaRPr>
          </a:p>
          <a:p>
            <a:pPr indent="450215" algn="just">
              <a:spcAft>
                <a:spcPts val="0"/>
              </a:spcAft>
              <a:tabLst>
                <a:tab pos="1148080" algn="l"/>
              </a:tabLst>
            </a:pPr>
            <a:r>
              <a:rPr lang="fr-FR" sz="2400" dirty="0">
                <a:latin typeface="Calibri" panose="020F0502020204030204" pitchFamily="34" charset="0"/>
                <a:ea typeface="MS Mincho" panose="02020609040205080304" pitchFamily="49" charset="-128"/>
                <a:cs typeface="Times New Roman" panose="02020603050405020304" pitchFamily="18" charset="0"/>
              </a:rPr>
              <a:t>Les expériences de Calvin, Benson et </a:t>
            </a:r>
            <a:r>
              <a:rPr lang="fr-FR" sz="2400" dirty="0" err="1">
                <a:latin typeface="Calibri" panose="020F0502020204030204" pitchFamily="34" charset="0"/>
                <a:ea typeface="MS Mincho" panose="02020609040205080304" pitchFamily="49" charset="-128"/>
                <a:cs typeface="Times New Roman" panose="02020603050405020304" pitchFamily="18" charset="0"/>
              </a:rPr>
              <a:t>Bassham</a:t>
            </a:r>
            <a:r>
              <a:rPr lang="fr-FR" sz="2400" dirty="0">
                <a:latin typeface="Calibri" panose="020F0502020204030204" pitchFamily="34" charset="0"/>
                <a:ea typeface="MS Mincho" panose="02020609040205080304" pitchFamily="49" charset="-128"/>
                <a:cs typeface="Times New Roman" panose="02020603050405020304" pitchFamily="18" charset="0"/>
              </a:rPr>
              <a:t> ont permis de comprendre les modalités d’incorporation du CO</a:t>
            </a:r>
            <a:r>
              <a:rPr lang="fr-FR" sz="2400" baseline="-25000" dirty="0">
                <a:latin typeface="Calibri" panose="020F0502020204030204" pitchFamily="34" charset="0"/>
                <a:ea typeface="MS Mincho" panose="02020609040205080304" pitchFamily="49" charset="-128"/>
                <a:cs typeface="Times New Roman" panose="02020603050405020304" pitchFamily="18" charset="0"/>
              </a:rPr>
              <a:t>2</a:t>
            </a:r>
            <a:r>
              <a:rPr lang="fr-FR" sz="2400" dirty="0">
                <a:latin typeface="Calibri" panose="020F0502020204030204" pitchFamily="34" charset="0"/>
                <a:ea typeface="MS Mincho" panose="02020609040205080304" pitchFamily="49" charset="-128"/>
                <a:cs typeface="Times New Roman" panose="02020603050405020304" pitchFamily="18" charset="0"/>
              </a:rPr>
              <a:t> et de synthèse de glucides. Ces réactions constituent la phase chimique de la photosynthèse et se déroulent </a:t>
            </a:r>
            <a:r>
              <a:rPr lang="fr-FR" sz="2400" u="sng" dirty="0">
                <a:latin typeface="Calibri" panose="020F0502020204030204" pitchFamily="34" charset="0"/>
                <a:ea typeface="MS Mincho" panose="02020609040205080304" pitchFamily="49" charset="-128"/>
                <a:cs typeface="Times New Roman" panose="02020603050405020304" pitchFamily="18" charset="0"/>
              </a:rPr>
              <a:t>dans le stroma</a:t>
            </a:r>
            <a:r>
              <a:rPr lang="fr-FR" sz="2400" dirty="0">
                <a:latin typeface="Calibri" panose="020F0502020204030204" pitchFamily="34" charset="0"/>
                <a:ea typeface="MS Mincho" panose="02020609040205080304" pitchFamily="49" charset="-128"/>
                <a:cs typeface="Times New Roman" panose="02020603050405020304" pitchFamily="18" charset="0"/>
              </a:rPr>
              <a:t>. Ces réactions sont organisées en un cycle : </a:t>
            </a:r>
            <a:r>
              <a:rPr lang="fr-FR" sz="2400" u="sng" dirty="0">
                <a:latin typeface="Calibri" panose="020F0502020204030204" pitchFamily="34" charset="0"/>
                <a:ea typeface="MS Mincho" panose="02020609040205080304" pitchFamily="49" charset="-128"/>
                <a:cs typeface="Times New Roman" panose="02020603050405020304" pitchFamily="18" charset="0"/>
              </a:rPr>
              <a:t>le cycle de Calvin</a:t>
            </a:r>
            <a:r>
              <a:rPr lang="fr-FR" sz="2400" dirty="0">
                <a:latin typeface="Calibri" panose="020F0502020204030204" pitchFamily="34" charset="0"/>
                <a:ea typeface="MS Mincho" panose="02020609040205080304" pitchFamily="49" charset="-128"/>
                <a:cs typeface="Times New Roman" panose="02020603050405020304" pitchFamily="18" charset="0"/>
              </a:rPr>
              <a:t>.</a:t>
            </a:r>
            <a:endParaRPr lang="fr-FR" sz="2400" dirty="0">
              <a:latin typeface="Cambria" panose="02040503050406030204" pitchFamily="18" charset="0"/>
              <a:ea typeface="MS Mincho" panose="02020609040205080304" pitchFamily="49" charset="-128"/>
              <a:cs typeface="Times New Roman" panose="02020603050405020304" pitchFamily="18" charset="0"/>
            </a:endParaRPr>
          </a:p>
          <a:p>
            <a:pPr indent="450215" algn="just">
              <a:spcAft>
                <a:spcPts val="0"/>
              </a:spcAft>
              <a:tabLst>
                <a:tab pos="1148080" algn="l"/>
              </a:tabLst>
            </a:pPr>
            <a:r>
              <a:rPr lang="fr-FR" sz="2400" dirty="0">
                <a:latin typeface="Calibri" panose="020F0502020204030204" pitchFamily="34" charset="0"/>
                <a:ea typeface="MS Mincho" panose="02020609040205080304" pitchFamily="49" charset="-128"/>
                <a:cs typeface="Times New Roman" panose="02020603050405020304" pitchFamily="18" charset="0"/>
              </a:rPr>
              <a:t>Au cours de cycle, l’enzyme </a:t>
            </a:r>
            <a:r>
              <a:rPr lang="fr-FR" sz="2400" u="sng" dirty="0" err="1">
                <a:latin typeface="Calibri" panose="020F0502020204030204" pitchFamily="34" charset="0"/>
                <a:ea typeface="MS Mincho" panose="02020609040205080304" pitchFamily="49" charset="-128"/>
                <a:cs typeface="Times New Roman" panose="02020603050405020304" pitchFamily="18" charset="0"/>
              </a:rPr>
              <a:t>RubisCO</a:t>
            </a:r>
            <a:r>
              <a:rPr lang="fr-FR" sz="2400" dirty="0">
                <a:latin typeface="Calibri" panose="020F0502020204030204" pitchFamily="34" charset="0"/>
                <a:ea typeface="MS Mincho" panose="02020609040205080304" pitchFamily="49" charset="-128"/>
                <a:cs typeface="Times New Roman" panose="02020603050405020304" pitchFamily="18" charset="0"/>
              </a:rPr>
              <a:t> catalyse la fixation du dioxyde de carbone sur un accepteur organique, un glucide à cinq atomes de carbone, le </a:t>
            </a:r>
            <a:r>
              <a:rPr lang="fr-FR" sz="2400" u="sng" dirty="0" err="1">
                <a:latin typeface="Calibri" panose="020F0502020204030204" pitchFamily="34" charset="0"/>
                <a:ea typeface="MS Mincho" panose="02020609040205080304" pitchFamily="49" charset="-128"/>
                <a:cs typeface="Times New Roman" panose="02020603050405020304" pitchFamily="18" charset="0"/>
              </a:rPr>
              <a:t>ribulose</a:t>
            </a:r>
            <a:r>
              <a:rPr lang="fr-FR" sz="2400" u="sng" dirty="0">
                <a:latin typeface="Calibri" panose="020F0502020204030204" pitchFamily="34" charset="0"/>
                <a:ea typeface="MS Mincho" panose="02020609040205080304" pitchFamily="49" charset="-128"/>
                <a:cs typeface="Times New Roman" panose="02020603050405020304" pitchFamily="18" charset="0"/>
              </a:rPr>
              <a:t> </a:t>
            </a:r>
            <a:r>
              <a:rPr lang="fr-FR" sz="2400" u="sng" dirty="0" err="1">
                <a:latin typeface="Calibri" panose="020F0502020204030204" pitchFamily="34" charset="0"/>
                <a:ea typeface="MS Mincho" panose="02020609040205080304" pitchFamily="49" charset="-128"/>
                <a:cs typeface="Times New Roman" panose="02020603050405020304" pitchFamily="18" charset="0"/>
              </a:rPr>
              <a:t>biphosphate</a:t>
            </a:r>
            <a:r>
              <a:rPr lang="fr-FR" sz="2400" u="sng" dirty="0">
                <a:latin typeface="Calibri" panose="020F0502020204030204" pitchFamily="34" charset="0"/>
                <a:ea typeface="MS Mincho" panose="02020609040205080304" pitchFamily="49" charset="-128"/>
                <a:cs typeface="Times New Roman" panose="02020603050405020304" pitchFamily="18" charset="0"/>
              </a:rPr>
              <a:t> ou RU-BP</a:t>
            </a:r>
            <a:r>
              <a:rPr lang="fr-FR" sz="2400" dirty="0">
                <a:latin typeface="Calibri" panose="020F0502020204030204" pitchFamily="34" charset="0"/>
                <a:ea typeface="MS Mincho" panose="02020609040205080304" pitchFamily="49" charset="-128"/>
                <a:cs typeface="Times New Roman" panose="02020603050405020304" pitchFamily="18" charset="0"/>
              </a:rPr>
              <a:t>, qui se scinde alors en deux molécules </a:t>
            </a:r>
            <a:r>
              <a:rPr lang="fr-FR" sz="2400" u="sng" dirty="0">
                <a:latin typeface="Calibri" panose="020F0502020204030204" pitchFamily="34" charset="0"/>
                <a:ea typeface="MS Mincho" panose="02020609040205080304" pitchFamily="49" charset="-128"/>
                <a:cs typeface="Times New Roman" panose="02020603050405020304" pitchFamily="18" charset="0"/>
              </a:rPr>
              <a:t>d’acide phosphoglycérique ou (APG)</a:t>
            </a:r>
            <a:r>
              <a:rPr lang="fr-FR" sz="2400" dirty="0">
                <a:latin typeface="Calibri" panose="020F0502020204030204" pitchFamily="34" charset="0"/>
                <a:ea typeface="MS Mincho" panose="02020609040205080304" pitchFamily="49" charset="-128"/>
                <a:cs typeface="Times New Roman" panose="02020603050405020304" pitchFamily="18" charset="0"/>
              </a:rPr>
              <a:t>, deux molécules de 3 atomes de carbone chacune.</a:t>
            </a:r>
            <a:endParaRPr lang="fr-FR" sz="2400" dirty="0">
              <a:effectLst/>
              <a:latin typeface="Cambria" panose="02040503050406030204" pitchFamily="18"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2936326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a:extLst>
              <a:ext uri="{FF2B5EF4-FFF2-40B4-BE49-F238E27FC236}">
                <a16:creationId xmlns:a16="http://schemas.microsoft.com/office/drawing/2014/main" id="{4F875F2A-6837-354D-94FE-9BE640290369}"/>
              </a:ext>
            </a:extLst>
          </p:cNvPr>
          <p:cNvSpPr>
            <a:spLocks noGrp="1"/>
          </p:cNvSpPr>
          <p:nvPr>
            <p:ph type="sldNum" sz="quarter" idx="12"/>
          </p:nvPr>
        </p:nvSpPr>
        <p:spPr/>
        <p:txBody>
          <a:bodyPr/>
          <a:lstStyle/>
          <a:p>
            <a:fld id="{13663B5C-44FD-194A-857A-95DB9BA4A5BC}" type="slidenum">
              <a:rPr lang="fr-FR" smtClean="0"/>
              <a:t>15</a:t>
            </a:fld>
            <a:endParaRPr lang="fr-FR"/>
          </a:p>
        </p:txBody>
      </p:sp>
      <p:sp>
        <p:nvSpPr>
          <p:cNvPr id="3" name="Rectangle 2">
            <a:extLst>
              <a:ext uri="{FF2B5EF4-FFF2-40B4-BE49-F238E27FC236}">
                <a16:creationId xmlns:a16="http://schemas.microsoft.com/office/drawing/2014/main" id="{DB4FDD72-8A5C-B441-B408-35F5D68BAFB5}"/>
              </a:ext>
            </a:extLst>
          </p:cNvPr>
          <p:cNvSpPr/>
          <p:nvPr/>
        </p:nvSpPr>
        <p:spPr>
          <a:xfrm>
            <a:off x="391259" y="220178"/>
            <a:ext cx="8882743" cy="6186309"/>
          </a:xfrm>
          <a:prstGeom prst="rect">
            <a:avLst/>
          </a:prstGeom>
        </p:spPr>
        <p:txBody>
          <a:bodyPr wrap="square">
            <a:spAutoFit/>
          </a:bodyPr>
          <a:lstStyle/>
          <a:p>
            <a:pPr indent="450215" algn="just">
              <a:spcAft>
                <a:spcPts val="0"/>
              </a:spcAft>
              <a:tabLst>
                <a:tab pos="1148080" algn="l"/>
              </a:tabLst>
            </a:pPr>
            <a:r>
              <a:rPr lang="fr-FR" dirty="0">
                <a:latin typeface="Calibri" panose="020F0502020204030204" pitchFamily="34" charset="0"/>
                <a:ea typeface="MS Mincho" panose="02020609040205080304" pitchFamily="49" charset="-128"/>
                <a:cs typeface="Times New Roman" panose="02020603050405020304" pitchFamily="18" charset="0"/>
              </a:rPr>
              <a:t>Ensuite, l’APG s’engage dans une succession de réactions qui assurent d’une part la régénération du </a:t>
            </a:r>
            <a:r>
              <a:rPr lang="fr-FR" dirty="0" err="1">
                <a:latin typeface="Calibri" panose="020F0502020204030204" pitchFamily="34" charset="0"/>
                <a:ea typeface="MS Mincho" panose="02020609040205080304" pitchFamily="49" charset="-128"/>
                <a:cs typeface="Times New Roman" panose="02020603050405020304" pitchFamily="18" charset="0"/>
              </a:rPr>
              <a:t>RuBP</a:t>
            </a:r>
            <a:r>
              <a:rPr lang="fr-FR" dirty="0">
                <a:latin typeface="Calibri" panose="020F0502020204030204" pitchFamily="34" charset="0"/>
                <a:ea typeface="MS Mincho" panose="02020609040205080304" pitchFamily="49" charset="-128"/>
                <a:cs typeface="Times New Roman" panose="02020603050405020304" pitchFamily="18" charset="0"/>
              </a:rPr>
              <a:t> (à 5 atomes de carbone) et d’autre part la production d’une molécule de sucre phosphorylée à 3 atomes de carbone (= un </a:t>
            </a:r>
            <a:r>
              <a:rPr lang="fr-FR" dirty="0" err="1">
                <a:latin typeface="Calibri" panose="020F0502020204030204" pitchFamily="34" charset="0"/>
                <a:ea typeface="MS Mincho" panose="02020609040205080304" pitchFamily="49" charset="-128"/>
                <a:cs typeface="Times New Roman" panose="02020603050405020304" pitchFamily="18" charset="0"/>
              </a:rPr>
              <a:t>triose</a:t>
            </a:r>
            <a:r>
              <a:rPr lang="fr-FR" dirty="0">
                <a:latin typeface="Calibri" panose="020F0502020204030204" pitchFamily="34" charset="0"/>
                <a:ea typeface="MS Mincho" panose="02020609040205080304" pitchFamily="49" charset="-128"/>
                <a:cs typeface="Times New Roman" panose="02020603050405020304" pitchFamily="18" charset="0"/>
              </a:rPr>
              <a:t> phosphate), </a:t>
            </a:r>
            <a:r>
              <a:rPr lang="fr-FR" u="sng" dirty="0">
                <a:latin typeface="Calibri" panose="020F0502020204030204" pitchFamily="34" charset="0"/>
                <a:ea typeface="MS Mincho" panose="02020609040205080304" pitchFamily="49" charset="-128"/>
                <a:cs typeface="Times New Roman" panose="02020603050405020304" pitchFamily="18" charset="0"/>
              </a:rPr>
              <a:t>le </a:t>
            </a:r>
            <a:r>
              <a:rPr lang="fr-FR" u="sng" dirty="0" err="1">
                <a:latin typeface="Calibri" panose="020F0502020204030204" pitchFamily="34" charset="0"/>
                <a:ea typeface="MS Mincho" panose="02020609040205080304" pitchFamily="49" charset="-128"/>
                <a:cs typeface="Times New Roman" panose="02020603050405020304" pitchFamily="18" charset="0"/>
              </a:rPr>
              <a:t>glycéraldhéyde</a:t>
            </a:r>
            <a:r>
              <a:rPr lang="fr-FR" u="sng" dirty="0">
                <a:latin typeface="Calibri" panose="020F0502020204030204" pitchFamily="34" charset="0"/>
                <a:ea typeface="MS Mincho" panose="02020609040205080304" pitchFamily="49" charset="-128"/>
                <a:cs typeface="Times New Roman" panose="02020603050405020304" pitchFamily="18" charset="0"/>
              </a:rPr>
              <a:t> 3-phosphate (G3P)</a:t>
            </a:r>
            <a:r>
              <a:rPr lang="fr-FR" dirty="0">
                <a:latin typeface="Calibri" panose="020F0502020204030204" pitchFamily="34" charset="0"/>
                <a:ea typeface="MS Mincho" panose="02020609040205080304" pitchFamily="49" charset="-128"/>
                <a:cs typeface="Times New Roman" panose="02020603050405020304" pitchFamily="18" charset="0"/>
              </a:rPr>
              <a:t> : </a:t>
            </a:r>
            <a:r>
              <a:rPr lang="fr-FR" u="sng" dirty="0">
                <a:latin typeface="Calibri" panose="020F0502020204030204" pitchFamily="34" charset="0"/>
                <a:ea typeface="MS Mincho" panose="02020609040205080304" pitchFamily="49" charset="-128"/>
                <a:cs typeface="Times New Roman" panose="02020603050405020304" pitchFamily="18" charset="0"/>
              </a:rPr>
              <a:t>cette réaction nécessite 3 molécules d’ATP et de l’hydrogène apporté par 2 composés RH</a:t>
            </a:r>
            <a:r>
              <a:rPr lang="fr-FR" u="sng" baseline="-25000" dirty="0">
                <a:latin typeface="Calibri" panose="020F0502020204030204" pitchFamily="34" charset="0"/>
                <a:ea typeface="MS Mincho" panose="02020609040205080304" pitchFamily="49" charset="-128"/>
                <a:cs typeface="Times New Roman" panose="02020603050405020304" pitchFamily="18" charset="0"/>
              </a:rPr>
              <a:t>2</a:t>
            </a:r>
            <a:r>
              <a:rPr lang="fr-FR" dirty="0">
                <a:latin typeface="Calibri" panose="020F0502020204030204" pitchFamily="34" charset="0"/>
                <a:ea typeface="MS Mincho" panose="02020609040205080304" pitchFamily="49" charset="-128"/>
                <a:cs typeface="Times New Roman" panose="02020603050405020304" pitchFamily="18" charset="0"/>
              </a:rPr>
              <a:t>. C’est donc cette partie du cycle qui est dépendante de la phase photochimique. Elle se décompose de la façon suivante :</a:t>
            </a:r>
            <a:endParaRPr lang="fr-FR" sz="2000" dirty="0">
              <a:latin typeface="Cambria" panose="02040503050406030204" pitchFamily="18" charset="0"/>
              <a:ea typeface="MS Mincho" panose="02020609040205080304" pitchFamily="49" charset="-128"/>
              <a:cs typeface="Times New Roman" panose="02020603050405020304" pitchFamily="18" charset="0"/>
            </a:endParaRPr>
          </a:p>
          <a:p>
            <a:pPr marL="342900" lvl="0" indent="-342900" algn="just">
              <a:spcAft>
                <a:spcPts val="0"/>
              </a:spcAft>
              <a:buFont typeface="Times New Roman" panose="02020603050405020304" pitchFamily="18" charset="0"/>
              <a:buChar char="-"/>
              <a:tabLst>
                <a:tab pos="1148080" algn="l"/>
              </a:tabLst>
            </a:pPr>
            <a:r>
              <a:rPr lang="fr-FR" dirty="0">
                <a:latin typeface="Calibri" panose="020F0502020204030204" pitchFamily="34" charset="0"/>
                <a:ea typeface="Cambria" panose="02040503050406030204" pitchFamily="18" charset="0"/>
                <a:cs typeface="Times New Roman" panose="02020603050405020304" pitchFamily="18" charset="0"/>
              </a:rPr>
              <a:t>tout d’abord une réduction des APG en G3P</a:t>
            </a:r>
            <a:endParaRPr lang="fr-FR" sz="2000" dirty="0">
              <a:latin typeface="Cambria" panose="02040503050406030204" pitchFamily="18" charset="0"/>
              <a:ea typeface="Cambria" panose="02040503050406030204" pitchFamily="18" charset="0"/>
              <a:cs typeface="Times New Roman" panose="02020603050405020304" pitchFamily="18" charset="0"/>
            </a:endParaRPr>
          </a:p>
          <a:p>
            <a:pPr marL="342900" lvl="0" indent="-342900" algn="just">
              <a:spcAft>
                <a:spcPts val="0"/>
              </a:spcAft>
              <a:buFont typeface="Times New Roman" panose="02020603050405020304" pitchFamily="18" charset="0"/>
              <a:buChar char="-"/>
              <a:tabLst>
                <a:tab pos="1148080" algn="l"/>
              </a:tabLst>
            </a:pPr>
            <a:r>
              <a:rPr lang="fr-FR" dirty="0">
                <a:latin typeface="Calibri" panose="020F0502020204030204" pitchFamily="34" charset="0"/>
                <a:ea typeface="Cambria" panose="02040503050406030204" pitchFamily="18" charset="0"/>
                <a:cs typeface="Times New Roman" panose="02020603050405020304" pitchFamily="18" charset="0"/>
              </a:rPr>
              <a:t>et ensuite une régénération du </a:t>
            </a:r>
            <a:r>
              <a:rPr lang="fr-FR" dirty="0" err="1">
                <a:latin typeface="Calibri" panose="020F0502020204030204" pitchFamily="34" charset="0"/>
                <a:ea typeface="Cambria" panose="02040503050406030204" pitchFamily="18" charset="0"/>
                <a:cs typeface="Times New Roman" panose="02020603050405020304" pitchFamily="18" charset="0"/>
              </a:rPr>
              <a:t>RuBP</a:t>
            </a:r>
            <a:endParaRPr lang="fr-FR" sz="2000" dirty="0">
              <a:latin typeface="Cambria" panose="02040503050406030204" pitchFamily="18" charset="0"/>
              <a:ea typeface="Cambria" panose="02040503050406030204" pitchFamily="18" charset="0"/>
              <a:cs typeface="Times New Roman" panose="02020603050405020304" pitchFamily="18" charset="0"/>
            </a:endParaRPr>
          </a:p>
          <a:p>
            <a:pPr indent="450215" algn="just">
              <a:spcAft>
                <a:spcPts val="0"/>
              </a:spcAft>
              <a:tabLst>
                <a:tab pos="1148080" algn="l"/>
              </a:tabLst>
            </a:pPr>
            <a:r>
              <a:rPr lang="fr-FR" dirty="0">
                <a:latin typeface="Calibri" panose="020F0502020204030204" pitchFamily="34" charset="0"/>
                <a:ea typeface="MS Mincho" panose="02020609040205080304" pitchFamily="49" charset="-128"/>
                <a:cs typeface="Times New Roman" panose="02020603050405020304" pitchFamily="18" charset="0"/>
              </a:rPr>
              <a:t>Trois molécules de CO</a:t>
            </a:r>
            <a:r>
              <a:rPr lang="fr-FR" baseline="-25000" dirty="0">
                <a:latin typeface="Calibri" panose="020F0502020204030204" pitchFamily="34" charset="0"/>
                <a:ea typeface="MS Mincho" panose="02020609040205080304" pitchFamily="49" charset="-128"/>
                <a:cs typeface="Times New Roman" panose="02020603050405020304" pitchFamily="18" charset="0"/>
              </a:rPr>
              <a:t>2</a:t>
            </a:r>
            <a:r>
              <a:rPr lang="fr-FR" dirty="0">
                <a:latin typeface="Calibri" panose="020F0502020204030204" pitchFamily="34" charset="0"/>
                <a:ea typeface="MS Mincho" panose="02020609040205080304" pitchFamily="49" charset="-128"/>
                <a:cs typeface="Times New Roman" panose="02020603050405020304" pitchFamily="18" charset="0"/>
              </a:rPr>
              <a:t>, donc trois tours de cycle, sont nécessaires pour obtenir une molécule de G3P. Le G3P est ensuite rapidement converti en une diversité de molécules organiques, principalement des glucides (glucose, saccharose, amidon) mais également des acides aminés et des lipides (acides gras)… La production d’une molécule de glucose (C</a:t>
            </a:r>
            <a:r>
              <a:rPr lang="fr-FR" baseline="-25000" dirty="0">
                <a:latin typeface="Calibri" panose="020F0502020204030204" pitchFamily="34" charset="0"/>
                <a:ea typeface="MS Mincho" panose="02020609040205080304" pitchFamily="49" charset="-128"/>
                <a:cs typeface="Times New Roman" panose="02020603050405020304" pitchFamily="18" charset="0"/>
              </a:rPr>
              <a:t>6</a:t>
            </a:r>
            <a:r>
              <a:rPr lang="fr-FR" dirty="0">
                <a:latin typeface="Calibri" panose="020F0502020204030204" pitchFamily="34" charset="0"/>
                <a:ea typeface="MS Mincho" panose="02020609040205080304" pitchFamily="49" charset="-128"/>
                <a:cs typeface="Times New Roman" panose="02020603050405020304" pitchFamily="18" charset="0"/>
              </a:rPr>
              <a:t>H</a:t>
            </a:r>
            <a:r>
              <a:rPr lang="fr-FR" baseline="-25000" dirty="0">
                <a:latin typeface="Calibri" panose="020F0502020204030204" pitchFamily="34" charset="0"/>
                <a:ea typeface="MS Mincho" panose="02020609040205080304" pitchFamily="49" charset="-128"/>
                <a:cs typeface="Times New Roman" panose="02020603050405020304" pitchFamily="18" charset="0"/>
              </a:rPr>
              <a:t>12</a:t>
            </a:r>
            <a:r>
              <a:rPr lang="fr-FR" dirty="0">
                <a:latin typeface="Calibri" panose="020F0502020204030204" pitchFamily="34" charset="0"/>
                <a:ea typeface="MS Mincho" panose="02020609040205080304" pitchFamily="49" charset="-128"/>
                <a:cs typeface="Times New Roman" panose="02020603050405020304" pitchFamily="18" charset="0"/>
              </a:rPr>
              <a:t>O</a:t>
            </a:r>
            <a:r>
              <a:rPr lang="fr-FR" baseline="-25000" dirty="0">
                <a:latin typeface="Calibri" panose="020F0502020204030204" pitchFamily="34" charset="0"/>
                <a:ea typeface="MS Mincho" panose="02020609040205080304" pitchFamily="49" charset="-128"/>
                <a:cs typeface="Times New Roman" panose="02020603050405020304" pitchFamily="18" charset="0"/>
              </a:rPr>
              <a:t>6</a:t>
            </a:r>
            <a:r>
              <a:rPr lang="fr-FR" dirty="0">
                <a:latin typeface="Calibri" panose="020F0502020204030204" pitchFamily="34" charset="0"/>
                <a:ea typeface="MS Mincho" panose="02020609040205080304" pitchFamily="49" charset="-128"/>
                <a:cs typeface="Times New Roman" panose="02020603050405020304" pitchFamily="18" charset="0"/>
              </a:rPr>
              <a:t>) suppose donc la fixation de 6 molécules de CO</a:t>
            </a:r>
            <a:r>
              <a:rPr lang="fr-FR" baseline="-25000" dirty="0">
                <a:latin typeface="Calibri" panose="020F0502020204030204" pitchFamily="34" charset="0"/>
                <a:ea typeface="MS Mincho" panose="02020609040205080304" pitchFamily="49" charset="-128"/>
                <a:cs typeface="Times New Roman" panose="02020603050405020304" pitchFamily="18" charset="0"/>
              </a:rPr>
              <a:t>2</a:t>
            </a:r>
            <a:r>
              <a:rPr lang="fr-FR" dirty="0">
                <a:latin typeface="Calibri" panose="020F0502020204030204" pitchFamily="34" charset="0"/>
                <a:ea typeface="MS Mincho" panose="02020609040205080304" pitchFamily="49" charset="-128"/>
                <a:cs typeface="Times New Roman" panose="02020603050405020304" pitchFamily="18" charset="0"/>
              </a:rPr>
              <a:t>, c’est-à-dire 6 tours de cycle de Calvin et donc la consommation de 18 molécules d’ATP et 12 molécules RH</a:t>
            </a:r>
            <a:r>
              <a:rPr lang="fr-FR" baseline="-25000" dirty="0">
                <a:latin typeface="Calibri" panose="020F0502020204030204" pitchFamily="34" charset="0"/>
                <a:ea typeface="MS Mincho" panose="02020609040205080304" pitchFamily="49" charset="-128"/>
                <a:cs typeface="Times New Roman" panose="02020603050405020304" pitchFamily="18" charset="0"/>
              </a:rPr>
              <a:t>2</a:t>
            </a:r>
            <a:r>
              <a:rPr lang="fr-FR" dirty="0">
                <a:latin typeface="Calibri" panose="020F0502020204030204" pitchFamily="34" charset="0"/>
                <a:ea typeface="MS Mincho" panose="02020609040205080304" pitchFamily="49" charset="-128"/>
                <a:cs typeface="Times New Roman" panose="02020603050405020304" pitchFamily="18" charset="0"/>
              </a:rPr>
              <a:t>. </a:t>
            </a:r>
            <a:endParaRPr lang="fr-FR" sz="2000" dirty="0">
              <a:latin typeface="Cambria" panose="02040503050406030204" pitchFamily="18" charset="0"/>
              <a:ea typeface="MS Mincho" panose="02020609040205080304" pitchFamily="49" charset="-128"/>
              <a:cs typeface="Times New Roman" panose="02020603050405020304" pitchFamily="18" charset="0"/>
            </a:endParaRPr>
          </a:p>
          <a:p>
            <a:pPr indent="450215" algn="just">
              <a:spcAft>
                <a:spcPts val="0"/>
              </a:spcAft>
              <a:tabLst>
                <a:tab pos="1148080" algn="l"/>
              </a:tabLst>
            </a:pPr>
            <a:r>
              <a:rPr lang="fr-FR" dirty="0">
                <a:latin typeface="Calibri" panose="020F0502020204030204" pitchFamily="34" charset="0"/>
                <a:ea typeface="MS Mincho" panose="02020609040205080304" pitchFamily="49" charset="-128"/>
                <a:cs typeface="Times New Roman" panose="02020603050405020304" pitchFamily="18" charset="0"/>
              </a:rPr>
              <a:t>Les molécules organiques issues de la photosynthèse peuvent être stockées temporairement dans le chloroplaste sous forme d’amidon, polymère de glucose, ou exportées en dehors du chloroplaste et même en dehors de la cellule photosynthétique pour aller vers des organes non photosynthétiques (telles que les racines) qui en ont besoin pour produire leur énergie.</a:t>
            </a:r>
            <a:endParaRPr lang="fr-FR" sz="2000" dirty="0">
              <a:latin typeface="Cambria" panose="02040503050406030204" pitchFamily="18" charset="0"/>
              <a:ea typeface="MS Mincho" panose="02020609040205080304" pitchFamily="49" charset="-128"/>
              <a:cs typeface="Times New Roman" panose="02020603050405020304" pitchFamily="18" charset="0"/>
            </a:endParaRPr>
          </a:p>
          <a:p>
            <a:pPr indent="450215" algn="just">
              <a:spcAft>
                <a:spcPts val="0"/>
              </a:spcAft>
              <a:tabLst>
                <a:tab pos="1148080" algn="l"/>
              </a:tabLst>
            </a:pPr>
            <a:r>
              <a:rPr lang="fr-FR" dirty="0">
                <a:latin typeface="Calibri" panose="020F0502020204030204" pitchFamily="34" charset="0"/>
                <a:ea typeface="MS Mincho" panose="02020609040205080304" pitchFamily="49" charset="-128"/>
                <a:cs typeface="Times New Roman" panose="02020603050405020304" pitchFamily="18" charset="0"/>
              </a:rPr>
              <a:t>Le cycle de Calvin ne nécessite pas directement la lumière mais en est dépendant, car le cycle ne peut « tourner » sans un apport </a:t>
            </a:r>
            <a:r>
              <a:rPr lang="fr-FR" b="1" u="sng" dirty="0">
                <a:latin typeface="Calibri" panose="020F0502020204030204" pitchFamily="34" charset="0"/>
                <a:ea typeface="MS Mincho" panose="02020609040205080304" pitchFamily="49" charset="-128"/>
                <a:cs typeface="Times New Roman" panose="02020603050405020304" pitchFamily="18" charset="0"/>
              </a:rPr>
              <a:t>d’ATP et de RH2 qui sont des intermédiaires énergétiques formés au cours de la phase photochimique.</a:t>
            </a:r>
            <a:r>
              <a:rPr lang="fr-FR" u="sng" dirty="0">
                <a:effectLst>
                  <a:outerShdw blurRad="50800" dist="38100" dir="2700000" algn="tl">
                    <a:srgbClr val="000000">
                      <a:alpha val="40000"/>
                    </a:srgbClr>
                  </a:outerShdw>
                </a:effectLst>
                <a:latin typeface="Calibri" panose="020F0502020204030204" pitchFamily="34" charset="0"/>
                <a:ea typeface="MS Mincho" panose="02020609040205080304" pitchFamily="49" charset="-128"/>
                <a:cs typeface="Times New Roman" panose="02020603050405020304" pitchFamily="18" charset="0"/>
              </a:rPr>
              <a:t> </a:t>
            </a:r>
            <a:endParaRPr lang="fr-FR" sz="2000" dirty="0">
              <a:effectLst/>
              <a:latin typeface="Cambria" panose="02040503050406030204" pitchFamily="18"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12530677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D5018BE-1460-CA42-B9BB-7638EF155C6C}"/>
              </a:ext>
            </a:extLst>
          </p:cNvPr>
          <p:cNvSpPr>
            <a:spLocks noGrp="1"/>
          </p:cNvSpPr>
          <p:nvPr>
            <p:ph type="title"/>
          </p:nvPr>
        </p:nvSpPr>
        <p:spPr/>
        <p:txBody>
          <a:bodyPr/>
          <a:lstStyle/>
          <a:p>
            <a:endParaRPr lang="fr-FR"/>
          </a:p>
        </p:txBody>
      </p:sp>
      <p:sp>
        <p:nvSpPr>
          <p:cNvPr id="3" name="Espace réservé du contenu 2">
            <a:extLst>
              <a:ext uri="{FF2B5EF4-FFF2-40B4-BE49-F238E27FC236}">
                <a16:creationId xmlns:a16="http://schemas.microsoft.com/office/drawing/2014/main" id="{420F17B1-6AC4-5741-9E26-CE3F334FD787}"/>
              </a:ext>
            </a:extLst>
          </p:cNvPr>
          <p:cNvSpPr>
            <a:spLocks noGrp="1"/>
          </p:cNvSpPr>
          <p:nvPr>
            <p:ph idx="1"/>
          </p:nvPr>
        </p:nvSpPr>
        <p:spPr/>
        <p:txBody>
          <a:bodyPr/>
          <a:lstStyle/>
          <a:p>
            <a:endParaRPr lang="fr-FR"/>
          </a:p>
        </p:txBody>
      </p:sp>
      <p:sp>
        <p:nvSpPr>
          <p:cNvPr id="4" name="Espace réservé du numéro de diapositive 3">
            <a:extLst>
              <a:ext uri="{FF2B5EF4-FFF2-40B4-BE49-F238E27FC236}">
                <a16:creationId xmlns:a16="http://schemas.microsoft.com/office/drawing/2014/main" id="{1B2788B1-6B65-B846-8E12-4908E23680F3}"/>
              </a:ext>
            </a:extLst>
          </p:cNvPr>
          <p:cNvSpPr>
            <a:spLocks noGrp="1"/>
          </p:cNvSpPr>
          <p:nvPr>
            <p:ph type="sldNum" sz="quarter" idx="12"/>
          </p:nvPr>
        </p:nvSpPr>
        <p:spPr/>
        <p:txBody>
          <a:bodyPr/>
          <a:lstStyle/>
          <a:p>
            <a:fld id="{13663B5C-44FD-194A-857A-95DB9BA4A5BC}" type="slidenum">
              <a:rPr lang="fr-FR" smtClean="0"/>
              <a:t>16</a:t>
            </a:fld>
            <a:endParaRPr lang="fr-FR"/>
          </a:p>
        </p:txBody>
      </p:sp>
      <p:pic>
        <p:nvPicPr>
          <p:cNvPr id="5" name="Image 4" descr="Image 1.png">
            <a:extLst>
              <a:ext uri="{FF2B5EF4-FFF2-40B4-BE49-F238E27FC236}">
                <a16:creationId xmlns:a16="http://schemas.microsoft.com/office/drawing/2014/main" id="{7C9E2479-FE8C-7943-A410-56C5E66773C9}"/>
              </a:ext>
            </a:extLst>
          </p:cNvPr>
          <p:cNvPicPr/>
          <p:nvPr/>
        </p:nvPicPr>
        <p:blipFill>
          <a:blip r:embed="rId2"/>
          <a:stretch>
            <a:fillRect/>
          </a:stretch>
        </p:blipFill>
        <p:spPr>
          <a:xfrm>
            <a:off x="2614135" y="641250"/>
            <a:ext cx="6963729" cy="5666422"/>
          </a:xfrm>
          <a:prstGeom prst="rect">
            <a:avLst/>
          </a:prstGeom>
        </p:spPr>
      </p:pic>
    </p:spTree>
    <p:extLst>
      <p:ext uri="{BB962C8B-B14F-4D97-AF65-F5344CB8AC3E}">
        <p14:creationId xmlns:p14="http://schemas.microsoft.com/office/powerpoint/2010/main" val="309527862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a:extLst>
              <a:ext uri="{FF2B5EF4-FFF2-40B4-BE49-F238E27FC236}">
                <a16:creationId xmlns:a16="http://schemas.microsoft.com/office/drawing/2014/main" id="{5D1890D6-1A50-DA4E-A89A-395780A3B3F4}"/>
              </a:ext>
            </a:extLst>
          </p:cNvPr>
          <p:cNvSpPr>
            <a:spLocks noGrp="1"/>
          </p:cNvSpPr>
          <p:nvPr>
            <p:ph type="sldNum" sz="quarter" idx="12"/>
          </p:nvPr>
        </p:nvSpPr>
        <p:spPr/>
        <p:txBody>
          <a:bodyPr/>
          <a:lstStyle/>
          <a:p>
            <a:fld id="{13663B5C-44FD-194A-857A-95DB9BA4A5BC}" type="slidenum">
              <a:rPr lang="fr-FR" smtClean="0"/>
              <a:t>17</a:t>
            </a:fld>
            <a:endParaRPr lang="fr-FR"/>
          </a:p>
        </p:txBody>
      </p:sp>
      <p:sp>
        <p:nvSpPr>
          <p:cNvPr id="3" name="Rectangle 2">
            <a:extLst>
              <a:ext uri="{FF2B5EF4-FFF2-40B4-BE49-F238E27FC236}">
                <a16:creationId xmlns:a16="http://schemas.microsoft.com/office/drawing/2014/main" id="{50D9C4F1-ED19-FC4C-88A4-40D804569BA3}"/>
              </a:ext>
            </a:extLst>
          </p:cNvPr>
          <p:cNvSpPr/>
          <p:nvPr/>
        </p:nvSpPr>
        <p:spPr>
          <a:xfrm>
            <a:off x="795647" y="1720840"/>
            <a:ext cx="8348353" cy="2862322"/>
          </a:xfrm>
          <a:prstGeom prst="rect">
            <a:avLst/>
          </a:prstGeom>
        </p:spPr>
        <p:txBody>
          <a:bodyPr wrap="square">
            <a:spAutoFit/>
          </a:bodyPr>
          <a:lstStyle/>
          <a:p>
            <a:pPr indent="450215" algn="just">
              <a:spcAft>
                <a:spcPts val="0"/>
              </a:spcAft>
              <a:tabLst>
                <a:tab pos="1148080" algn="l"/>
              </a:tabLst>
            </a:pPr>
            <a:r>
              <a:rPr lang="fr-FR" dirty="0">
                <a:latin typeface="Calibri" panose="020F0502020204030204" pitchFamily="34" charset="0"/>
                <a:ea typeface="MS Mincho" panose="02020609040205080304" pitchFamily="49" charset="-128"/>
                <a:cs typeface="Times New Roman" panose="02020603050405020304" pitchFamily="18" charset="0"/>
              </a:rPr>
              <a:t>BILAN : Des expériences ont montré que la photosynthèse comprend deux phases impliquant les différents compartiments des chloroplastes :</a:t>
            </a:r>
            <a:endParaRPr lang="fr-FR" sz="2000" dirty="0">
              <a:latin typeface="Cambria" panose="02040503050406030204" pitchFamily="18" charset="0"/>
              <a:ea typeface="MS Mincho" panose="02020609040205080304" pitchFamily="49" charset="-128"/>
              <a:cs typeface="Times New Roman" panose="02020603050405020304" pitchFamily="18" charset="0"/>
            </a:endParaRPr>
          </a:p>
          <a:p>
            <a:pPr marL="342900" lvl="0" indent="-342900" algn="just">
              <a:spcAft>
                <a:spcPts val="0"/>
              </a:spcAft>
              <a:buFont typeface="Times New Roman" panose="02020603050405020304" pitchFamily="18" charset="0"/>
              <a:buChar char="-"/>
              <a:tabLst>
                <a:tab pos="1148080" algn="l"/>
              </a:tabLst>
            </a:pPr>
            <a:r>
              <a:rPr lang="fr-FR" u="sng" dirty="0">
                <a:latin typeface="Calibri" panose="020F0502020204030204" pitchFamily="34" charset="0"/>
                <a:ea typeface="Cambria" panose="02040503050406030204" pitchFamily="18" charset="0"/>
                <a:cs typeface="Times New Roman" panose="02020603050405020304" pitchFamily="18" charset="0"/>
              </a:rPr>
              <a:t>une phase photochimique</a:t>
            </a:r>
            <a:r>
              <a:rPr lang="fr-FR" dirty="0">
                <a:latin typeface="Calibri" panose="020F0502020204030204" pitchFamily="34" charset="0"/>
                <a:ea typeface="Cambria" panose="02040503050406030204" pitchFamily="18" charset="0"/>
                <a:cs typeface="Times New Roman" panose="02020603050405020304" pitchFamily="18" charset="0"/>
              </a:rPr>
              <a:t>, qui se déroule au niveau des thylakoïdes et nécessite directement de l’énergie lumineuse et un oxydant</a:t>
            </a:r>
            <a:endParaRPr lang="fr-FR" sz="2000" dirty="0">
              <a:latin typeface="Cambria" panose="02040503050406030204" pitchFamily="18" charset="0"/>
              <a:ea typeface="Cambria" panose="02040503050406030204" pitchFamily="18" charset="0"/>
              <a:cs typeface="Times New Roman" panose="02020603050405020304" pitchFamily="18" charset="0"/>
            </a:endParaRPr>
          </a:p>
          <a:p>
            <a:pPr marL="342900" lvl="0" indent="-342900" algn="just">
              <a:spcAft>
                <a:spcPts val="0"/>
              </a:spcAft>
              <a:buFont typeface="Times New Roman" panose="02020603050405020304" pitchFamily="18" charset="0"/>
              <a:buChar char="-"/>
              <a:tabLst>
                <a:tab pos="1148080" algn="l"/>
              </a:tabLst>
            </a:pPr>
            <a:r>
              <a:rPr lang="fr-FR" u="sng" dirty="0">
                <a:latin typeface="Calibri" panose="020F0502020204030204" pitchFamily="34" charset="0"/>
                <a:ea typeface="Cambria" panose="02040503050406030204" pitchFamily="18" charset="0"/>
                <a:cs typeface="Times New Roman" panose="02020603050405020304" pitchFamily="18" charset="0"/>
              </a:rPr>
              <a:t>une phase chimique</a:t>
            </a:r>
            <a:r>
              <a:rPr lang="fr-FR" dirty="0">
                <a:latin typeface="Calibri" panose="020F0502020204030204" pitchFamily="34" charset="0"/>
                <a:ea typeface="Cambria" panose="02040503050406030204" pitchFamily="18" charset="0"/>
                <a:cs typeface="Times New Roman" panose="02020603050405020304" pitchFamily="18" charset="0"/>
              </a:rPr>
              <a:t>, située dans le stroma, durant laquelle le CO</a:t>
            </a:r>
            <a:r>
              <a:rPr lang="fr-FR" baseline="-25000" dirty="0">
                <a:latin typeface="Calibri" panose="020F0502020204030204" pitchFamily="34" charset="0"/>
                <a:ea typeface="Cambria" panose="02040503050406030204" pitchFamily="18" charset="0"/>
                <a:cs typeface="Times New Roman" panose="02020603050405020304" pitchFamily="18" charset="0"/>
              </a:rPr>
              <a:t>2</a:t>
            </a:r>
            <a:r>
              <a:rPr lang="fr-FR" dirty="0">
                <a:latin typeface="Calibri" panose="020F0502020204030204" pitchFamily="34" charset="0"/>
                <a:ea typeface="Cambria" panose="02040503050406030204" pitchFamily="18" charset="0"/>
                <a:cs typeface="Times New Roman" panose="02020603050405020304" pitchFamily="18" charset="0"/>
              </a:rPr>
              <a:t> est fixée et la matière organique produite.</a:t>
            </a:r>
            <a:endParaRPr lang="fr-FR" sz="2000" dirty="0">
              <a:latin typeface="Cambria" panose="02040503050406030204" pitchFamily="18" charset="0"/>
              <a:ea typeface="Cambria" panose="02040503050406030204" pitchFamily="18" charset="0"/>
              <a:cs typeface="Times New Roman" panose="02020603050405020304" pitchFamily="18" charset="0"/>
            </a:endParaRPr>
          </a:p>
          <a:p>
            <a:pPr indent="450215" algn="just">
              <a:spcAft>
                <a:spcPts val="0"/>
              </a:spcAft>
              <a:tabLst>
                <a:tab pos="1148080" algn="l"/>
              </a:tabLst>
            </a:pPr>
            <a:r>
              <a:rPr lang="fr-FR" dirty="0">
                <a:latin typeface="Calibri" panose="020F0502020204030204" pitchFamily="34" charset="0"/>
                <a:ea typeface="MS Mincho" panose="02020609040205080304" pitchFamily="49" charset="-128"/>
                <a:cs typeface="Times New Roman" panose="02020603050405020304" pitchFamily="18" charset="0"/>
              </a:rPr>
              <a:t>La phase photochimique conditionne la phase chimique : il y a </a:t>
            </a:r>
            <a:r>
              <a:rPr lang="fr-FR" u="sng" dirty="0">
                <a:latin typeface="Calibri" panose="020F0502020204030204" pitchFamily="34" charset="0"/>
                <a:ea typeface="MS Mincho" panose="02020609040205080304" pitchFamily="49" charset="-128"/>
                <a:cs typeface="Times New Roman" panose="02020603050405020304" pitchFamily="18" charset="0"/>
              </a:rPr>
              <a:t>couplage</a:t>
            </a:r>
            <a:r>
              <a:rPr lang="fr-FR" dirty="0">
                <a:latin typeface="Calibri" panose="020F0502020204030204" pitchFamily="34" charset="0"/>
                <a:ea typeface="MS Mincho" panose="02020609040205080304" pitchFamily="49" charset="-128"/>
                <a:cs typeface="Times New Roman" panose="02020603050405020304" pitchFamily="18" charset="0"/>
              </a:rPr>
              <a:t> entre ces deux phases.</a:t>
            </a:r>
            <a:endParaRPr lang="fr-FR" sz="2000" dirty="0">
              <a:latin typeface="Cambria" panose="02040503050406030204" pitchFamily="18" charset="0"/>
              <a:ea typeface="MS Mincho" panose="02020609040205080304" pitchFamily="49" charset="-128"/>
              <a:cs typeface="Times New Roman" panose="02020603050405020304" pitchFamily="18" charset="0"/>
            </a:endParaRPr>
          </a:p>
          <a:p>
            <a:pPr indent="450215" algn="just">
              <a:spcAft>
                <a:spcPts val="0"/>
              </a:spcAft>
              <a:tabLst>
                <a:tab pos="1148080" algn="l"/>
              </a:tabLst>
            </a:pPr>
            <a:r>
              <a:rPr lang="fr-FR" b="1" dirty="0">
                <a:solidFill>
                  <a:srgbClr val="7030A0"/>
                </a:solidFill>
                <a:latin typeface="Calibri" panose="020F0502020204030204" pitchFamily="34" charset="0"/>
                <a:ea typeface="MS Mincho" panose="02020609040205080304" pitchFamily="49" charset="-128"/>
                <a:cs typeface="Times New Roman" panose="02020603050405020304" pitchFamily="18" charset="0"/>
              </a:rPr>
              <a:t>La phase chimique produit du glucose à partir de CO2 en utilisant les produits de la phase photochimique.</a:t>
            </a:r>
            <a:endParaRPr lang="fr-FR" sz="2000" dirty="0">
              <a:effectLst/>
              <a:latin typeface="Cambria" panose="02040503050406030204" pitchFamily="18"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23671154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numéro de diapositive 3">
            <a:extLst>
              <a:ext uri="{FF2B5EF4-FFF2-40B4-BE49-F238E27FC236}">
                <a16:creationId xmlns:a16="http://schemas.microsoft.com/office/drawing/2014/main" id="{0A4F9D63-48C4-C24F-AF78-65103A3288A7}"/>
              </a:ext>
            </a:extLst>
          </p:cNvPr>
          <p:cNvSpPr>
            <a:spLocks noGrp="1"/>
          </p:cNvSpPr>
          <p:nvPr>
            <p:ph type="sldNum" sz="quarter" idx="12"/>
          </p:nvPr>
        </p:nvSpPr>
        <p:spPr/>
        <p:txBody>
          <a:bodyPr/>
          <a:lstStyle/>
          <a:p>
            <a:fld id="{13663B5C-44FD-194A-857A-95DB9BA4A5BC}" type="slidenum">
              <a:rPr lang="fr-FR" smtClean="0"/>
              <a:t>18</a:t>
            </a:fld>
            <a:endParaRPr lang="fr-FR"/>
          </a:p>
        </p:txBody>
      </p:sp>
      <p:pic>
        <p:nvPicPr>
          <p:cNvPr id="5" name="Image 4">
            <a:extLst>
              <a:ext uri="{FF2B5EF4-FFF2-40B4-BE49-F238E27FC236}">
                <a16:creationId xmlns:a16="http://schemas.microsoft.com/office/drawing/2014/main" id="{D8301F31-5D4D-C643-BEC1-9FAFCB84A8A3}"/>
              </a:ext>
            </a:extLst>
          </p:cNvPr>
          <p:cNvPicPr/>
          <p:nvPr/>
        </p:nvPicPr>
        <p:blipFill rotWithShape="1">
          <a:blip r:embed="rId2">
            <a:extLst>
              <a:ext uri="{BEBA8EAE-BF5A-486C-A8C5-ECC9F3942E4B}">
                <a14:imgProps xmlns:a14="http://schemas.microsoft.com/office/drawing/2010/main">
                  <a14:imgLayer>
                    <a14:imgEffect>
                      <a14:brightnessContrast bright="6000" contrast="2000"/>
                    </a14:imgEffect>
                  </a14:imgLayer>
                </a14:imgProps>
              </a:ext>
            </a:extLst>
          </a:blip>
          <a:srcRect/>
          <a:stretch/>
        </p:blipFill>
        <p:spPr bwMode="auto">
          <a:xfrm>
            <a:off x="2431414" y="322771"/>
            <a:ext cx="5523866" cy="3395789"/>
          </a:xfrm>
          <a:prstGeom prst="rect">
            <a:avLst/>
          </a:prstGeom>
          <a:noFill/>
          <a:ln w="9525">
            <a:noFill/>
            <a:miter lim="800000"/>
            <a:headEnd/>
            <a:tailEnd/>
          </a:ln>
        </p:spPr>
      </p:pic>
      <p:sp>
        <p:nvSpPr>
          <p:cNvPr id="6" name="Rectangle 5">
            <a:extLst>
              <a:ext uri="{FF2B5EF4-FFF2-40B4-BE49-F238E27FC236}">
                <a16:creationId xmlns:a16="http://schemas.microsoft.com/office/drawing/2014/main" id="{03F43D12-FAD9-694B-9E05-44503394410F}"/>
              </a:ext>
            </a:extLst>
          </p:cNvPr>
          <p:cNvSpPr/>
          <p:nvPr/>
        </p:nvSpPr>
        <p:spPr>
          <a:xfrm>
            <a:off x="441960" y="4010037"/>
            <a:ext cx="8671560" cy="2585323"/>
          </a:xfrm>
          <a:prstGeom prst="rect">
            <a:avLst/>
          </a:prstGeom>
        </p:spPr>
        <p:txBody>
          <a:bodyPr wrap="square">
            <a:spAutoFit/>
          </a:bodyPr>
          <a:lstStyle/>
          <a:p>
            <a:pPr algn="just">
              <a:spcAft>
                <a:spcPts val="0"/>
              </a:spcAft>
              <a:tabLst>
                <a:tab pos="1148080" algn="l"/>
              </a:tabLst>
            </a:pPr>
            <a:r>
              <a:rPr lang="fr-FR" b="1" dirty="0">
                <a:latin typeface="Calibri" panose="020F0502020204030204" pitchFamily="34" charset="0"/>
                <a:ea typeface="MS Mincho" panose="02020609040205080304" pitchFamily="49" charset="-128"/>
                <a:cs typeface="Times New Roman" panose="02020603050405020304" pitchFamily="18" charset="0"/>
              </a:rPr>
              <a:t>Conclusion</a:t>
            </a:r>
            <a:endParaRPr lang="fr-FR" sz="2000" dirty="0">
              <a:latin typeface="Cambria" panose="02040503050406030204" pitchFamily="18" charset="0"/>
              <a:ea typeface="MS Mincho" panose="02020609040205080304" pitchFamily="49" charset="-128"/>
              <a:cs typeface="Times New Roman" panose="02020603050405020304" pitchFamily="18" charset="0"/>
            </a:endParaRPr>
          </a:p>
          <a:p>
            <a:pPr algn="just">
              <a:spcAft>
                <a:spcPts val="0"/>
              </a:spcAft>
            </a:pPr>
            <a:r>
              <a:rPr lang="fr-FR" dirty="0">
                <a:latin typeface="Calibri" panose="020F0502020204030204" pitchFamily="34" charset="0"/>
                <a:ea typeface="MS Mincho" panose="02020609040205080304" pitchFamily="49" charset="-128"/>
                <a:cs typeface="Times New Roman" panose="02020603050405020304" pitchFamily="18" charset="0"/>
              </a:rPr>
              <a:t>	La photosynthèse permise par l’énergie lumineuse peut-être assimilée à une réduction de carbone minéral en carbone organique. Toutes les activités cellulaires (synthèses, mouvement,… ) sont </a:t>
            </a:r>
            <a:r>
              <a:rPr lang="fr-FR" dirty="0" err="1">
                <a:latin typeface="Calibri" panose="020F0502020204030204" pitchFamily="34" charset="0"/>
                <a:ea typeface="MS Mincho" panose="02020609040205080304" pitchFamily="49" charset="-128"/>
                <a:cs typeface="Times New Roman" panose="02020603050405020304" pitchFamily="18" charset="0"/>
              </a:rPr>
              <a:t>endo</a:t>
            </a:r>
            <a:r>
              <a:rPr lang="fr-FR" dirty="0">
                <a:latin typeface="Calibri" panose="020F0502020204030204" pitchFamily="34" charset="0"/>
                <a:ea typeface="MS Mincho" panose="02020609040205080304" pitchFamily="49" charset="-128"/>
                <a:cs typeface="Times New Roman" panose="02020603050405020304" pitchFamily="18" charset="0"/>
              </a:rPr>
              <a:t>-énergétiques c’est-à-dire qu’elles consomment de l’énergie sous forme d’un intermédiaire appelé ATP. Cet ATP est généré à partir des molécules organiques </a:t>
            </a:r>
            <a:r>
              <a:rPr lang="fr-FR" dirty="0" err="1">
                <a:latin typeface="Calibri" panose="020F0502020204030204" pitchFamily="34" charset="0"/>
                <a:ea typeface="MS Mincho" panose="02020609040205080304" pitchFamily="49" charset="-128"/>
                <a:cs typeface="Times New Roman" panose="02020603050405020304" pitchFamily="18" charset="0"/>
              </a:rPr>
              <a:t>pré-existantes</a:t>
            </a:r>
            <a:r>
              <a:rPr lang="fr-FR" dirty="0">
                <a:latin typeface="Calibri" panose="020F0502020204030204" pitchFamily="34" charset="0"/>
                <a:ea typeface="MS Mincho" panose="02020609040205080304" pitchFamily="49" charset="-128"/>
                <a:cs typeface="Times New Roman" panose="02020603050405020304" pitchFamily="18" charset="0"/>
              </a:rPr>
              <a:t>. Le chloroplaste est le seul organite cellulaire qui effectue des synthèses de matière organique à partir de carbone minéral (on parle d’autotrophie). Les autres activités cellulaires vont donc nécessiter l’utilisation de ces molécules organiques pour générer l’ATP. </a:t>
            </a:r>
            <a:endParaRPr lang="fr-FR" sz="2000" dirty="0">
              <a:effectLst/>
              <a:latin typeface="Cambria" panose="02040503050406030204" pitchFamily="18"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1776609445"/>
      </p:ext>
    </p:extLst>
  </p:cSld>
  <p:clrMapOvr>
    <a:masterClrMapping/>
  </p:clrMapOvr>
</p:sld>
</file>

<file path=ppt/theme/theme1.xml><?xml version="1.0" encoding="utf-8"?>
<a:theme xmlns:a="http://schemas.openxmlformats.org/drawingml/2006/main" name="Facette">
  <a:themeElements>
    <a:clrScheme name="Facette">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te">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te">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{A50C55D7-8C2C-6D4D-8D8D-431FDA19D674}tf10001060</Template>
  <TotalTime>70</TotalTime>
  <Words>708</Words>
  <Application>Microsoft Macintosh PowerPoint</Application>
  <PresentationFormat>Grand écran</PresentationFormat>
  <Paragraphs>82</Paragraphs>
  <Slides>18</Slides>
  <Notes>0</Notes>
  <HiddenSlides>0</HiddenSlides>
  <MMClips>0</MMClips>
  <ScaleCrop>false</ScaleCrop>
  <HeadingPairs>
    <vt:vector size="8" baseType="variant">
      <vt:variant>
        <vt:lpstr>Polices utilisées</vt:lpstr>
      </vt:variant>
      <vt:variant>
        <vt:i4>9</vt:i4>
      </vt:variant>
      <vt:variant>
        <vt:lpstr>Thème</vt:lpstr>
      </vt:variant>
      <vt:variant>
        <vt:i4>1</vt:i4>
      </vt:variant>
      <vt:variant>
        <vt:lpstr>Serveurs OLE incorporés</vt:lpstr>
      </vt:variant>
      <vt:variant>
        <vt:i4>1</vt:i4>
      </vt:variant>
      <vt:variant>
        <vt:lpstr>Titres des diapositives</vt:lpstr>
      </vt:variant>
      <vt:variant>
        <vt:i4>18</vt:i4>
      </vt:variant>
    </vt:vector>
  </HeadingPairs>
  <TitlesOfParts>
    <vt:vector size="29" baseType="lpstr">
      <vt:lpstr>メイリオ</vt:lpstr>
      <vt:lpstr>MS Gothic</vt:lpstr>
      <vt:lpstr>MS Mincho</vt:lpstr>
      <vt:lpstr>Arial</vt:lpstr>
      <vt:lpstr>Calibri</vt:lpstr>
      <vt:lpstr>Cambria</vt:lpstr>
      <vt:lpstr>Times New Roman</vt:lpstr>
      <vt:lpstr>Trebuchet MS</vt:lpstr>
      <vt:lpstr>Wingdings 3</vt:lpstr>
      <vt:lpstr>Facette</vt:lpstr>
      <vt:lpstr>PBrush</vt:lpstr>
      <vt:lpstr>Séance « TP5 »: phase chimique ou sombre</vt:lpstr>
      <vt:lpstr>Expérience d’Arnon, 1958 </vt:lpstr>
      <vt:lpstr>Présentation PowerPoint</vt:lpstr>
      <vt:lpstr>Présentation PowerPoint</vt:lpstr>
      <vt:lpstr>Présentation PowerPoint</vt:lpstr>
      <vt:lpstr>Présentation PowerPoint</vt:lpstr>
      <vt:lpstr>Calvin : la notion de cycle par l'analyse expérimentale </vt:lpstr>
      <vt:lpstr>Présentation PowerPoint</vt:lpstr>
      <vt:lpstr>Présentation PowerPoint</vt:lpstr>
      <vt:lpstr>Présentation PowerPoint</vt:lpstr>
      <vt:lpstr>Présentation PowerPoint</vt:lpstr>
      <vt:lpstr>Présentation PowerPoint</vt:lpstr>
      <vt:lpstr>Traces écrites</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Séance « TP5 »</dc:title>
  <dc:creator>Utilisateur Microsoft Office</dc:creator>
  <cp:lastModifiedBy>Stéphanie Dalaine</cp:lastModifiedBy>
  <cp:revision>15</cp:revision>
  <dcterms:created xsi:type="dcterms:W3CDTF">2018-08-27T16:39:13Z</dcterms:created>
  <dcterms:modified xsi:type="dcterms:W3CDTF">2019-08-29T08:04:44Z</dcterms:modified>
</cp:coreProperties>
</file>