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0" r:id="rId1"/>
  </p:sldMasterIdLst>
  <p:notesMasterIdLst>
    <p:notesMasterId r:id="rId26"/>
  </p:notesMasterIdLst>
  <p:sldIdLst>
    <p:sldId id="256" r:id="rId2"/>
    <p:sldId id="257" r:id="rId3"/>
    <p:sldId id="264" r:id="rId4"/>
    <p:sldId id="265" r:id="rId5"/>
    <p:sldId id="266" r:id="rId6"/>
    <p:sldId id="269" r:id="rId7"/>
    <p:sldId id="270" r:id="rId8"/>
    <p:sldId id="271" r:id="rId9"/>
    <p:sldId id="272" r:id="rId10"/>
    <p:sldId id="273" r:id="rId11"/>
    <p:sldId id="274" r:id="rId12"/>
    <p:sldId id="258" r:id="rId13"/>
    <p:sldId id="259" r:id="rId14"/>
    <p:sldId id="260" r:id="rId15"/>
    <p:sldId id="261" r:id="rId16"/>
    <p:sldId id="262" r:id="rId17"/>
    <p:sldId id="279" r:id="rId18"/>
    <p:sldId id="280" r:id="rId19"/>
    <p:sldId id="281" r:id="rId20"/>
    <p:sldId id="263" r:id="rId21"/>
    <p:sldId id="275" r:id="rId22"/>
    <p:sldId id="276" r:id="rId23"/>
    <p:sldId id="277" r:id="rId24"/>
    <p:sldId id="278"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44"/>
    <p:restoredTop sz="94665"/>
  </p:normalViewPr>
  <p:slideViewPr>
    <p:cSldViewPr snapToGrid="0" snapToObjects="1">
      <p:cViewPr varScale="1">
        <p:scale>
          <a:sx n="129" d="100"/>
          <a:sy n="129"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B9505E-5A9C-3744-A48E-E9AE63F3F38D}"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FF84C5-59DE-1A49-AEFE-95FF57DB8642}" type="slidenum">
              <a:rPr lang="fr-FR" smtClean="0"/>
              <a:t>‹N°›</a:t>
            </a:fld>
            <a:endParaRPr lang="fr-FR"/>
          </a:p>
        </p:txBody>
      </p:sp>
    </p:spTree>
    <p:extLst>
      <p:ext uri="{BB962C8B-B14F-4D97-AF65-F5344CB8AC3E}">
        <p14:creationId xmlns:p14="http://schemas.microsoft.com/office/powerpoint/2010/main" val="12986086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2F0D780-C49C-834E-A1AD-3AF5C93558C2}"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pic>
        <p:nvPicPr>
          <p:cNvPr id="18" name="Picture 2" descr="Résultat de recherche d'images pour &quot;photosynthèse&quot;">
            <a:extLst>
              <a:ext uri="{FF2B5EF4-FFF2-40B4-BE49-F238E27FC236}">
                <a16:creationId xmlns:a16="http://schemas.microsoft.com/office/drawing/2014/main" id="{C9601C4D-31C0-814C-806F-DCD95790EA22}"/>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366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C736669-6BB7-7C4F-AD22-868F27D9DA94}"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412782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A046659-82E6-7241-A96C-B4BF637EE569}"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1543082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8BD75435-9528-9442-B557-71294637E557}" type="datetime1">
              <a:rPr lang="fr-FR" smtClean="0"/>
              <a:t>28/08/2019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2561091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DE5A19CF-96A6-4A42-9ECD-1DEFFB317FA0}" type="datetime1">
              <a:rPr lang="fr-FR" smtClean="0"/>
              <a:t>28/08/2019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4280984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F115916-4DB1-D040-8282-F18B77C5EA40}" type="datetime1">
              <a:rPr lang="fr-FR" smtClean="0"/>
              <a:t>28/08/2019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751069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FF1323-C05A-9444-9758-AC538ECF9DFD}" type="datetime1">
              <a:rPr lang="fr-FR" smtClean="0"/>
              <a:t>28/08/2019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369328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600D69ED-E696-9F45-8405-C7FBB1C6B746}" type="datetime1">
              <a:rPr lang="fr-FR" smtClean="0"/>
              <a:t>28/08/2019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4148824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7743776B-833F-BF4E-BBC4-BB5AB5152A02}" type="datetime1">
              <a:rPr lang="fr-FR" smtClean="0"/>
              <a:t>28/08/2019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2473640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B1BA29-DD50-D147-89E2-B2BBECA204DD}"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190389503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B1BA29-DD50-D147-89E2-B2BBECA204DD}"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585486719"/>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B1BA29-DD50-D147-89E2-B2BBECA204DD}"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24236122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B1BA29-DD50-D147-89E2-B2BBECA204DD}"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4258600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B1BA29-DD50-D147-89E2-B2BBECA204DD}"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3455945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9AB17-4C6E-6C4C-8D73-56A977F8C824}"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2137535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51CFF220-93BC-E94D-9817-8E75729A361E}" type="datetime1">
              <a:rPr lang="fr-FR" smtClean="0"/>
              <a:t>28/08/2019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352038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9B1BA29-DD50-D147-89E2-B2BBECA204DD}" type="datetime1">
              <a:rPr lang="fr-FR" smtClean="0"/>
              <a:t>28/08/2019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‹N°›</a:t>
            </a:fld>
            <a:endParaRPr lang="en-US" dirty="0"/>
          </a:p>
        </p:txBody>
      </p:sp>
      <p:pic>
        <p:nvPicPr>
          <p:cNvPr id="18" name="Picture 2" descr="Résultat de recherche d'images pour &quot;photosynthèse&quot;">
            <a:extLst>
              <a:ext uri="{FF2B5EF4-FFF2-40B4-BE49-F238E27FC236}">
                <a16:creationId xmlns:a16="http://schemas.microsoft.com/office/drawing/2014/main" id="{C76397C7-DA68-C84D-8A97-798FFE9955CA}"/>
              </a:ext>
            </a:extLst>
          </p:cNvPr>
          <p:cNvPicPr>
            <a:picLocks noChangeAspect="1" noChangeArrowheads="1"/>
          </p:cNvPicPr>
          <p:nvPr userDrawn="1"/>
        </p:nvPicPr>
        <p:blipFill>
          <a:blip r:embed="rId18">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3232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8.png"/><Relationship Id="rId1" Type="http://schemas.openxmlformats.org/officeDocument/2006/relationships/slideLayout" Target="../slideLayouts/slideLayout2.xml"/><Relationship Id="rId5" Type="http://schemas.microsoft.com/office/2007/relationships/hdphoto" Target="../media/hdphoto9.wdp"/><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3.png"/><Relationship Id="rId1" Type="http://schemas.openxmlformats.org/officeDocument/2006/relationships/slideLayout" Target="../slideLayouts/slideLayout2.xml"/><Relationship Id="rId5" Type="http://schemas.microsoft.com/office/2007/relationships/hdphoto" Target="../media/hdphoto12.wdp"/><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https://upload.wikimedia.org/wikipedia/commons/thumb/2/26/Chloroplast.svg/1280px-Chloroplast.svg.png" TargetMode="External"/><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064EC6-C6A4-9442-A763-88240812B0B8}"/>
              </a:ext>
            </a:extLst>
          </p:cNvPr>
          <p:cNvSpPr>
            <a:spLocks noGrp="1"/>
          </p:cNvSpPr>
          <p:nvPr>
            <p:ph type="ctrTitle"/>
          </p:nvPr>
        </p:nvSpPr>
        <p:spPr/>
        <p:txBody>
          <a:bodyPr/>
          <a:lstStyle/>
          <a:p>
            <a:r>
              <a:rPr lang="fr-FR" b="1" dirty="0"/>
              <a:t>TP1 : Photosynthèse et localisation à l’échelle cellulaire </a:t>
            </a:r>
            <a:endParaRPr lang="fr-FR" dirty="0"/>
          </a:p>
        </p:txBody>
      </p:sp>
      <p:sp>
        <p:nvSpPr>
          <p:cNvPr id="3" name="Sous-titre 2">
            <a:extLst>
              <a:ext uri="{FF2B5EF4-FFF2-40B4-BE49-F238E27FC236}">
                <a16:creationId xmlns:a16="http://schemas.microsoft.com/office/drawing/2014/main" id="{76D3CAD9-13C1-8748-A5A8-83D725D17982}"/>
              </a:ext>
            </a:extLst>
          </p:cNvPr>
          <p:cNvSpPr>
            <a:spLocks noGrp="1"/>
          </p:cNvSpPr>
          <p:nvPr>
            <p:ph type="subTitle" idx="1"/>
          </p:nvPr>
        </p:nvSpPr>
        <p:spPr/>
        <p:txBody>
          <a:bodyPr/>
          <a:lstStyle/>
          <a:p>
            <a:r>
              <a:rPr lang="fr-FR" dirty="0"/>
              <a:t>Feuille d’élodée, préparation microscopique fine d’épiderme chlorophyllien, MO, chloroplastes, eau iodée ou </a:t>
            </a:r>
            <a:r>
              <a:rPr lang="fr-FR" dirty="0" err="1"/>
              <a:t>lugol</a:t>
            </a:r>
            <a:endParaRPr lang="fr-FR" dirty="0"/>
          </a:p>
        </p:txBody>
      </p:sp>
      <p:sp>
        <p:nvSpPr>
          <p:cNvPr id="4" name="Espace réservé du numéro de diapositive 3">
            <a:extLst>
              <a:ext uri="{FF2B5EF4-FFF2-40B4-BE49-F238E27FC236}">
                <a16:creationId xmlns:a16="http://schemas.microsoft.com/office/drawing/2014/main" id="{C63B8E43-EB8A-684A-B81B-A68EF65EC781}"/>
              </a:ext>
            </a:extLst>
          </p:cNvPr>
          <p:cNvSpPr>
            <a:spLocks noGrp="1"/>
          </p:cNvSpPr>
          <p:nvPr>
            <p:ph type="sldNum" sz="quarter" idx="12"/>
          </p:nvPr>
        </p:nvSpPr>
        <p:spPr/>
        <p:txBody>
          <a:bodyPr/>
          <a:lstStyle/>
          <a:p>
            <a:fld id="{4FAB73BC-B049-4115-A692-8D63A059BFB8}" type="slidenum">
              <a:rPr lang="en-US" smtClean="0"/>
              <a:pPr/>
              <a:t>1</a:t>
            </a:fld>
            <a:endParaRPr lang="en-US" dirty="0"/>
          </a:p>
        </p:txBody>
      </p:sp>
      <p:graphicFrame>
        <p:nvGraphicFramePr>
          <p:cNvPr id="5" name="Objet 4">
            <a:extLst>
              <a:ext uri="{FF2B5EF4-FFF2-40B4-BE49-F238E27FC236}">
                <a16:creationId xmlns:a16="http://schemas.microsoft.com/office/drawing/2014/main" id="{2B4D069E-3C0B-6E40-9DEC-4D5A158A4EAD}"/>
              </a:ext>
            </a:extLst>
          </p:cNvPr>
          <p:cNvGraphicFramePr>
            <a:graphicFrameLocks noChangeAspect="1"/>
          </p:cNvGraphicFramePr>
          <p:nvPr>
            <p:extLst>
              <p:ext uri="{D42A27DB-BD31-4B8C-83A1-F6EECF244321}">
                <p14:modId xmlns:p14="http://schemas.microsoft.com/office/powerpoint/2010/main" val="4104200779"/>
              </p:ext>
            </p:extLst>
          </p:nvPr>
        </p:nvGraphicFramePr>
        <p:xfrm>
          <a:off x="9759949" y="5546537"/>
          <a:ext cx="1298575" cy="1125726"/>
        </p:xfrm>
        <a:graphic>
          <a:graphicData uri="http://schemas.openxmlformats.org/presentationml/2006/ole">
            <mc:AlternateContent xmlns:mc="http://schemas.openxmlformats.org/markup-compatibility/2006">
              <mc:Choice xmlns:v="urn:schemas-microsoft-com:vml" Requires="v">
                <p:oleObj spid="_x0000_s4101" r:id="rId3" imgW="1752600" imgH="1409700" progId="PBrush">
                  <p:embed/>
                </p:oleObj>
              </mc:Choice>
              <mc:Fallback>
                <p:oleObj r:id="rId3" imgW="1752600" imgH="1409700" progId="PBrush">
                  <p:embed/>
                  <p:pic>
                    <p:nvPicPr>
                      <p:cNvPr id="4" name="Objet 3">
                        <a:extLst>
                          <a:ext uri="{FF2B5EF4-FFF2-40B4-BE49-F238E27FC236}">
                            <a16:creationId xmlns:a16="http://schemas.microsoft.com/office/drawing/2014/main" id="{11A2EEE3-3CE8-0143-BCC9-05697F6ACB9F}"/>
                          </a:ext>
                        </a:extLst>
                      </p:cNvPr>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759949" y="5546537"/>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Tree>
    <p:extLst>
      <p:ext uri="{BB962C8B-B14F-4D97-AF65-F5344CB8AC3E}">
        <p14:creationId xmlns:p14="http://schemas.microsoft.com/office/powerpoint/2010/main" val="2939171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D1BE87-2C1E-B84D-8203-DAC9A63B53FC}"/>
              </a:ext>
            </a:extLst>
          </p:cNvPr>
          <p:cNvSpPr>
            <a:spLocks noGrp="1"/>
          </p:cNvSpPr>
          <p:nvPr>
            <p:ph type="title"/>
          </p:nvPr>
        </p:nvSpPr>
        <p:spPr/>
        <p:txBody>
          <a:bodyPr>
            <a:normAutofit/>
          </a:bodyPr>
          <a:lstStyle/>
          <a:p>
            <a:r>
              <a:rPr lang="fr-FR" b="1" u="sng" dirty="0"/>
              <a:t>Mobiliser les connaissances acquises :</a:t>
            </a:r>
            <a:br>
              <a:rPr lang="fr-FR" dirty="0"/>
            </a:br>
            <a:endParaRPr lang="fr-FR" dirty="0"/>
          </a:p>
        </p:txBody>
      </p:sp>
      <p:sp>
        <p:nvSpPr>
          <p:cNvPr id="3" name="Espace réservé du contenu 2">
            <a:extLst>
              <a:ext uri="{FF2B5EF4-FFF2-40B4-BE49-F238E27FC236}">
                <a16:creationId xmlns:a16="http://schemas.microsoft.com/office/drawing/2014/main" id="{B4861073-9B87-3C42-9B3F-0D626D553641}"/>
              </a:ext>
            </a:extLst>
          </p:cNvPr>
          <p:cNvSpPr>
            <a:spLocks noGrp="1"/>
          </p:cNvSpPr>
          <p:nvPr>
            <p:ph idx="1"/>
          </p:nvPr>
        </p:nvSpPr>
        <p:spPr>
          <a:xfrm>
            <a:off x="677334" y="1746252"/>
            <a:ext cx="8596668" cy="3880773"/>
          </a:xfrm>
        </p:spPr>
        <p:txBody>
          <a:bodyPr>
            <a:normAutofit/>
          </a:bodyPr>
          <a:lstStyle/>
          <a:p>
            <a:r>
              <a:rPr lang="fr-FR" sz="2400" dirty="0"/>
              <a:t>Extrait du BO programme de 2nde SVT :</a:t>
            </a:r>
          </a:p>
          <a:p>
            <a:r>
              <a:rPr lang="fr-FR" sz="2400" dirty="0"/>
              <a:t>Thème 2 Enjeux planétaires contemporains : énergie, sol </a:t>
            </a:r>
          </a:p>
          <a:p>
            <a:r>
              <a:rPr lang="fr-FR" sz="2400" dirty="0"/>
              <a:t>La lumière solaire permet, dans les parties chlorophylliennes des végétaux, la synthèse de matière organique à partir d'eau, de sels minéraux et de dioxyde de carbone. </a:t>
            </a:r>
          </a:p>
          <a:p>
            <a:r>
              <a:rPr lang="fr-FR" sz="2400" dirty="0"/>
              <a:t>Ce processus permet, à l’échelle de la planète, l’entrée de matière minérale et d’énergie dans la biosphère. </a:t>
            </a:r>
          </a:p>
          <a:p>
            <a:pPr marL="0" indent="0">
              <a:buNone/>
            </a:pPr>
            <a:endParaRPr lang="fr-FR" sz="2400" dirty="0"/>
          </a:p>
        </p:txBody>
      </p:sp>
      <p:sp>
        <p:nvSpPr>
          <p:cNvPr id="4" name="Espace réservé du numéro de diapositive 3">
            <a:extLst>
              <a:ext uri="{FF2B5EF4-FFF2-40B4-BE49-F238E27FC236}">
                <a16:creationId xmlns:a16="http://schemas.microsoft.com/office/drawing/2014/main" id="{3EC27DB4-489B-B244-B758-5B7C279F341C}"/>
              </a:ext>
            </a:extLst>
          </p:cNvPr>
          <p:cNvSpPr>
            <a:spLocks noGrp="1"/>
          </p:cNvSpPr>
          <p:nvPr>
            <p:ph type="sldNum" sz="quarter" idx="12"/>
          </p:nvPr>
        </p:nvSpPr>
        <p:spPr/>
        <p:txBody>
          <a:bodyPr/>
          <a:lstStyle/>
          <a:p>
            <a:fld id="{4FAB73BC-B049-4115-A692-8D63A059BFB8}" type="slidenum">
              <a:rPr lang="en-US" smtClean="0"/>
              <a:pPr/>
              <a:t>2</a:t>
            </a:fld>
            <a:endParaRPr lang="en-US" dirty="0"/>
          </a:p>
        </p:txBody>
      </p:sp>
    </p:spTree>
    <p:extLst>
      <p:ext uri="{BB962C8B-B14F-4D97-AF65-F5344CB8AC3E}">
        <p14:creationId xmlns:p14="http://schemas.microsoft.com/office/powerpoint/2010/main" val="424248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a:extLst>
              <a:ext uri="{FF2B5EF4-FFF2-40B4-BE49-F238E27FC236}">
                <a16:creationId xmlns:a16="http://schemas.microsoft.com/office/drawing/2014/main" id="{1478BCCF-0692-034C-BB87-C5DCC865F2B1}"/>
              </a:ext>
            </a:extLst>
          </p:cNvPr>
          <p:cNvSpPr>
            <a:spLocks noGrp="1"/>
          </p:cNvSpPr>
          <p:nvPr>
            <p:ph type="title"/>
          </p:nvPr>
        </p:nvSpPr>
        <p:spPr>
          <a:xfrm>
            <a:off x="781043" y="334959"/>
            <a:ext cx="8229600" cy="1066800"/>
          </a:xfrm>
        </p:spPr>
        <p:txBody>
          <a:bodyPr/>
          <a:lstStyle/>
          <a:p>
            <a:pPr eaLnBrk="1" hangingPunct="1"/>
            <a:r>
              <a:rPr lang="fr-FR" altLang="fr-FR" sz="2400"/>
              <a:t>1</a:t>
            </a:r>
            <a:r>
              <a:rPr lang="fr-FR" altLang="fr-FR" sz="2400" baseline="30000"/>
              <a:t>ère</a:t>
            </a:r>
            <a:r>
              <a:rPr lang="fr-FR" altLang="fr-FR" sz="2400"/>
              <a:t> expérience de mise en évidence du rôle des chloroplastes dans la photosynthèse</a:t>
            </a:r>
          </a:p>
        </p:txBody>
      </p:sp>
      <p:sp>
        <p:nvSpPr>
          <p:cNvPr id="2" name="Espace réservé du numéro de diapositive 1">
            <a:extLst>
              <a:ext uri="{FF2B5EF4-FFF2-40B4-BE49-F238E27FC236}">
                <a16:creationId xmlns:a16="http://schemas.microsoft.com/office/drawing/2014/main" id="{1D1914D6-D78B-C94C-A4F9-856F9B7199D7}"/>
              </a:ext>
            </a:extLst>
          </p:cNvPr>
          <p:cNvSpPr>
            <a:spLocks noGrp="1"/>
          </p:cNvSpPr>
          <p:nvPr>
            <p:ph type="sldNum" sz="quarter" idx="12"/>
          </p:nvPr>
        </p:nvSpPr>
        <p:spPr>
          <a:xfrm>
            <a:off x="7390506" y="5827046"/>
            <a:ext cx="683339" cy="365125"/>
          </a:xfrm>
        </p:spPr>
        <p:txBody>
          <a:bodyPr/>
          <a:lstStyle/>
          <a:p>
            <a:fld id="{4FAB73BC-B049-4115-A692-8D63A059BFB8}" type="slidenum">
              <a:rPr lang="en-US" smtClean="0"/>
              <a:pPr/>
              <a:t>3</a:t>
            </a:fld>
            <a:endParaRPr lang="en-US" dirty="0"/>
          </a:p>
        </p:txBody>
      </p:sp>
      <p:sp>
        <p:nvSpPr>
          <p:cNvPr id="4" name="Rectangle 3">
            <a:extLst>
              <a:ext uri="{FF2B5EF4-FFF2-40B4-BE49-F238E27FC236}">
                <a16:creationId xmlns:a16="http://schemas.microsoft.com/office/drawing/2014/main" id="{69376517-51EF-4849-BF1E-CEFDA6D16826}"/>
              </a:ext>
            </a:extLst>
          </p:cNvPr>
          <p:cNvSpPr/>
          <p:nvPr/>
        </p:nvSpPr>
        <p:spPr>
          <a:xfrm>
            <a:off x="719131" y="3286123"/>
            <a:ext cx="3313112" cy="1754187"/>
          </a:xfrm>
          <a:prstGeom prst="rect">
            <a:avLst/>
          </a:prstGeom>
        </p:spPr>
        <p:txBody>
          <a:bodyPr>
            <a:spAutoFit/>
          </a:bodyPr>
          <a:lstStyle/>
          <a:p>
            <a:pPr>
              <a:defRPr/>
            </a:pPr>
            <a:r>
              <a:rPr lang="fr-FR" dirty="0">
                <a:latin typeface="+mj-lt"/>
              </a:rPr>
              <a:t>Un pot de Pélargonium à feuilles panachées est mis au soleil direct pendant 4 heures. </a:t>
            </a:r>
            <a:r>
              <a:rPr lang="fr-FR" u="sng" dirty="0">
                <a:latin typeface="+mj-lt"/>
              </a:rPr>
              <a:t>La partie blanche des feuilles ne contient pas de chlorophylle</a:t>
            </a:r>
            <a:r>
              <a:rPr lang="fr-FR" dirty="0">
                <a:latin typeface="+mj-lt"/>
              </a:rPr>
              <a:t>. </a:t>
            </a:r>
          </a:p>
        </p:txBody>
      </p:sp>
      <p:pic>
        <p:nvPicPr>
          <p:cNvPr id="7172" name="Picture 2">
            <a:extLst>
              <a:ext uri="{FF2B5EF4-FFF2-40B4-BE49-F238E27FC236}">
                <a16:creationId xmlns:a16="http://schemas.microsoft.com/office/drawing/2014/main" id="{2E00D736-79EB-2F48-A2FD-1F92AFAD243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032243" y="1269997"/>
            <a:ext cx="4929188"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2">
            <a:extLst>
              <a:ext uri="{FF2B5EF4-FFF2-40B4-BE49-F238E27FC236}">
                <a16:creationId xmlns:a16="http://schemas.microsoft.com/office/drawing/2014/main" id="{A73582F3-D45D-EC4C-BB14-282D461C45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11294" y="1485898"/>
            <a:ext cx="2333625"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6">
            <a:extLst>
              <a:ext uri="{FF2B5EF4-FFF2-40B4-BE49-F238E27FC236}">
                <a16:creationId xmlns:a16="http://schemas.microsoft.com/office/drawing/2014/main" id="{4E4AEF8A-A75B-2A45-B642-3ACDAED5267B}"/>
              </a:ext>
            </a:extLst>
          </p:cNvPr>
          <p:cNvSpPr>
            <a:spLocks noChangeArrowheads="1"/>
          </p:cNvSpPr>
          <p:nvPr/>
        </p:nvSpPr>
        <p:spPr bwMode="auto">
          <a:xfrm>
            <a:off x="252406" y="6337298"/>
            <a:ext cx="4572001"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100" i="1"/>
              <a:t>http://www.snv.jussieu.fr/bmedia/Photosynthese/exp13.html</a:t>
            </a:r>
          </a:p>
        </p:txBody>
      </p:sp>
      <p:sp>
        <p:nvSpPr>
          <p:cNvPr id="7175" name="Rectangle 7">
            <a:extLst>
              <a:ext uri="{FF2B5EF4-FFF2-40B4-BE49-F238E27FC236}">
                <a16:creationId xmlns:a16="http://schemas.microsoft.com/office/drawing/2014/main" id="{B52C48CE-194F-114E-A6D6-ACADFC51E78C}"/>
              </a:ext>
            </a:extLst>
          </p:cNvPr>
          <p:cNvSpPr>
            <a:spLocks noChangeArrowheads="1"/>
          </p:cNvSpPr>
          <p:nvPr/>
        </p:nvSpPr>
        <p:spPr bwMode="auto">
          <a:xfrm>
            <a:off x="7991468" y="6167434"/>
            <a:ext cx="12255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100" i="1"/>
              <a:t>Ac-reims.fr</a:t>
            </a:r>
          </a:p>
        </p:txBody>
      </p:sp>
      <p:sp>
        <p:nvSpPr>
          <p:cNvPr id="8" name="Flèche courbée vers la droite 7">
            <a:extLst>
              <a:ext uri="{FF2B5EF4-FFF2-40B4-BE49-F238E27FC236}">
                <a16:creationId xmlns:a16="http://schemas.microsoft.com/office/drawing/2014/main" id="{5CB1BA22-3AF4-114F-B10E-11886514CD25}"/>
              </a:ext>
            </a:extLst>
          </p:cNvPr>
          <p:cNvSpPr/>
          <p:nvPr/>
        </p:nvSpPr>
        <p:spPr>
          <a:xfrm>
            <a:off x="1150932" y="5159373"/>
            <a:ext cx="720725" cy="935037"/>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chemeClr val="tx1"/>
              </a:solidFill>
            </a:endParaRPr>
          </a:p>
        </p:txBody>
      </p:sp>
      <p:sp>
        <p:nvSpPr>
          <p:cNvPr id="9" name="ZoneTexte 8">
            <a:extLst>
              <a:ext uri="{FF2B5EF4-FFF2-40B4-BE49-F238E27FC236}">
                <a16:creationId xmlns:a16="http://schemas.microsoft.com/office/drawing/2014/main" id="{BDC4644A-64E3-0640-9259-1F89B8F87062}"/>
              </a:ext>
            </a:extLst>
          </p:cNvPr>
          <p:cNvSpPr txBox="1"/>
          <p:nvPr/>
        </p:nvSpPr>
        <p:spPr>
          <a:xfrm>
            <a:off x="2016119" y="5243510"/>
            <a:ext cx="5472113" cy="923925"/>
          </a:xfrm>
          <a:prstGeom prst="rect">
            <a:avLst/>
          </a:prstGeom>
          <a:noFill/>
        </p:spPr>
        <p:txBody>
          <a:bodyPr>
            <a:spAutoFit/>
          </a:bodyPr>
          <a:lstStyle/>
          <a:p>
            <a:pPr>
              <a:defRPr/>
            </a:pPr>
            <a:r>
              <a:rPr lang="fr-FR" dirty="0">
                <a:solidFill>
                  <a:schemeClr val="bg2">
                    <a:lumMod val="50000"/>
                  </a:schemeClr>
                </a:solidFill>
                <a:latin typeface="Arial" charset="0"/>
                <a:cs typeface="Arial" charset="0"/>
              </a:rPr>
              <a:t>Les 4 heures de lumière ont permis à la photosynthèse de se dérouler (</a:t>
            </a:r>
            <a:r>
              <a:rPr lang="fr-FR" dirty="0" err="1">
                <a:solidFill>
                  <a:schemeClr val="bg2">
                    <a:lumMod val="50000"/>
                  </a:schemeClr>
                </a:solidFill>
                <a:latin typeface="Arial" charset="0"/>
                <a:cs typeface="Arial" charset="0"/>
              </a:rPr>
              <a:t>cf</a:t>
            </a:r>
            <a:r>
              <a:rPr lang="fr-FR" dirty="0">
                <a:solidFill>
                  <a:schemeClr val="bg2">
                    <a:lumMod val="50000"/>
                  </a:schemeClr>
                </a:solidFill>
                <a:latin typeface="Arial" charset="0"/>
                <a:cs typeface="Arial" charset="0"/>
              </a:rPr>
              <a:t> TP 1 et conditions nécessaires à la photosynthèse).</a:t>
            </a:r>
          </a:p>
        </p:txBody>
      </p:sp>
    </p:spTree>
    <p:extLst>
      <p:ext uri="{BB962C8B-B14F-4D97-AF65-F5344CB8AC3E}">
        <p14:creationId xmlns:p14="http://schemas.microsoft.com/office/powerpoint/2010/main" val="2599923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9C2EBC78-1F96-704C-8E6B-7D1AA67F241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49570" y="525459"/>
            <a:ext cx="46101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1A64C8C1-E548-514F-8496-C69E453A0386}"/>
              </a:ext>
            </a:extLst>
          </p:cNvPr>
          <p:cNvSpPr/>
          <p:nvPr/>
        </p:nvSpPr>
        <p:spPr>
          <a:xfrm>
            <a:off x="2373309" y="4629147"/>
            <a:ext cx="5976937" cy="646113"/>
          </a:xfrm>
          <a:prstGeom prst="rect">
            <a:avLst/>
          </a:prstGeom>
        </p:spPr>
        <p:txBody>
          <a:bodyPr>
            <a:spAutoFit/>
          </a:bodyPr>
          <a:lstStyle/>
          <a:p>
            <a:pPr>
              <a:defRPr/>
            </a:pPr>
            <a:r>
              <a:rPr lang="fr-FR" dirty="0">
                <a:latin typeface="+mj-lt"/>
              </a:rPr>
              <a:t>On place la feuille prélevée dans l'alcool bouillant. Elle en ressort décolorée après 3 minutes. </a:t>
            </a:r>
          </a:p>
        </p:txBody>
      </p:sp>
      <p:sp>
        <p:nvSpPr>
          <p:cNvPr id="8196" name="Rectangle 5">
            <a:extLst>
              <a:ext uri="{FF2B5EF4-FFF2-40B4-BE49-F238E27FC236}">
                <a16:creationId xmlns:a16="http://schemas.microsoft.com/office/drawing/2014/main" id="{98C04538-E22B-F047-88AD-D1D1134851AE}"/>
              </a:ext>
            </a:extLst>
          </p:cNvPr>
          <p:cNvSpPr>
            <a:spLocks noChangeArrowheads="1"/>
          </p:cNvSpPr>
          <p:nvPr/>
        </p:nvSpPr>
        <p:spPr bwMode="auto">
          <a:xfrm>
            <a:off x="7629520" y="4197346"/>
            <a:ext cx="12255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100" i="1"/>
              <a:t>Ac-reims.fr</a:t>
            </a:r>
          </a:p>
        </p:txBody>
      </p:sp>
      <p:sp>
        <p:nvSpPr>
          <p:cNvPr id="7" name="Flèche courbée vers la droite 6">
            <a:extLst>
              <a:ext uri="{FF2B5EF4-FFF2-40B4-BE49-F238E27FC236}">
                <a16:creationId xmlns:a16="http://schemas.microsoft.com/office/drawing/2014/main" id="{49FD20D9-463D-584F-8974-DCCA096DF807}"/>
              </a:ext>
            </a:extLst>
          </p:cNvPr>
          <p:cNvSpPr/>
          <p:nvPr/>
        </p:nvSpPr>
        <p:spPr>
          <a:xfrm>
            <a:off x="1004884" y="4916485"/>
            <a:ext cx="936625" cy="1081087"/>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chemeClr val="tx1"/>
              </a:solidFill>
            </a:endParaRPr>
          </a:p>
        </p:txBody>
      </p:sp>
      <p:sp>
        <p:nvSpPr>
          <p:cNvPr id="8" name="ZoneTexte 7">
            <a:extLst>
              <a:ext uri="{FF2B5EF4-FFF2-40B4-BE49-F238E27FC236}">
                <a16:creationId xmlns:a16="http://schemas.microsoft.com/office/drawing/2014/main" id="{9BA5702C-F6C9-4846-976F-28BB3200628E}"/>
              </a:ext>
            </a:extLst>
          </p:cNvPr>
          <p:cNvSpPr txBox="1"/>
          <p:nvPr/>
        </p:nvSpPr>
        <p:spPr>
          <a:xfrm>
            <a:off x="2373308" y="5276847"/>
            <a:ext cx="6553200" cy="1200329"/>
          </a:xfrm>
          <a:prstGeom prst="rect">
            <a:avLst/>
          </a:prstGeom>
          <a:noFill/>
        </p:spPr>
        <p:txBody>
          <a:bodyPr>
            <a:spAutoFit/>
          </a:bodyPr>
          <a:lstStyle/>
          <a:p>
            <a:pPr>
              <a:defRPr/>
            </a:pPr>
            <a:r>
              <a:rPr lang="fr-FR" dirty="0">
                <a:solidFill>
                  <a:schemeClr val="bg2">
                    <a:lumMod val="50000"/>
                  </a:schemeClr>
                </a:solidFill>
                <a:latin typeface="+mj-lt"/>
              </a:rPr>
              <a:t>Intérêt: l’alcool va détruire l’ensemble des pigments. Ainsi, lors de l’ajout de l’eau iodée (jaune) la coloration due (noire si présence d’amidon) à ce réactif sera nettement visible.</a:t>
            </a:r>
          </a:p>
        </p:txBody>
      </p:sp>
      <p:sp>
        <p:nvSpPr>
          <p:cNvPr id="2" name="Espace réservé du numéro de diapositive 1">
            <a:extLst>
              <a:ext uri="{FF2B5EF4-FFF2-40B4-BE49-F238E27FC236}">
                <a16:creationId xmlns:a16="http://schemas.microsoft.com/office/drawing/2014/main" id="{3B6B058E-1E7C-834B-941D-E35FCEC55C29}"/>
              </a:ext>
            </a:extLst>
          </p:cNvPr>
          <p:cNvSpPr>
            <a:spLocks noGrp="1"/>
          </p:cNvSpPr>
          <p:nvPr>
            <p:ph type="sldNum" sz="quarter" idx="12"/>
          </p:nvPr>
        </p:nvSpPr>
        <p:spPr>
          <a:xfrm>
            <a:off x="7676258" y="5441283"/>
            <a:ext cx="683339" cy="365125"/>
          </a:xfrm>
        </p:spPr>
        <p:txBody>
          <a:bodyPr/>
          <a:lstStyle/>
          <a:p>
            <a:fld id="{4FAB73BC-B049-4115-A692-8D63A059BFB8}" type="slidenum">
              <a:rPr lang="en-US" smtClean="0"/>
              <a:pPr/>
              <a:t>4</a:t>
            </a:fld>
            <a:endParaRPr lang="en-US" dirty="0"/>
          </a:p>
        </p:txBody>
      </p:sp>
    </p:spTree>
    <p:extLst>
      <p:ext uri="{BB962C8B-B14F-4D97-AF65-F5344CB8AC3E}">
        <p14:creationId xmlns:p14="http://schemas.microsoft.com/office/powerpoint/2010/main" val="303291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C7DA9B6D-53B1-3346-9D99-505EDE8DC09E}"/>
              </a:ext>
            </a:extLst>
          </p:cNvPr>
          <p:cNvSpPr>
            <a:spLocks noChangeArrowheads="1"/>
          </p:cNvSpPr>
          <p:nvPr/>
        </p:nvSpPr>
        <p:spPr bwMode="auto">
          <a:xfrm>
            <a:off x="590544" y="4024303"/>
            <a:ext cx="3960812" cy="1200329"/>
          </a:xfrm>
          <a:prstGeom prst="rect">
            <a:avLst/>
          </a:prstGeom>
          <a:noFill/>
          <a:ln w="9525">
            <a:noFill/>
            <a:miter lim="800000"/>
            <a:headEnd/>
            <a:tailEnd/>
          </a:ln>
        </p:spPr>
        <p:txBody>
          <a:bodyPr>
            <a:spAutoFit/>
          </a:bodyPr>
          <a:lstStyle/>
          <a:p>
            <a:pPr>
              <a:defRPr/>
            </a:pPr>
            <a:r>
              <a:rPr lang="fr-FR" dirty="0">
                <a:latin typeface="+mj-lt"/>
                <a:cs typeface="Arial" charset="0"/>
              </a:rPr>
              <a:t>La feuille subit le test de l'eau iodée (2-3 min) pour détecter la présence d'amidon (coloration noire).  </a:t>
            </a:r>
          </a:p>
        </p:txBody>
      </p:sp>
      <p:pic>
        <p:nvPicPr>
          <p:cNvPr id="9219" name="Picture 2">
            <a:extLst>
              <a:ext uri="{FF2B5EF4-FFF2-40B4-BE49-F238E27FC236}">
                <a16:creationId xmlns:a16="http://schemas.microsoft.com/office/drawing/2014/main" id="{5CA7FEF2-F355-0643-866C-E44C5CA1FC0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19107" y="927091"/>
            <a:ext cx="41052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3">
            <a:extLst>
              <a:ext uri="{FF2B5EF4-FFF2-40B4-BE49-F238E27FC236}">
                <a16:creationId xmlns:a16="http://schemas.microsoft.com/office/drawing/2014/main" id="{E674A3DC-BC36-AA4B-BC74-027F823F953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10132" y="927091"/>
            <a:ext cx="41052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6">
            <a:extLst>
              <a:ext uri="{FF2B5EF4-FFF2-40B4-BE49-F238E27FC236}">
                <a16:creationId xmlns:a16="http://schemas.microsoft.com/office/drawing/2014/main" id="{3802B02D-2A54-7A49-BDD3-383CBBBBDDB3}"/>
              </a:ext>
            </a:extLst>
          </p:cNvPr>
          <p:cNvSpPr>
            <a:spLocks noChangeArrowheads="1"/>
          </p:cNvSpPr>
          <p:nvPr/>
        </p:nvSpPr>
        <p:spPr bwMode="auto">
          <a:xfrm>
            <a:off x="4911719" y="4024303"/>
            <a:ext cx="4176712" cy="646113"/>
          </a:xfrm>
          <a:prstGeom prst="rect">
            <a:avLst/>
          </a:prstGeom>
          <a:noFill/>
          <a:ln w="9525">
            <a:noFill/>
            <a:miter lim="800000"/>
            <a:headEnd/>
            <a:tailEnd/>
          </a:ln>
        </p:spPr>
        <p:txBody>
          <a:bodyPr>
            <a:spAutoFit/>
          </a:bodyPr>
          <a:lstStyle/>
          <a:p>
            <a:pPr>
              <a:defRPr/>
            </a:pPr>
            <a:r>
              <a:rPr lang="fr-FR" dirty="0">
                <a:latin typeface="+mj-lt"/>
                <a:cs typeface="Arial" charset="0"/>
              </a:rPr>
              <a:t>Pour terminer, la feuille est rincée à l'eau. </a:t>
            </a:r>
          </a:p>
        </p:txBody>
      </p:sp>
      <p:sp>
        <p:nvSpPr>
          <p:cNvPr id="9222" name="Rectangle 7">
            <a:extLst>
              <a:ext uri="{FF2B5EF4-FFF2-40B4-BE49-F238E27FC236}">
                <a16:creationId xmlns:a16="http://schemas.microsoft.com/office/drawing/2014/main" id="{EFDB4A57-5077-F846-9AA3-4554D9D4387F}"/>
              </a:ext>
            </a:extLst>
          </p:cNvPr>
          <p:cNvSpPr>
            <a:spLocks noChangeArrowheads="1"/>
          </p:cNvSpPr>
          <p:nvPr/>
        </p:nvSpPr>
        <p:spPr bwMode="auto">
          <a:xfrm>
            <a:off x="7862881" y="5464166"/>
            <a:ext cx="122555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100" i="1"/>
              <a:t>Ac-reims.fr</a:t>
            </a:r>
          </a:p>
        </p:txBody>
      </p:sp>
      <p:sp>
        <p:nvSpPr>
          <p:cNvPr id="8" name="Flèche courbée vers la droite 7">
            <a:extLst>
              <a:ext uri="{FF2B5EF4-FFF2-40B4-BE49-F238E27FC236}">
                <a16:creationId xmlns:a16="http://schemas.microsoft.com/office/drawing/2014/main" id="{197A305D-E64B-9641-970A-8BB24410F472}"/>
              </a:ext>
            </a:extLst>
          </p:cNvPr>
          <p:cNvSpPr/>
          <p:nvPr/>
        </p:nvSpPr>
        <p:spPr>
          <a:xfrm>
            <a:off x="663569" y="5032365"/>
            <a:ext cx="647700" cy="57626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chemeClr val="tx1"/>
              </a:solidFill>
            </a:endParaRPr>
          </a:p>
        </p:txBody>
      </p:sp>
      <p:sp>
        <p:nvSpPr>
          <p:cNvPr id="9224" name="ZoneTexte 8">
            <a:extLst>
              <a:ext uri="{FF2B5EF4-FFF2-40B4-BE49-F238E27FC236}">
                <a16:creationId xmlns:a16="http://schemas.microsoft.com/office/drawing/2014/main" id="{AD1D8824-7945-8448-B172-631F8BDF400F}"/>
              </a:ext>
            </a:extLst>
          </p:cNvPr>
          <p:cNvSpPr txBox="1">
            <a:spLocks noChangeArrowheads="1"/>
          </p:cNvSpPr>
          <p:nvPr/>
        </p:nvSpPr>
        <p:spPr bwMode="auto">
          <a:xfrm>
            <a:off x="1671631" y="4960927"/>
            <a:ext cx="532765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800">
                <a:solidFill>
                  <a:srgbClr val="00B0F0"/>
                </a:solidFill>
                <a:latin typeface="Arial" panose="020B0604020202020204" pitchFamily="34" charset="0"/>
              </a:rPr>
              <a:t>L’eau iodée est le réactif spécifique de l’amidon. De couleur jaune, il devient noir en présence d’amidon.</a:t>
            </a:r>
          </a:p>
        </p:txBody>
      </p:sp>
      <p:sp>
        <p:nvSpPr>
          <p:cNvPr id="2" name="Espace réservé du numéro de diapositive 1">
            <a:extLst>
              <a:ext uri="{FF2B5EF4-FFF2-40B4-BE49-F238E27FC236}">
                <a16:creationId xmlns:a16="http://schemas.microsoft.com/office/drawing/2014/main" id="{D69993B4-B406-E54A-A2DC-6E8130EE0CD5}"/>
              </a:ext>
            </a:extLst>
          </p:cNvPr>
          <p:cNvSpPr>
            <a:spLocks noGrp="1"/>
          </p:cNvSpPr>
          <p:nvPr>
            <p:ph type="sldNum" sz="quarter" idx="12"/>
          </p:nvPr>
        </p:nvSpPr>
        <p:spPr>
          <a:xfrm>
            <a:off x="7261919" y="5484139"/>
            <a:ext cx="683339" cy="365125"/>
          </a:xfrm>
        </p:spPr>
        <p:txBody>
          <a:bodyPr/>
          <a:lstStyle/>
          <a:p>
            <a:fld id="{4FAB73BC-B049-4115-A692-8D63A059BFB8}" type="slidenum">
              <a:rPr lang="en-US" smtClean="0"/>
              <a:pPr/>
              <a:t>5</a:t>
            </a:fld>
            <a:endParaRPr lang="en-US" dirty="0"/>
          </a:p>
        </p:txBody>
      </p:sp>
    </p:spTree>
    <p:extLst>
      <p:ext uri="{BB962C8B-B14F-4D97-AF65-F5344CB8AC3E}">
        <p14:creationId xmlns:p14="http://schemas.microsoft.com/office/powerpoint/2010/main" val="1658642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a:extLst>
              <a:ext uri="{FF2B5EF4-FFF2-40B4-BE49-F238E27FC236}">
                <a16:creationId xmlns:a16="http://schemas.microsoft.com/office/drawing/2014/main" id="{84E28807-8029-5C47-8226-FE75BA28C16A}"/>
              </a:ext>
            </a:extLst>
          </p:cNvPr>
          <p:cNvSpPr>
            <a:spLocks noGrp="1"/>
          </p:cNvSpPr>
          <p:nvPr>
            <p:ph type="title"/>
          </p:nvPr>
        </p:nvSpPr>
        <p:spPr>
          <a:xfrm>
            <a:off x="609599" y="163513"/>
            <a:ext cx="8833327" cy="1066800"/>
          </a:xfrm>
        </p:spPr>
        <p:txBody>
          <a:bodyPr>
            <a:normAutofit/>
          </a:bodyPr>
          <a:lstStyle/>
          <a:p>
            <a:pPr eaLnBrk="1" hangingPunct="1"/>
            <a:r>
              <a:rPr lang="fr-FR" altLang="fr-FR" sz="2800"/>
              <a:t>Analyse des résultats de l’expérience 1</a:t>
            </a:r>
          </a:p>
        </p:txBody>
      </p:sp>
      <p:sp>
        <p:nvSpPr>
          <p:cNvPr id="3" name="Espace réservé du contenu 2">
            <a:extLst>
              <a:ext uri="{FF2B5EF4-FFF2-40B4-BE49-F238E27FC236}">
                <a16:creationId xmlns:a16="http://schemas.microsoft.com/office/drawing/2014/main" id="{03153E7D-68A9-C34D-9043-10D1BED552DF}"/>
              </a:ext>
            </a:extLst>
          </p:cNvPr>
          <p:cNvSpPr>
            <a:spLocks noGrp="1"/>
          </p:cNvSpPr>
          <p:nvPr>
            <p:ph idx="1"/>
          </p:nvPr>
        </p:nvSpPr>
        <p:spPr>
          <a:xfrm>
            <a:off x="403226" y="1098551"/>
            <a:ext cx="9197974" cy="4324350"/>
          </a:xfrm>
        </p:spPr>
        <p:txBody>
          <a:bodyPr>
            <a:noAutofit/>
          </a:bodyPr>
          <a:lstStyle/>
          <a:p>
            <a:pPr eaLnBrk="1" hangingPunct="1">
              <a:defRPr/>
            </a:pPr>
            <a:r>
              <a:rPr lang="fr-FR" sz="2800" b="1" u="sng" dirty="0">
                <a:latin typeface="+mj-lt"/>
              </a:rPr>
              <a:t>On constate </a:t>
            </a:r>
            <a:r>
              <a:rPr lang="fr-FR" sz="2800" dirty="0">
                <a:latin typeface="+mj-lt"/>
              </a:rPr>
              <a:t>après décoloration à l’alcool bouillant puis ajout d’eau iodée: une coloration noire dans la partie anciennement verte et une absence de coloration dans la partie anciennement blanche.</a:t>
            </a:r>
          </a:p>
          <a:p>
            <a:pPr eaLnBrk="1" hangingPunct="1">
              <a:defRPr/>
            </a:pPr>
            <a:r>
              <a:rPr lang="fr-FR" sz="2800" b="1" u="sng" dirty="0">
                <a:latin typeface="+mj-lt"/>
              </a:rPr>
              <a:t>Or on sait </a:t>
            </a:r>
            <a:r>
              <a:rPr lang="fr-FR" sz="2800" dirty="0">
                <a:latin typeface="+mj-lt"/>
              </a:rPr>
              <a:t>que l’eau iodée est un réactif spécifique de l’amidon et que la partie verte contenait de la chlorophylle exposée 4h à la lumière.</a:t>
            </a:r>
          </a:p>
          <a:p>
            <a:pPr eaLnBrk="1" hangingPunct="1">
              <a:defRPr/>
            </a:pPr>
            <a:r>
              <a:rPr lang="fr-FR" sz="2800" b="1" u="sng" dirty="0">
                <a:latin typeface="+mj-lt"/>
              </a:rPr>
              <a:t>On en déduit </a:t>
            </a:r>
            <a:r>
              <a:rPr lang="fr-FR" sz="2800" dirty="0">
                <a:latin typeface="+mj-lt"/>
              </a:rPr>
              <a:t>que la chlorophylle est nécessaire à la synthèse d’amidon en présence de lumière (et d’eau et de CO2).</a:t>
            </a:r>
          </a:p>
        </p:txBody>
      </p:sp>
      <p:sp>
        <p:nvSpPr>
          <p:cNvPr id="2" name="Espace réservé du numéro de diapositive 1">
            <a:extLst>
              <a:ext uri="{FF2B5EF4-FFF2-40B4-BE49-F238E27FC236}">
                <a16:creationId xmlns:a16="http://schemas.microsoft.com/office/drawing/2014/main" id="{2B47C809-9E20-3E4B-9422-9DED0C404D0E}"/>
              </a:ext>
            </a:extLst>
          </p:cNvPr>
          <p:cNvSpPr>
            <a:spLocks noGrp="1"/>
          </p:cNvSpPr>
          <p:nvPr>
            <p:ph type="sldNum" sz="quarter" idx="12"/>
          </p:nvPr>
        </p:nvSpPr>
        <p:spPr/>
        <p:txBody>
          <a:bodyPr/>
          <a:lstStyle/>
          <a:p>
            <a:fld id="{4FAB73BC-B049-4115-A692-8D63A059BFB8}" type="slidenum">
              <a:rPr lang="en-US" smtClean="0"/>
              <a:pPr/>
              <a:t>6</a:t>
            </a:fld>
            <a:endParaRPr lang="en-US" dirty="0"/>
          </a:p>
        </p:txBody>
      </p:sp>
    </p:spTree>
    <p:extLst>
      <p:ext uri="{BB962C8B-B14F-4D97-AF65-F5344CB8AC3E}">
        <p14:creationId xmlns:p14="http://schemas.microsoft.com/office/powerpoint/2010/main" val="2828957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FD1C68EF-0EC1-E74E-B336-C9762F10C26B}"/>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01869" y="493709"/>
            <a:ext cx="2771775" cy="362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a:extLst>
              <a:ext uri="{FF2B5EF4-FFF2-40B4-BE49-F238E27FC236}">
                <a16:creationId xmlns:a16="http://schemas.microsoft.com/office/drawing/2014/main" id="{56820AB0-6FCB-E94D-96B1-8EDF54911A7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13394" y="493709"/>
            <a:ext cx="2663825" cy="362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9A10FD5E-1806-3C4D-9832-ABF0F87A5489}"/>
              </a:ext>
            </a:extLst>
          </p:cNvPr>
          <p:cNvSpPr/>
          <p:nvPr/>
        </p:nvSpPr>
        <p:spPr>
          <a:xfrm>
            <a:off x="860419" y="4165596"/>
            <a:ext cx="8893175" cy="2032000"/>
          </a:xfrm>
          <a:prstGeom prst="rect">
            <a:avLst/>
          </a:prstGeom>
        </p:spPr>
        <p:txBody>
          <a:bodyPr>
            <a:spAutoFit/>
          </a:bodyPr>
          <a:lstStyle/>
          <a:p>
            <a:pPr>
              <a:defRPr/>
            </a:pPr>
            <a:r>
              <a:rPr lang="fr-FR" dirty="0">
                <a:latin typeface="+mj-lt"/>
              </a:rPr>
              <a:t>Même expérience réalisée sur une feuille panachée. A gauche, une feuille de </a:t>
            </a:r>
            <a:r>
              <a:rPr lang="fr-FR" dirty="0" err="1">
                <a:latin typeface="+mj-lt"/>
              </a:rPr>
              <a:t>coleus</a:t>
            </a:r>
            <a:r>
              <a:rPr lang="fr-FR" dirty="0">
                <a:latin typeface="+mj-lt"/>
              </a:rPr>
              <a:t>, la partie extérieure est verte (chlorophylles), la partie intérieure est rouge (anthocyanes), la zone intermédiaire est brune ; à droite, après exposition à la lumière, décoloration à l'éthanol bouillant puis coloration par le </a:t>
            </a:r>
            <a:r>
              <a:rPr lang="fr-FR" dirty="0" err="1">
                <a:latin typeface="+mj-lt"/>
              </a:rPr>
              <a:t>lugol</a:t>
            </a:r>
            <a:r>
              <a:rPr lang="fr-FR" dirty="0">
                <a:latin typeface="+mj-lt"/>
              </a:rPr>
              <a:t>, les régions vertes et brunes sont colorées en bleu-noir, elles ont donc synthétisé de l'amidon. La couleur brune est due à l'association de deux pigments photosynthétiques ( anthocyanes et chlorophylles). </a:t>
            </a:r>
          </a:p>
        </p:txBody>
      </p:sp>
      <p:sp>
        <p:nvSpPr>
          <p:cNvPr id="11269" name="Rectangle 6">
            <a:extLst>
              <a:ext uri="{FF2B5EF4-FFF2-40B4-BE49-F238E27FC236}">
                <a16:creationId xmlns:a16="http://schemas.microsoft.com/office/drawing/2014/main" id="{B8235DDA-624F-3445-B657-B533BD786888}"/>
              </a:ext>
            </a:extLst>
          </p:cNvPr>
          <p:cNvSpPr>
            <a:spLocks noChangeArrowheads="1"/>
          </p:cNvSpPr>
          <p:nvPr/>
        </p:nvSpPr>
        <p:spPr bwMode="auto">
          <a:xfrm>
            <a:off x="5073643" y="6208710"/>
            <a:ext cx="457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0BD0D9"/>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0BD0D9"/>
              </a:buClr>
              <a:buFont typeface="Georgia" panose="02040502050405020303" pitchFamily="18" charset="0"/>
              <a:buChar char="▫"/>
              <a:defRPr sz="2000">
                <a:solidFill>
                  <a:srgbClr val="0BD0D9"/>
                </a:solidFill>
                <a:latin typeface="Georgia" panose="02040502050405020303" pitchFamily="18" charset="0"/>
              </a:defRPr>
            </a:lvl5pPr>
            <a:lvl6pPr marL="25146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6pPr>
            <a:lvl7pPr marL="29718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7pPr>
            <a:lvl8pPr marL="34290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8pPr>
            <a:lvl9pPr marL="3886200" indent="-228600" eaLnBrk="0" fontAlgn="base" hangingPunct="0">
              <a:spcBef>
                <a:spcPts val="300"/>
              </a:spcBef>
              <a:spcAft>
                <a:spcPct val="0"/>
              </a:spcAft>
              <a:buClr>
                <a:srgbClr val="0BD0D9"/>
              </a:buClr>
              <a:buFont typeface="Georgia" panose="02040502050405020303" pitchFamily="18" charset="0"/>
              <a:buChar char="▫"/>
              <a:defRPr sz="2000">
                <a:solidFill>
                  <a:srgbClr val="0BD0D9"/>
                </a:solidFill>
                <a:latin typeface="Georgia" panose="02040502050405020303" pitchFamily="18" charset="0"/>
              </a:defRPr>
            </a:lvl9pPr>
          </a:lstStyle>
          <a:p>
            <a:pPr eaLnBrk="1" hangingPunct="1">
              <a:spcBef>
                <a:spcPct val="0"/>
              </a:spcBef>
              <a:buClrTx/>
              <a:buFontTx/>
              <a:buNone/>
            </a:pPr>
            <a:r>
              <a:rPr lang="fr-FR" altLang="fr-FR" sz="1100" i="1"/>
              <a:t>http://www.snv.jussieu.fr/bmedia/Photosynthese/exp13.html</a:t>
            </a:r>
          </a:p>
        </p:txBody>
      </p:sp>
      <p:sp>
        <p:nvSpPr>
          <p:cNvPr id="2" name="Espace réservé du numéro de diapositive 1">
            <a:extLst>
              <a:ext uri="{FF2B5EF4-FFF2-40B4-BE49-F238E27FC236}">
                <a16:creationId xmlns:a16="http://schemas.microsoft.com/office/drawing/2014/main" id="{3CF7A799-1853-FE44-992D-F56DEF6A2599}"/>
              </a:ext>
            </a:extLst>
          </p:cNvPr>
          <p:cNvSpPr>
            <a:spLocks noGrp="1"/>
          </p:cNvSpPr>
          <p:nvPr>
            <p:ph type="sldNum" sz="quarter" idx="12"/>
          </p:nvPr>
        </p:nvSpPr>
        <p:spPr>
          <a:xfrm>
            <a:off x="7676256" y="5698458"/>
            <a:ext cx="683339" cy="365125"/>
          </a:xfrm>
        </p:spPr>
        <p:txBody>
          <a:bodyPr/>
          <a:lstStyle/>
          <a:p>
            <a:fld id="{4FAB73BC-B049-4115-A692-8D63A059BFB8}" type="slidenum">
              <a:rPr lang="en-US" smtClean="0"/>
              <a:pPr/>
              <a:t>7</a:t>
            </a:fld>
            <a:endParaRPr lang="en-US" dirty="0"/>
          </a:p>
        </p:txBody>
      </p:sp>
    </p:spTree>
    <p:extLst>
      <p:ext uri="{BB962C8B-B14F-4D97-AF65-F5344CB8AC3E}">
        <p14:creationId xmlns:p14="http://schemas.microsoft.com/office/powerpoint/2010/main" val="1106072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42B164-8772-4F41-91E0-D6EB2CB89F52}"/>
              </a:ext>
            </a:extLst>
          </p:cNvPr>
          <p:cNvSpPr>
            <a:spLocks noGrp="1"/>
          </p:cNvSpPr>
          <p:nvPr>
            <p:ph type="title"/>
          </p:nvPr>
        </p:nvSpPr>
        <p:spPr/>
        <p:txBody>
          <a:bodyPr>
            <a:normAutofit/>
          </a:bodyPr>
          <a:lstStyle/>
          <a:p>
            <a:r>
              <a:rPr lang="fr-FR" dirty="0"/>
              <a:t>Tout système vivant est traversé par un flux d’énergie </a:t>
            </a:r>
          </a:p>
        </p:txBody>
      </p:sp>
      <p:sp>
        <p:nvSpPr>
          <p:cNvPr id="4" name="Espace réservé du numéro de diapositive 3">
            <a:extLst>
              <a:ext uri="{FF2B5EF4-FFF2-40B4-BE49-F238E27FC236}">
                <a16:creationId xmlns:a16="http://schemas.microsoft.com/office/drawing/2014/main" id="{67931D4D-9888-4249-963C-1BD73D410375}"/>
              </a:ext>
            </a:extLst>
          </p:cNvPr>
          <p:cNvSpPr>
            <a:spLocks noGrp="1"/>
          </p:cNvSpPr>
          <p:nvPr>
            <p:ph type="sldNum" sz="quarter" idx="12"/>
          </p:nvPr>
        </p:nvSpPr>
        <p:spPr/>
        <p:txBody>
          <a:bodyPr/>
          <a:lstStyle/>
          <a:p>
            <a:fld id="{4FAB73BC-B049-4115-A692-8D63A059BFB8}" type="slidenum">
              <a:rPr lang="en-US" smtClean="0"/>
              <a:pPr/>
              <a:t>8</a:t>
            </a:fld>
            <a:endParaRPr lang="en-US" dirty="0"/>
          </a:p>
        </p:txBody>
      </p:sp>
      <p:pic>
        <p:nvPicPr>
          <p:cNvPr id="22" name="Image 21">
            <a:extLst>
              <a:ext uri="{FF2B5EF4-FFF2-40B4-BE49-F238E27FC236}">
                <a16:creationId xmlns:a16="http://schemas.microsoft.com/office/drawing/2014/main" id="{08BBC1DE-E798-6342-9160-3F225B94451C}"/>
              </a:ext>
            </a:extLst>
          </p:cNvPr>
          <p:cNvPicPr>
            <a:picLocks noChangeAspect="1"/>
          </p:cNvPicPr>
          <p:nvPr/>
        </p:nvPicPr>
        <p:blipFill>
          <a:blip r:embed="rId2"/>
          <a:stretch>
            <a:fillRect/>
          </a:stretch>
        </p:blipFill>
        <p:spPr>
          <a:xfrm>
            <a:off x="374650" y="2071783"/>
            <a:ext cx="11442700" cy="4178300"/>
          </a:xfrm>
          <a:prstGeom prst="rect">
            <a:avLst/>
          </a:prstGeom>
        </p:spPr>
      </p:pic>
    </p:spTree>
    <p:extLst>
      <p:ext uri="{BB962C8B-B14F-4D97-AF65-F5344CB8AC3E}">
        <p14:creationId xmlns:p14="http://schemas.microsoft.com/office/powerpoint/2010/main" val="1693595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7BAAD2-206E-514D-B2A0-953FA2DDE7AD}"/>
              </a:ext>
            </a:extLst>
          </p:cNvPr>
          <p:cNvSpPr>
            <a:spLocks noGrp="1"/>
          </p:cNvSpPr>
          <p:nvPr>
            <p:ph type="title"/>
          </p:nvPr>
        </p:nvSpPr>
        <p:spPr/>
        <p:txBody>
          <a:bodyPr>
            <a:normAutofit/>
          </a:bodyPr>
          <a:lstStyle/>
          <a:p>
            <a:r>
              <a:rPr lang="fr-FR" b="1" i="1" u="sng" dirty="0">
                <a:latin typeface="Calibri" panose="020F0502020204030204" pitchFamily="34" charset="0"/>
                <a:ea typeface="Calibri" panose="020F0502020204030204" pitchFamily="34" charset="0"/>
                <a:cs typeface="Times New Roman" panose="02020603050405020304" pitchFamily="18" charset="0"/>
              </a:rPr>
              <a:t>spontanéité et enthalpie libre</a:t>
            </a:r>
            <a:br>
              <a:rPr lang="fr-FR" sz="5400" dirty="0">
                <a:latin typeface="Calibri" panose="020F0502020204030204" pitchFamily="34" charset="0"/>
                <a:ea typeface="Calibri" panose="020F0502020204030204" pitchFamily="34" charset="0"/>
                <a:cs typeface="Times New Roman" panose="02020603050405020304" pitchFamily="18" charset="0"/>
              </a:rPr>
            </a:br>
            <a:endParaRPr lang="fr-FR" dirty="0"/>
          </a:p>
        </p:txBody>
      </p:sp>
      <p:sp>
        <p:nvSpPr>
          <p:cNvPr id="3" name="Espace réservé du contenu 2">
            <a:extLst>
              <a:ext uri="{FF2B5EF4-FFF2-40B4-BE49-F238E27FC236}">
                <a16:creationId xmlns:a16="http://schemas.microsoft.com/office/drawing/2014/main" id="{4F6AFB03-737B-1C46-A227-34859A6971CD}"/>
              </a:ext>
            </a:extLst>
          </p:cNvPr>
          <p:cNvSpPr>
            <a:spLocks noGrp="1"/>
          </p:cNvSpPr>
          <p:nvPr>
            <p:ph idx="1"/>
          </p:nvPr>
        </p:nvSpPr>
        <p:spPr/>
        <p:txBody>
          <a:bodyPr/>
          <a:lstStyle/>
          <a:p>
            <a:r>
              <a:rPr lang="fr-FR" dirty="0"/>
              <a:t>Si un processus est spontané, comme la chute d’une pierre, il est possible d’exploiter cette spontanéité pour en récupérer du travail</a:t>
            </a:r>
          </a:p>
        </p:txBody>
      </p:sp>
      <p:sp>
        <p:nvSpPr>
          <p:cNvPr id="4" name="Espace réservé du numéro de diapositive 3">
            <a:extLst>
              <a:ext uri="{FF2B5EF4-FFF2-40B4-BE49-F238E27FC236}">
                <a16:creationId xmlns:a16="http://schemas.microsoft.com/office/drawing/2014/main" id="{CE7F18EB-8641-6141-AB3C-860F550CFD2C}"/>
              </a:ext>
            </a:extLst>
          </p:cNvPr>
          <p:cNvSpPr>
            <a:spLocks noGrp="1"/>
          </p:cNvSpPr>
          <p:nvPr>
            <p:ph type="sldNum" sz="quarter" idx="12"/>
          </p:nvPr>
        </p:nvSpPr>
        <p:spPr/>
        <p:txBody>
          <a:bodyPr/>
          <a:lstStyle/>
          <a:p>
            <a:fld id="{4FAB73BC-B049-4115-A692-8D63A059BFB8}" type="slidenum">
              <a:rPr lang="en-US" smtClean="0"/>
              <a:pPr/>
              <a:t>9</a:t>
            </a:fld>
            <a:endParaRPr lang="en-US" dirty="0"/>
          </a:p>
        </p:txBody>
      </p:sp>
      <p:pic>
        <p:nvPicPr>
          <p:cNvPr id="5" name="Image 4">
            <a:extLst>
              <a:ext uri="{FF2B5EF4-FFF2-40B4-BE49-F238E27FC236}">
                <a16:creationId xmlns:a16="http://schemas.microsoft.com/office/drawing/2014/main" id="{E4CD6F37-DBF2-704D-8D6E-01F68205B146}"/>
              </a:ext>
            </a:extLst>
          </p:cNvPr>
          <p:cNvPicPr/>
          <p:nvPr/>
        </p:nvPicPr>
        <p:blipFill rotWithShape="1">
          <a:blip r:embed="rId2" cstate="screen">
            <a:extLst>
              <a:ext uri="{BEBA8EAE-BF5A-486C-A8C5-ECC9F3942E4B}">
                <a14:imgProps xmlns:a14="http://schemas.microsoft.com/office/drawing/2010/main">
                  <a14:imgLayer r:embed="rId3">
                    <a14:imgEffect>
                      <a14:brightnessContrast bright="38000" contrast="8000"/>
                    </a14:imgEffect>
                  </a14:imgLayer>
                </a14:imgProps>
              </a:ext>
              <a:ext uri="{28A0092B-C50C-407E-A947-70E740481C1C}">
                <a14:useLocalDpi xmlns:a14="http://schemas.microsoft.com/office/drawing/2010/main"/>
              </a:ext>
            </a:extLst>
          </a:blip>
          <a:srcRect/>
          <a:stretch/>
        </p:blipFill>
        <p:spPr bwMode="auto">
          <a:xfrm rot="5400000">
            <a:off x="4819873" y="170931"/>
            <a:ext cx="2685718" cy="861429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0005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8B3C08-C59F-0C4B-B2EE-D1B6E6ABAAAE}"/>
              </a:ext>
            </a:extLst>
          </p:cNvPr>
          <p:cNvSpPr>
            <a:spLocks noGrp="1"/>
          </p:cNvSpPr>
          <p:nvPr>
            <p:ph type="title"/>
          </p:nvPr>
        </p:nvSpPr>
        <p:spPr/>
        <p:txBody>
          <a:bodyPr>
            <a:normAutofit/>
          </a:bodyPr>
          <a:lstStyle/>
          <a:p>
            <a:r>
              <a:rPr lang="fr-FR" sz="3200" b="1" u="sng" dirty="0">
                <a:latin typeface="Calibri" panose="020F0502020204030204" pitchFamily="34" charset="0"/>
                <a:ea typeface="Calibri" panose="020F0502020204030204" pitchFamily="34" charset="0"/>
                <a:cs typeface="Times New Roman" panose="02020603050405020304" pitchFamily="18" charset="0"/>
              </a:rPr>
              <a:t>nécessité d’une structure assurant le couplage</a:t>
            </a:r>
            <a:r>
              <a:rPr lang="fr-FR" sz="3200" dirty="0"/>
              <a:t> </a:t>
            </a:r>
            <a:br>
              <a:rPr lang="fr-FR" sz="3200" dirty="0"/>
            </a:br>
            <a:endParaRPr lang="fr-FR" sz="3200" dirty="0"/>
          </a:p>
        </p:txBody>
      </p:sp>
      <p:sp>
        <p:nvSpPr>
          <p:cNvPr id="4" name="Espace réservé du numéro de diapositive 3">
            <a:extLst>
              <a:ext uri="{FF2B5EF4-FFF2-40B4-BE49-F238E27FC236}">
                <a16:creationId xmlns:a16="http://schemas.microsoft.com/office/drawing/2014/main" id="{857CCA1E-627A-A34D-96B0-F935517570DE}"/>
              </a:ext>
            </a:extLst>
          </p:cNvPr>
          <p:cNvSpPr>
            <a:spLocks noGrp="1"/>
          </p:cNvSpPr>
          <p:nvPr>
            <p:ph type="sldNum" sz="quarter" idx="12"/>
          </p:nvPr>
        </p:nvSpPr>
        <p:spPr/>
        <p:txBody>
          <a:bodyPr/>
          <a:lstStyle/>
          <a:p>
            <a:fld id="{4FAB73BC-B049-4115-A692-8D63A059BFB8}" type="slidenum">
              <a:rPr lang="en-US" smtClean="0"/>
              <a:pPr/>
              <a:t>10</a:t>
            </a:fld>
            <a:endParaRPr lang="en-US" dirty="0"/>
          </a:p>
        </p:txBody>
      </p:sp>
      <p:pic>
        <p:nvPicPr>
          <p:cNvPr id="5" name="Image 4">
            <a:extLst>
              <a:ext uri="{FF2B5EF4-FFF2-40B4-BE49-F238E27FC236}">
                <a16:creationId xmlns:a16="http://schemas.microsoft.com/office/drawing/2014/main" id="{BA9CE195-27BE-5F47-98CA-2FBD11F2D50E}"/>
              </a:ext>
            </a:extLst>
          </p:cNvPr>
          <p:cNvPicPr/>
          <p:nvPr/>
        </p:nvPicPr>
        <p:blipFill rotWithShape="1">
          <a:blip r:embed="rId2" cstate="screen">
            <a:extLst>
              <a:ext uri="{BEBA8EAE-BF5A-486C-A8C5-ECC9F3942E4B}">
                <a14:imgProps xmlns:a14="http://schemas.microsoft.com/office/drawing/2010/main">
                  <a14:imgLayer r:embed="rId3">
                    <a14:imgEffect>
                      <a14:brightnessContrast bright="32000"/>
                    </a14:imgEffect>
                  </a14:imgLayer>
                </a14:imgProps>
              </a:ext>
              <a:ext uri="{28A0092B-C50C-407E-A947-70E740481C1C}">
                <a14:useLocalDpi xmlns:a14="http://schemas.microsoft.com/office/drawing/2010/main"/>
              </a:ext>
            </a:extLst>
          </a:blip>
          <a:srcRect/>
          <a:stretch/>
        </p:blipFill>
        <p:spPr bwMode="auto">
          <a:xfrm rot="5400000">
            <a:off x="4306232" y="-1020337"/>
            <a:ext cx="3367667" cy="98465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29061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3330D1-4DB0-9D4B-8D68-5872245E119B}"/>
              </a:ext>
            </a:extLst>
          </p:cNvPr>
          <p:cNvSpPr>
            <a:spLocks noGrp="1"/>
          </p:cNvSpPr>
          <p:nvPr>
            <p:ph type="title"/>
          </p:nvPr>
        </p:nvSpPr>
        <p:spPr>
          <a:xfrm>
            <a:off x="1958897" y="53805"/>
            <a:ext cx="10058400" cy="1371600"/>
          </a:xfrm>
        </p:spPr>
        <p:txBody>
          <a:bodyPr>
            <a:normAutofit/>
          </a:bodyPr>
          <a:lstStyle/>
          <a:p>
            <a:r>
              <a:rPr lang="fr-FR" sz="3200" b="1" i="1" u="sng" dirty="0">
                <a:solidFill>
                  <a:srgbClr val="000000"/>
                </a:solidFill>
                <a:latin typeface="Calibri" panose="020F0502020204030204" pitchFamily="34" charset="0"/>
                <a:ea typeface="Calibri" panose="020F0502020204030204" pitchFamily="34" charset="0"/>
                <a:cs typeface="Baskerville" panose="02020502070401020303" pitchFamily="18" charset="0"/>
              </a:rPr>
              <a:t>divers couplages rencontrés dans une cellule</a:t>
            </a:r>
            <a:r>
              <a:rPr lang="fr-FR" sz="3200" dirty="0"/>
              <a:t> </a:t>
            </a:r>
            <a:br>
              <a:rPr lang="fr-FR" sz="3200" dirty="0"/>
            </a:br>
            <a:endParaRPr lang="fr-FR" sz="3200" dirty="0"/>
          </a:p>
        </p:txBody>
      </p:sp>
      <p:sp>
        <p:nvSpPr>
          <p:cNvPr id="4" name="Espace réservé du numéro de diapositive 3">
            <a:extLst>
              <a:ext uri="{FF2B5EF4-FFF2-40B4-BE49-F238E27FC236}">
                <a16:creationId xmlns:a16="http://schemas.microsoft.com/office/drawing/2014/main" id="{AE773C19-1100-C643-9028-0AB1EAE1E9A3}"/>
              </a:ext>
            </a:extLst>
          </p:cNvPr>
          <p:cNvSpPr>
            <a:spLocks noGrp="1"/>
          </p:cNvSpPr>
          <p:nvPr>
            <p:ph type="sldNum" sz="quarter" idx="12"/>
          </p:nvPr>
        </p:nvSpPr>
        <p:spPr/>
        <p:txBody>
          <a:bodyPr/>
          <a:lstStyle/>
          <a:p>
            <a:fld id="{4FAB73BC-B049-4115-A692-8D63A059BFB8}" type="slidenum">
              <a:rPr lang="en-US" smtClean="0"/>
              <a:pPr/>
              <a:t>11</a:t>
            </a:fld>
            <a:endParaRPr lang="en-US" dirty="0"/>
          </a:p>
        </p:txBody>
      </p:sp>
      <p:pic>
        <p:nvPicPr>
          <p:cNvPr id="5" name="Image 4">
            <a:extLst>
              <a:ext uri="{FF2B5EF4-FFF2-40B4-BE49-F238E27FC236}">
                <a16:creationId xmlns:a16="http://schemas.microsoft.com/office/drawing/2014/main" id="{0C12BF9D-7550-4740-997D-D8737D271B71}"/>
              </a:ext>
            </a:extLst>
          </p:cNvPr>
          <p:cNvPicPr/>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bwMode="auto">
          <a:xfrm rot="5400000">
            <a:off x="3680157" y="-56076"/>
            <a:ext cx="5466757" cy="753505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09169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80DB9D-6724-3640-A9B6-EB443BD345C3}"/>
              </a:ext>
            </a:extLst>
          </p:cNvPr>
          <p:cNvSpPr>
            <a:spLocks noGrp="1"/>
          </p:cNvSpPr>
          <p:nvPr>
            <p:ph type="title"/>
          </p:nvPr>
        </p:nvSpPr>
        <p:spPr/>
        <p:txBody>
          <a:bodyPr>
            <a:normAutofit/>
          </a:bodyPr>
          <a:lstStyle/>
          <a:p>
            <a:r>
              <a:rPr lang="fr-FR" sz="2800" b="1" u="sng" dirty="0"/>
              <a:t>Pratiquer un raisonnement scientifique </a:t>
            </a:r>
            <a:br>
              <a:rPr lang="fr-FR" sz="2800" dirty="0"/>
            </a:br>
            <a:endParaRPr lang="fr-FR" sz="2800" dirty="0"/>
          </a:p>
        </p:txBody>
      </p:sp>
      <p:sp>
        <p:nvSpPr>
          <p:cNvPr id="3" name="Espace réservé du contenu 2">
            <a:extLst>
              <a:ext uri="{FF2B5EF4-FFF2-40B4-BE49-F238E27FC236}">
                <a16:creationId xmlns:a16="http://schemas.microsoft.com/office/drawing/2014/main" id="{AB125D1A-E85C-014D-9ECE-73CD18CCC697}"/>
              </a:ext>
            </a:extLst>
          </p:cNvPr>
          <p:cNvSpPr>
            <a:spLocks noGrp="1"/>
          </p:cNvSpPr>
          <p:nvPr>
            <p:ph idx="1"/>
          </p:nvPr>
        </p:nvSpPr>
        <p:spPr/>
        <p:txBody>
          <a:bodyPr/>
          <a:lstStyle/>
          <a:p>
            <a:endParaRPr lang="fr-FR"/>
          </a:p>
        </p:txBody>
      </p:sp>
      <p:sp>
        <p:nvSpPr>
          <p:cNvPr id="5" name="Espace réservé du numéro de diapositive 4">
            <a:extLst>
              <a:ext uri="{FF2B5EF4-FFF2-40B4-BE49-F238E27FC236}">
                <a16:creationId xmlns:a16="http://schemas.microsoft.com/office/drawing/2014/main" id="{FC5A3DC8-21FC-7147-A89A-EC698B4E0FDF}"/>
              </a:ext>
            </a:extLst>
          </p:cNvPr>
          <p:cNvSpPr>
            <a:spLocks noGrp="1"/>
          </p:cNvSpPr>
          <p:nvPr>
            <p:ph type="sldNum" sz="quarter" idx="12"/>
          </p:nvPr>
        </p:nvSpPr>
        <p:spPr/>
        <p:txBody>
          <a:bodyPr/>
          <a:lstStyle/>
          <a:p>
            <a:fld id="{4FAB73BC-B049-4115-A692-8D63A059BFB8}" type="slidenum">
              <a:rPr lang="en-US" smtClean="0"/>
              <a:pPr/>
              <a:t>12</a:t>
            </a:fld>
            <a:endParaRPr lang="en-US" dirty="0"/>
          </a:p>
        </p:txBody>
      </p:sp>
      <p:pic>
        <p:nvPicPr>
          <p:cNvPr id="4" name="Image 3">
            <a:extLst>
              <a:ext uri="{FF2B5EF4-FFF2-40B4-BE49-F238E27FC236}">
                <a16:creationId xmlns:a16="http://schemas.microsoft.com/office/drawing/2014/main" id="{141549D7-A822-8F43-961C-279828EE4EEE}"/>
              </a:ext>
            </a:extLst>
          </p:cNvPr>
          <p:cNvPicPr/>
          <p:nvPr/>
        </p:nvPicPr>
        <p:blipFill rotWithShape="1">
          <a:blip r:embed="rId2" cstate="screen">
            <a:extLst>
              <a:ext uri="{BEBA8EAE-BF5A-486C-A8C5-ECC9F3942E4B}">
                <a14:imgProps xmlns:a14="http://schemas.microsoft.com/office/drawing/2010/main">
                  <a14:imgLayer r:embed="rId3">
                    <a14:imgEffect>
                      <a14:brightnessContrast bright="40000" contrast="12000"/>
                    </a14:imgEffect>
                  </a14:imgLayer>
                </a14:imgProps>
              </a:ext>
              <a:ext uri="{28A0092B-C50C-407E-A947-70E740481C1C}">
                <a14:useLocalDpi xmlns:a14="http://schemas.microsoft.com/office/drawing/2010/main"/>
              </a:ext>
            </a:extLst>
          </a:blip>
          <a:srcRect/>
          <a:stretch/>
        </p:blipFill>
        <p:spPr bwMode="auto">
          <a:xfrm>
            <a:off x="1739591" y="1602832"/>
            <a:ext cx="7872760" cy="4329617"/>
          </a:xfrm>
          <a:prstGeom prst="rect">
            <a:avLst/>
          </a:prstGeom>
          <a:ln>
            <a:noFill/>
          </a:ln>
          <a:extLst>
            <a:ext uri="{53640926-AAD7-44D8-BBD7-CCE9431645EC}">
              <a14:shadowObscured xmlns:a14="http://schemas.microsoft.com/office/drawing/2010/main"/>
            </a:ext>
          </a:extLst>
        </p:spPr>
      </p:pic>
      <p:sp>
        <p:nvSpPr>
          <p:cNvPr id="6" name="ZoneTexte 5">
            <a:extLst>
              <a:ext uri="{FF2B5EF4-FFF2-40B4-BE49-F238E27FC236}">
                <a16:creationId xmlns:a16="http://schemas.microsoft.com/office/drawing/2014/main" id="{EF0FDF8D-0BD0-904C-837A-D4F721FB3CDB}"/>
              </a:ext>
            </a:extLst>
          </p:cNvPr>
          <p:cNvSpPr txBox="1"/>
          <p:nvPr/>
        </p:nvSpPr>
        <p:spPr>
          <a:xfrm>
            <a:off x="5543551" y="6515400"/>
            <a:ext cx="4344814" cy="261610"/>
          </a:xfrm>
          <a:prstGeom prst="rect">
            <a:avLst/>
          </a:prstGeom>
          <a:noFill/>
        </p:spPr>
        <p:txBody>
          <a:bodyPr wrap="square" rtlCol="0">
            <a:spAutoFit/>
          </a:bodyPr>
          <a:lstStyle/>
          <a:p>
            <a:r>
              <a:rPr lang="fr-FR" sz="1100" i="1" dirty="0"/>
              <a:t>D’après BIOLOGIE tout-en-un 1</a:t>
            </a:r>
            <a:r>
              <a:rPr lang="fr-FR" sz="1100" i="1" baseline="30000" dirty="0"/>
              <a:t>ère</a:t>
            </a:r>
            <a:r>
              <a:rPr lang="fr-FR" sz="1100" i="1" dirty="0"/>
              <a:t> année BCPST p.209</a:t>
            </a:r>
          </a:p>
        </p:txBody>
      </p:sp>
    </p:spTree>
    <p:extLst>
      <p:ext uri="{BB962C8B-B14F-4D97-AF65-F5344CB8AC3E}">
        <p14:creationId xmlns:p14="http://schemas.microsoft.com/office/powerpoint/2010/main" val="2980282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68E3A3-FAA5-7349-9B01-5031151D2067}"/>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24D0CD3C-7058-154A-BFF6-859C28FEA4F8}"/>
              </a:ext>
            </a:extLst>
          </p:cNvPr>
          <p:cNvSpPr>
            <a:spLocks noGrp="1"/>
          </p:cNvSpPr>
          <p:nvPr>
            <p:ph idx="1"/>
          </p:nvPr>
        </p:nvSpPr>
        <p:spPr/>
        <p:txBody>
          <a:bodyPr/>
          <a:lstStyle/>
          <a:p>
            <a:endParaRPr lang="fr-FR"/>
          </a:p>
        </p:txBody>
      </p:sp>
      <p:sp>
        <p:nvSpPr>
          <p:cNvPr id="5" name="Espace réservé du numéro de diapositive 4">
            <a:extLst>
              <a:ext uri="{FF2B5EF4-FFF2-40B4-BE49-F238E27FC236}">
                <a16:creationId xmlns:a16="http://schemas.microsoft.com/office/drawing/2014/main" id="{A0BCEF99-62DA-BA44-8E0B-9CCA94469F3B}"/>
              </a:ext>
            </a:extLst>
          </p:cNvPr>
          <p:cNvSpPr>
            <a:spLocks noGrp="1"/>
          </p:cNvSpPr>
          <p:nvPr>
            <p:ph type="sldNum" sz="quarter" idx="12"/>
          </p:nvPr>
        </p:nvSpPr>
        <p:spPr/>
        <p:txBody>
          <a:bodyPr/>
          <a:lstStyle/>
          <a:p>
            <a:fld id="{4FAB73BC-B049-4115-A692-8D63A059BFB8}" type="slidenum">
              <a:rPr lang="en-US" smtClean="0"/>
              <a:pPr/>
              <a:t>13</a:t>
            </a:fld>
            <a:endParaRPr lang="en-US" dirty="0"/>
          </a:p>
        </p:txBody>
      </p:sp>
      <p:pic>
        <p:nvPicPr>
          <p:cNvPr id="4" name="Image 3">
            <a:extLst>
              <a:ext uri="{FF2B5EF4-FFF2-40B4-BE49-F238E27FC236}">
                <a16:creationId xmlns:a16="http://schemas.microsoft.com/office/drawing/2014/main" id="{FDE64F3F-EB8F-9044-B177-55FB33795109}"/>
              </a:ext>
            </a:extLst>
          </p:cNvPr>
          <p:cNvPicPr/>
          <p:nvPr/>
        </p:nvPicPr>
        <p:blipFill rotWithShape="1">
          <a:blip r:embed="rId2" cstate="screen">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rcRect l="19737" t="58106" r="6639" b="7248"/>
          <a:stretch/>
        </p:blipFill>
        <p:spPr bwMode="auto">
          <a:xfrm rot="21540000">
            <a:off x="1336728" y="1133202"/>
            <a:ext cx="9518544" cy="4819144"/>
          </a:xfrm>
          <a:prstGeom prst="rect">
            <a:avLst/>
          </a:prstGeom>
          <a:ln>
            <a:noFill/>
          </a:ln>
          <a:extLst>
            <a:ext uri="{53640926-AAD7-44D8-BBD7-CCE9431645EC}">
              <a14:shadowObscured xmlns:a14="http://schemas.microsoft.com/office/drawing/2010/main"/>
            </a:ext>
          </a:extLst>
        </p:spPr>
      </p:pic>
      <p:sp>
        <p:nvSpPr>
          <p:cNvPr id="6" name="ZoneTexte 5">
            <a:extLst>
              <a:ext uri="{FF2B5EF4-FFF2-40B4-BE49-F238E27FC236}">
                <a16:creationId xmlns:a16="http://schemas.microsoft.com/office/drawing/2014/main" id="{87E32AEF-2A2F-3246-B612-2E1C1C79C3DF}"/>
              </a:ext>
            </a:extLst>
          </p:cNvPr>
          <p:cNvSpPr txBox="1"/>
          <p:nvPr/>
        </p:nvSpPr>
        <p:spPr>
          <a:xfrm>
            <a:off x="5543551" y="6515400"/>
            <a:ext cx="4344814" cy="261610"/>
          </a:xfrm>
          <a:prstGeom prst="rect">
            <a:avLst/>
          </a:prstGeom>
          <a:noFill/>
        </p:spPr>
        <p:txBody>
          <a:bodyPr wrap="square" rtlCol="0">
            <a:spAutoFit/>
          </a:bodyPr>
          <a:lstStyle/>
          <a:p>
            <a:r>
              <a:rPr lang="fr-FR" sz="1100" i="1" dirty="0"/>
              <a:t>D’après BIOLOGIE tout-en-un 1</a:t>
            </a:r>
            <a:r>
              <a:rPr lang="fr-FR" sz="1100" i="1" baseline="30000" dirty="0"/>
              <a:t>ère</a:t>
            </a:r>
            <a:r>
              <a:rPr lang="fr-FR" sz="1100" i="1" dirty="0"/>
              <a:t> année BCPST p.209</a:t>
            </a:r>
          </a:p>
        </p:txBody>
      </p:sp>
    </p:spTree>
    <p:extLst>
      <p:ext uri="{BB962C8B-B14F-4D97-AF65-F5344CB8AC3E}">
        <p14:creationId xmlns:p14="http://schemas.microsoft.com/office/powerpoint/2010/main" val="1596946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D63BA8-578D-B942-85A4-D5BBE6D7F04A}"/>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02CEF7D8-E97F-E24C-B3AA-39D45BA63129}"/>
              </a:ext>
            </a:extLst>
          </p:cNvPr>
          <p:cNvSpPr>
            <a:spLocks noGrp="1"/>
          </p:cNvSpPr>
          <p:nvPr>
            <p:ph idx="1"/>
          </p:nvPr>
        </p:nvSpPr>
        <p:spPr/>
        <p:txBody>
          <a:bodyPr/>
          <a:lstStyle/>
          <a:p>
            <a:endParaRPr lang="fr-FR"/>
          </a:p>
        </p:txBody>
      </p:sp>
      <p:sp>
        <p:nvSpPr>
          <p:cNvPr id="5" name="Espace réservé du numéro de diapositive 4">
            <a:extLst>
              <a:ext uri="{FF2B5EF4-FFF2-40B4-BE49-F238E27FC236}">
                <a16:creationId xmlns:a16="http://schemas.microsoft.com/office/drawing/2014/main" id="{6D814A28-D578-5647-957E-04F71DAA7070}"/>
              </a:ext>
            </a:extLst>
          </p:cNvPr>
          <p:cNvSpPr>
            <a:spLocks noGrp="1"/>
          </p:cNvSpPr>
          <p:nvPr>
            <p:ph type="sldNum" sz="quarter" idx="12"/>
          </p:nvPr>
        </p:nvSpPr>
        <p:spPr/>
        <p:txBody>
          <a:bodyPr/>
          <a:lstStyle/>
          <a:p>
            <a:fld id="{4FAB73BC-B049-4115-A692-8D63A059BFB8}" type="slidenum">
              <a:rPr lang="en-US" smtClean="0"/>
              <a:pPr/>
              <a:t>14</a:t>
            </a:fld>
            <a:endParaRPr lang="en-US" dirty="0"/>
          </a:p>
        </p:txBody>
      </p:sp>
      <p:pic>
        <p:nvPicPr>
          <p:cNvPr id="4" name="Image 3">
            <a:extLst>
              <a:ext uri="{FF2B5EF4-FFF2-40B4-BE49-F238E27FC236}">
                <a16:creationId xmlns:a16="http://schemas.microsoft.com/office/drawing/2014/main" id="{7E84092D-3306-614E-9E33-A4671387131D}"/>
              </a:ext>
            </a:extLst>
          </p:cNvPr>
          <p:cNvPicPr/>
          <p:nvPr/>
        </p:nvPicPr>
        <p:blipFill rotWithShape="1">
          <a:blip r:embed="rId2" cstate="screen">
            <a:extLst>
              <a:ext uri="{BEBA8EAE-BF5A-486C-A8C5-ECC9F3942E4B}">
                <a14:imgProps xmlns:a14="http://schemas.microsoft.com/office/drawing/2010/main">
                  <a14:imgLayer r:embed="rId3">
                    <a14:imgEffect>
                      <a14:brightnessContrast bright="30000" contrast="10000"/>
                    </a14:imgEffect>
                  </a14:imgLayer>
                </a14:imgProps>
              </a:ext>
              <a:ext uri="{28A0092B-C50C-407E-A947-70E740481C1C}">
                <a14:useLocalDpi xmlns:a14="http://schemas.microsoft.com/office/drawing/2010/main"/>
              </a:ext>
            </a:extLst>
          </a:blip>
          <a:srcRect/>
          <a:stretch/>
        </p:blipFill>
        <p:spPr bwMode="auto">
          <a:xfrm>
            <a:off x="1066800" y="773166"/>
            <a:ext cx="10441259" cy="5594180"/>
          </a:xfrm>
          <a:prstGeom prst="rect">
            <a:avLst/>
          </a:prstGeom>
          <a:ln>
            <a:noFill/>
          </a:ln>
          <a:extLst>
            <a:ext uri="{53640926-AAD7-44D8-BBD7-CCE9431645EC}">
              <a14:shadowObscured xmlns:a14="http://schemas.microsoft.com/office/drawing/2010/main"/>
            </a:ext>
          </a:extLst>
        </p:spPr>
      </p:pic>
      <p:sp>
        <p:nvSpPr>
          <p:cNvPr id="6" name="ZoneTexte 5">
            <a:extLst>
              <a:ext uri="{FF2B5EF4-FFF2-40B4-BE49-F238E27FC236}">
                <a16:creationId xmlns:a16="http://schemas.microsoft.com/office/drawing/2014/main" id="{2B5CF068-48FC-7D48-9E10-9B23103413E2}"/>
              </a:ext>
            </a:extLst>
          </p:cNvPr>
          <p:cNvSpPr txBox="1"/>
          <p:nvPr/>
        </p:nvSpPr>
        <p:spPr>
          <a:xfrm>
            <a:off x="5543551" y="6515400"/>
            <a:ext cx="4344814" cy="261610"/>
          </a:xfrm>
          <a:prstGeom prst="rect">
            <a:avLst/>
          </a:prstGeom>
          <a:noFill/>
        </p:spPr>
        <p:txBody>
          <a:bodyPr wrap="square" rtlCol="0">
            <a:spAutoFit/>
          </a:bodyPr>
          <a:lstStyle/>
          <a:p>
            <a:r>
              <a:rPr lang="fr-FR" sz="1100" i="1" dirty="0"/>
              <a:t>D’après BIOLOGIE tout-en-un 1</a:t>
            </a:r>
            <a:r>
              <a:rPr lang="fr-FR" sz="1100" i="1" baseline="30000" dirty="0"/>
              <a:t>ère</a:t>
            </a:r>
            <a:r>
              <a:rPr lang="fr-FR" sz="1100" i="1" dirty="0"/>
              <a:t> année BCPST p.211</a:t>
            </a:r>
          </a:p>
        </p:txBody>
      </p:sp>
    </p:spTree>
    <p:extLst>
      <p:ext uri="{BB962C8B-B14F-4D97-AF65-F5344CB8AC3E}">
        <p14:creationId xmlns:p14="http://schemas.microsoft.com/office/powerpoint/2010/main" val="2914697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5186FD-EB30-7B46-8927-5C6D9B7A574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8F812271-8324-D94F-A647-C767210FCCA8}"/>
              </a:ext>
            </a:extLst>
          </p:cNvPr>
          <p:cNvSpPr>
            <a:spLocks noGrp="1"/>
          </p:cNvSpPr>
          <p:nvPr>
            <p:ph idx="1"/>
          </p:nvPr>
        </p:nvSpPr>
        <p:spPr/>
        <p:txBody>
          <a:bodyPr/>
          <a:lstStyle/>
          <a:p>
            <a:endParaRPr lang="fr-FR"/>
          </a:p>
        </p:txBody>
      </p:sp>
      <p:sp>
        <p:nvSpPr>
          <p:cNvPr id="5" name="Espace réservé du numéro de diapositive 4">
            <a:extLst>
              <a:ext uri="{FF2B5EF4-FFF2-40B4-BE49-F238E27FC236}">
                <a16:creationId xmlns:a16="http://schemas.microsoft.com/office/drawing/2014/main" id="{24A0CE98-5FC2-7F43-9DC9-61B793ED37D4}"/>
              </a:ext>
            </a:extLst>
          </p:cNvPr>
          <p:cNvSpPr>
            <a:spLocks noGrp="1"/>
          </p:cNvSpPr>
          <p:nvPr>
            <p:ph type="sldNum" sz="quarter" idx="12"/>
          </p:nvPr>
        </p:nvSpPr>
        <p:spPr/>
        <p:txBody>
          <a:bodyPr/>
          <a:lstStyle/>
          <a:p>
            <a:fld id="{4FAB73BC-B049-4115-A692-8D63A059BFB8}" type="slidenum">
              <a:rPr lang="en-US" smtClean="0"/>
              <a:pPr/>
              <a:t>15</a:t>
            </a:fld>
            <a:endParaRPr lang="en-US" dirty="0"/>
          </a:p>
        </p:txBody>
      </p:sp>
      <p:pic>
        <p:nvPicPr>
          <p:cNvPr id="4" name="Image 3">
            <a:extLst>
              <a:ext uri="{FF2B5EF4-FFF2-40B4-BE49-F238E27FC236}">
                <a16:creationId xmlns:a16="http://schemas.microsoft.com/office/drawing/2014/main" id="{7C773B22-916E-E849-B4F9-6F86F5AB15D7}"/>
              </a:ext>
            </a:extLst>
          </p:cNvPr>
          <p:cNvPicPr/>
          <p:nvPr/>
        </p:nvPicPr>
        <p:blipFill rotWithShape="1">
          <a:blip r:embed="rId2" cstate="screen">
            <a:grayscl/>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a:ext>
            </a:extLst>
          </a:blip>
          <a:srcRect/>
          <a:stretch/>
        </p:blipFill>
        <p:spPr bwMode="auto">
          <a:xfrm rot="5400000">
            <a:off x="2086313" y="-781201"/>
            <a:ext cx="6198767" cy="8176613"/>
          </a:xfrm>
          <a:prstGeom prst="rect">
            <a:avLst/>
          </a:prstGeom>
          <a:ln>
            <a:noFill/>
          </a:ln>
          <a:extLst>
            <a:ext uri="{53640926-AAD7-44D8-BBD7-CCE9431645EC}">
              <a14:shadowObscured xmlns:a14="http://schemas.microsoft.com/office/drawing/2010/main"/>
            </a:ext>
          </a:extLst>
        </p:spPr>
      </p:pic>
      <p:sp>
        <p:nvSpPr>
          <p:cNvPr id="6" name="ZoneTexte 5">
            <a:extLst>
              <a:ext uri="{FF2B5EF4-FFF2-40B4-BE49-F238E27FC236}">
                <a16:creationId xmlns:a16="http://schemas.microsoft.com/office/drawing/2014/main" id="{5E692D38-755E-1741-B59F-3837DFBA6C0C}"/>
              </a:ext>
            </a:extLst>
          </p:cNvPr>
          <p:cNvSpPr txBox="1"/>
          <p:nvPr/>
        </p:nvSpPr>
        <p:spPr>
          <a:xfrm>
            <a:off x="5543551" y="6515400"/>
            <a:ext cx="4344814" cy="261610"/>
          </a:xfrm>
          <a:prstGeom prst="rect">
            <a:avLst/>
          </a:prstGeom>
          <a:noFill/>
        </p:spPr>
        <p:txBody>
          <a:bodyPr wrap="square" rtlCol="0">
            <a:spAutoFit/>
          </a:bodyPr>
          <a:lstStyle/>
          <a:p>
            <a:r>
              <a:rPr lang="fr-FR" sz="1100" i="1" dirty="0"/>
              <a:t>D’après BIOLOGIE tout-en-un 1</a:t>
            </a:r>
            <a:r>
              <a:rPr lang="fr-FR" sz="1100" i="1" baseline="30000" dirty="0"/>
              <a:t>ère</a:t>
            </a:r>
            <a:r>
              <a:rPr lang="fr-FR" sz="1100" i="1" dirty="0"/>
              <a:t> année BCPST p.211</a:t>
            </a:r>
          </a:p>
        </p:txBody>
      </p:sp>
    </p:spTree>
    <p:extLst>
      <p:ext uri="{BB962C8B-B14F-4D97-AF65-F5344CB8AC3E}">
        <p14:creationId xmlns:p14="http://schemas.microsoft.com/office/powerpoint/2010/main" val="1724620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78CC17-BEEA-6246-8ED6-0977E10676B9}"/>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AE407F68-0611-C445-853A-0D8D70ECEB01}"/>
              </a:ext>
            </a:extLst>
          </p:cNvPr>
          <p:cNvSpPr>
            <a:spLocks noGrp="1"/>
          </p:cNvSpPr>
          <p:nvPr>
            <p:ph idx="1"/>
          </p:nvPr>
        </p:nvSpPr>
        <p:spPr/>
        <p:txBody>
          <a:bodyPr/>
          <a:lstStyle/>
          <a:p>
            <a:endParaRPr lang="fr-FR"/>
          </a:p>
        </p:txBody>
      </p:sp>
      <p:sp>
        <p:nvSpPr>
          <p:cNvPr id="5" name="Espace réservé du numéro de diapositive 4">
            <a:extLst>
              <a:ext uri="{FF2B5EF4-FFF2-40B4-BE49-F238E27FC236}">
                <a16:creationId xmlns:a16="http://schemas.microsoft.com/office/drawing/2014/main" id="{24D0886E-CDCF-6A44-9A3B-10DC6B33E7BD}"/>
              </a:ext>
            </a:extLst>
          </p:cNvPr>
          <p:cNvSpPr>
            <a:spLocks noGrp="1"/>
          </p:cNvSpPr>
          <p:nvPr>
            <p:ph type="sldNum" sz="quarter" idx="12"/>
          </p:nvPr>
        </p:nvSpPr>
        <p:spPr/>
        <p:txBody>
          <a:bodyPr/>
          <a:lstStyle/>
          <a:p>
            <a:fld id="{4FAB73BC-B049-4115-A692-8D63A059BFB8}" type="slidenum">
              <a:rPr lang="en-US" smtClean="0"/>
              <a:pPr/>
              <a:t>16</a:t>
            </a:fld>
            <a:endParaRPr lang="en-US" dirty="0"/>
          </a:p>
        </p:txBody>
      </p:sp>
      <p:pic>
        <p:nvPicPr>
          <p:cNvPr id="4" name="Image 3">
            <a:extLst>
              <a:ext uri="{FF2B5EF4-FFF2-40B4-BE49-F238E27FC236}">
                <a16:creationId xmlns:a16="http://schemas.microsoft.com/office/drawing/2014/main" id="{8F3434B0-8ECB-DB40-A224-A4EA8841C75D}"/>
              </a:ext>
            </a:extLst>
          </p:cNvPr>
          <p:cNvPicPr/>
          <p:nvPr/>
        </p:nvPicPr>
        <p:blipFill rotWithShape="1">
          <a:blip r:embed="rId2" cstate="screen">
            <a:extLst>
              <a:ext uri="{BEBA8EAE-BF5A-486C-A8C5-ECC9F3942E4B}">
                <a14:imgProps xmlns:a14="http://schemas.microsoft.com/office/drawing/2010/main">
                  <a14:imgLayer r:embed="rId3">
                    <a14:imgEffect>
                      <a14:brightnessContrast bright="40000" contrast="10000"/>
                    </a14:imgEffect>
                  </a14:imgLayer>
                </a14:imgProps>
              </a:ext>
              <a:ext uri="{28A0092B-C50C-407E-A947-70E740481C1C}">
                <a14:useLocalDpi xmlns:a14="http://schemas.microsoft.com/office/drawing/2010/main"/>
              </a:ext>
            </a:extLst>
          </a:blip>
          <a:srcRect l="1311" t="32833" r="4308" b="6731"/>
          <a:stretch/>
        </p:blipFill>
        <p:spPr bwMode="auto">
          <a:xfrm>
            <a:off x="1370207" y="61017"/>
            <a:ext cx="8346688" cy="4581912"/>
          </a:xfrm>
          <a:prstGeom prst="rect">
            <a:avLst/>
          </a:prstGeom>
          <a:ln>
            <a:noFill/>
          </a:ln>
          <a:extLst>
            <a:ext uri="{53640926-AAD7-44D8-BBD7-CCE9431645EC}">
              <a14:shadowObscured xmlns:a14="http://schemas.microsoft.com/office/drawing/2010/main"/>
            </a:ext>
          </a:extLst>
        </p:spPr>
      </p:pic>
      <p:sp>
        <p:nvSpPr>
          <p:cNvPr id="6" name="ZoneTexte 5">
            <a:extLst>
              <a:ext uri="{FF2B5EF4-FFF2-40B4-BE49-F238E27FC236}">
                <a16:creationId xmlns:a16="http://schemas.microsoft.com/office/drawing/2014/main" id="{5E5E531F-77D3-4F42-821C-2A12D6D6BB41}"/>
              </a:ext>
            </a:extLst>
          </p:cNvPr>
          <p:cNvSpPr txBox="1"/>
          <p:nvPr/>
        </p:nvSpPr>
        <p:spPr>
          <a:xfrm>
            <a:off x="5543551" y="6515400"/>
            <a:ext cx="4344814" cy="261610"/>
          </a:xfrm>
          <a:prstGeom prst="rect">
            <a:avLst/>
          </a:prstGeom>
          <a:noFill/>
        </p:spPr>
        <p:txBody>
          <a:bodyPr wrap="square" rtlCol="0">
            <a:spAutoFit/>
          </a:bodyPr>
          <a:lstStyle/>
          <a:p>
            <a:r>
              <a:rPr lang="fr-FR" sz="1100" i="1" dirty="0"/>
              <a:t>D’après BIOLOGIE tout-en-un 1</a:t>
            </a:r>
            <a:r>
              <a:rPr lang="fr-FR" sz="1100" i="1" baseline="30000" dirty="0"/>
              <a:t>ère</a:t>
            </a:r>
            <a:r>
              <a:rPr lang="fr-FR" sz="1100" i="1" dirty="0"/>
              <a:t> année BCPST p.211</a:t>
            </a:r>
          </a:p>
        </p:txBody>
      </p:sp>
      <p:pic>
        <p:nvPicPr>
          <p:cNvPr id="7" name="Image 6">
            <a:extLst>
              <a:ext uri="{FF2B5EF4-FFF2-40B4-BE49-F238E27FC236}">
                <a16:creationId xmlns:a16="http://schemas.microsoft.com/office/drawing/2014/main" id="{B8DE2AA4-4E4E-DE4F-B368-9646B591CAAE}"/>
              </a:ext>
            </a:extLst>
          </p:cNvPr>
          <p:cNvPicPr/>
          <p:nvPr/>
        </p:nvPicPr>
        <p:blipFill rotWithShape="1">
          <a:blip r:embed="rId4" cstate="screen">
            <a:grayscl/>
            <a:extLst>
              <a:ext uri="{BEBA8EAE-BF5A-486C-A8C5-ECC9F3942E4B}">
                <a14:imgProps xmlns:a14="http://schemas.microsoft.com/office/drawing/2010/main">
                  <a14:imgLayer r:embed="rId5">
                    <a14:imgEffect>
                      <a14:brightnessContrast bright="30000"/>
                    </a14:imgEffect>
                  </a14:imgLayer>
                </a14:imgProps>
              </a:ext>
              <a:ext uri="{28A0092B-C50C-407E-A947-70E740481C1C}">
                <a14:useLocalDpi xmlns:a14="http://schemas.microsoft.com/office/drawing/2010/main"/>
              </a:ext>
            </a:extLst>
          </a:blip>
          <a:srcRect l="66825" r="14844"/>
          <a:stretch/>
        </p:blipFill>
        <p:spPr bwMode="auto">
          <a:xfrm rot="5400000">
            <a:off x="4729240" y="1283896"/>
            <a:ext cx="1628622" cy="83466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63997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5BDA33-FC96-7F40-8693-2573A7772D45}"/>
              </a:ext>
            </a:extLst>
          </p:cNvPr>
          <p:cNvSpPr>
            <a:spLocks noGrp="1"/>
          </p:cNvSpPr>
          <p:nvPr>
            <p:ph type="title"/>
          </p:nvPr>
        </p:nvSpPr>
        <p:spPr>
          <a:xfrm>
            <a:off x="179699" y="138828"/>
            <a:ext cx="8596668" cy="1320800"/>
          </a:xfrm>
        </p:spPr>
        <p:txBody>
          <a:bodyPr>
            <a:normAutofit fontScale="90000"/>
          </a:bodyPr>
          <a:lstStyle/>
          <a:p>
            <a:r>
              <a:rPr lang="fr-FR" dirty="0"/>
              <a:t>Observation au MO d’une feuille d’Elodée 48h sous éclairage et colorée à l’eau iodée (X600)</a:t>
            </a:r>
          </a:p>
        </p:txBody>
      </p:sp>
      <p:pic>
        <p:nvPicPr>
          <p:cNvPr id="6" name="Espace réservé du contenu 5">
            <a:extLst>
              <a:ext uri="{FF2B5EF4-FFF2-40B4-BE49-F238E27FC236}">
                <a16:creationId xmlns:a16="http://schemas.microsoft.com/office/drawing/2014/main" id="{FDE88780-E7FB-194F-A6B1-FBD6FD71440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rot="5400000">
            <a:off x="806034" y="1587897"/>
            <a:ext cx="3543299" cy="4795968"/>
          </a:xfrm>
        </p:spPr>
      </p:pic>
      <p:sp>
        <p:nvSpPr>
          <p:cNvPr id="4" name="Espace réservé du numéro de diapositive 3">
            <a:extLst>
              <a:ext uri="{FF2B5EF4-FFF2-40B4-BE49-F238E27FC236}">
                <a16:creationId xmlns:a16="http://schemas.microsoft.com/office/drawing/2014/main" id="{C08F7E1C-A99D-A145-8068-B15EC7C2A61A}"/>
              </a:ext>
            </a:extLst>
          </p:cNvPr>
          <p:cNvSpPr>
            <a:spLocks noGrp="1"/>
          </p:cNvSpPr>
          <p:nvPr>
            <p:ph type="sldNum" sz="quarter" idx="12"/>
          </p:nvPr>
        </p:nvSpPr>
        <p:spPr/>
        <p:txBody>
          <a:bodyPr/>
          <a:lstStyle/>
          <a:p>
            <a:fld id="{4FAB73BC-B049-4115-A692-8D63A059BFB8}" type="slidenum">
              <a:rPr lang="en-US" smtClean="0"/>
              <a:pPr/>
              <a:t>17</a:t>
            </a:fld>
            <a:endParaRPr lang="en-US" dirty="0"/>
          </a:p>
        </p:txBody>
      </p:sp>
      <p:pic>
        <p:nvPicPr>
          <p:cNvPr id="8" name="Image 7">
            <a:extLst>
              <a:ext uri="{FF2B5EF4-FFF2-40B4-BE49-F238E27FC236}">
                <a16:creationId xmlns:a16="http://schemas.microsoft.com/office/drawing/2014/main" id="{D874A94F-7C05-F845-8B4D-C9F805CA42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6064409" y="1065596"/>
            <a:ext cx="5052506" cy="5629277"/>
          </a:xfrm>
          <a:prstGeom prst="rect">
            <a:avLst/>
          </a:prstGeom>
        </p:spPr>
      </p:pic>
      <p:sp>
        <p:nvSpPr>
          <p:cNvPr id="9" name="ZoneTexte 8">
            <a:extLst>
              <a:ext uri="{FF2B5EF4-FFF2-40B4-BE49-F238E27FC236}">
                <a16:creationId xmlns:a16="http://schemas.microsoft.com/office/drawing/2014/main" id="{724BF3C6-0357-3147-83B7-073C2B68E2F6}"/>
              </a:ext>
            </a:extLst>
          </p:cNvPr>
          <p:cNvSpPr txBox="1"/>
          <p:nvPr/>
        </p:nvSpPr>
        <p:spPr>
          <a:xfrm>
            <a:off x="7458075" y="6557963"/>
            <a:ext cx="2014538" cy="261610"/>
          </a:xfrm>
          <a:prstGeom prst="rect">
            <a:avLst/>
          </a:prstGeom>
          <a:noFill/>
        </p:spPr>
        <p:txBody>
          <a:bodyPr wrap="square" rtlCol="0">
            <a:spAutoFit/>
          </a:bodyPr>
          <a:lstStyle/>
          <a:p>
            <a:r>
              <a:rPr lang="fr-FR" sz="1100" i="1" dirty="0"/>
              <a:t>S. </a:t>
            </a:r>
            <a:r>
              <a:rPr lang="fr-FR" sz="1100" i="1" dirty="0" err="1"/>
              <a:t>Dalaine</a:t>
            </a:r>
            <a:endParaRPr lang="fr-FR" sz="1100" i="1" dirty="0"/>
          </a:p>
        </p:txBody>
      </p:sp>
    </p:spTree>
    <p:extLst>
      <p:ext uri="{BB962C8B-B14F-4D97-AF65-F5344CB8AC3E}">
        <p14:creationId xmlns:p14="http://schemas.microsoft.com/office/powerpoint/2010/main" val="531053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BBD5A2-4A6C-4448-B131-3DB288369A73}"/>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5B7265DE-0585-534C-B72A-822F3B923B26}"/>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contrast="10000"/>
                    </a14:imgEffect>
                  </a14:imgLayer>
                </a14:imgProps>
              </a:ext>
              <a:ext uri="{28A0092B-C50C-407E-A947-70E740481C1C}">
                <a14:useLocalDpi xmlns:a14="http://schemas.microsoft.com/office/drawing/2010/main"/>
              </a:ext>
            </a:extLst>
          </a:blip>
          <a:srcRect/>
          <a:stretch/>
        </p:blipFill>
        <p:spPr>
          <a:xfrm>
            <a:off x="1141855" y="265193"/>
            <a:ext cx="7667625" cy="6141294"/>
          </a:xfrm>
        </p:spPr>
      </p:pic>
      <p:sp>
        <p:nvSpPr>
          <p:cNvPr id="4" name="Espace réservé du numéro de diapositive 3">
            <a:extLst>
              <a:ext uri="{FF2B5EF4-FFF2-40B4-BE49-F238E27FC236}">
                <a16:creationId xmlns:a16="http://schemas.microsoft.com/office/drawing/2014/main" id="{FB6C126C-3A8C-8049-A762-C95534B47104}"/>
              </a:ext>
            </a:extLst>
          </p:cNvPr>
          <p:cNvSpPr>
            <a:spLocks noGrp="1"/>
          </p:cNvSpPr>
          <p:nvPr>
            <p:ph type="sldNum" sz="quarter" idx="12"/>
          </p:nvPr>
        </p:nvSpPr>
        <p:spPr/>
        <p:txBody>
          <a:bodyPr/>
          <a:lstStyle/>
          <a:p>
            <a:fld id="{4FAB73BC-B049-4115-A692-8D63A059BFB8}" type="slidenum">
              <a:rPr lang="en-US" smtClean="0"/>
              <a:pPr/>
              <a:t>18</a:t>
            </a:fld>
            <a:endParaRPr lang="en-US" dirty="0"/>
          </a:p>
        </p:txBody>
      </p:sp>
      <p:sp>
        <p:nvSpPr>
          <p:cNvPr id="7" name="ZoneTexte 6">
            <a:extLst>
              <a:ext uri="{FF2B5EF4-FFF2-40B4-BE49-F238E27FC236}">
                <a16:creationId xmlns:a16="http://schemas.microsoft.com/office/drawing/2014/main" id="{9529EBD2-9346-A848-A20B-81D258612038}"/>
              </a:ext>
            </a:extLst>
          </p:cNvPr>
          <p:cNvSpPr txBox="1"/>
          <p:nvPr/>
        </p:nvSpPr>
        <p:spPr>
          <a:xfrm>
            <a:off x="6867788" y="6489284"/>
            <a:ext cx="4129088" cy="261610"/>
          </a:xfrm>
          <a:prstGeom prst="rect">
            <a:avLst/>
          </a:prstGeom>
          <a:noFill/>
        </p:spPr>
        <p:txBody>
          <a:bodyPr wrap="square" rtlCol="0">
            <a:spAutoFit/>
          </a:bodyPr>
          <a:lstStyle/>
          <a:p>
            <a:r>
              <a:rPr lang="fr-FR" sz="1100" i="1" dirty="0"/>
              <a:t>SVT TS Spécialité Bordas </a:t>
            </a:r>
            <a:r>
              <a:rPr lang="fr-FR" sz="1100" i="1" dirty="0" err="1"/>
              <a:t>ed</a:t>
            </a:r>
            <a:r>
              <a:rPr lang="fr-FR" sz="1100" i="1" dirty="0"/>
              <a:t> 2012 Activités pratiques 2</a:t>
            </a:r>
          </a:p>
        </p:txBody>
      </p:sp>
    </p:spTree>
    <p:extLst>
      <p:ext uri="{BB962C8B-B14F-4D97-AF65-F5344CB8AC3E}">
        <p14:creationId xmlns:p14="http://schemas.microsoft.com/office/powerpoint/2010/main" val="1699744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D224C8-08E7-7344-A14C-CAEDC6DD051D}"/>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16619C8-D9C0-6146-8622-D29015A20ACC}"/>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3355823" y="-641197"/>
            <a:ext cx="4748345" cy="6030740"/>
          </a:xfrm>
        </p:spPr>
      </p:pic>
      <p:sp>
        <p:nvSpPr>
          <p:cNvPr id="4" name="Espace réservé du numéro de diapositive 3">
            <a:extLst>
              <a:ext uri="{FF2B5EF4-FFF2-40B4-BE49-F238E27FC236}">
                <a16:creationId xmlns:a16="http://schemas.microsoft.com/office/drawing/2014/main" id="{DE0A8157-AC6C-5042-BB95-92BE4CC901BE}"/>
              </a:ext>
            </a:extLst>
          </p:cNvPr>
          <p:cNvSpPr>
            <a:spLocks noGrp="1"/>
          </p:cNvSpPr>
          <p:nvPr>
            <p:ph type="sldNum" sz="quarter" idx="12"/>
          </p:nvPr>
        </p:nvSpPr>
        <p:spPr/>
        <p:txBody>
          <a:bodyPr/>
          <a:lstStyle/>
          <a:p>
            <a:fld id="{4FAB73BC-B049-4115-A692-8D63A059BFB8}" type="slidenum">
              <a:rPr lang="en-US" smtClean="0"/>
              <a:pPr/>
              <a:t>19</a:t>
            </a:fld>
            <a:endParaRPr lang="en-US" dirty="0"/>
          </a:p>
        </p:txBody>
      </p:sp>
      <p:pic>
        <p:nvPicPr>
          <p:cNvPr id="8" name="Image 7">
            <a:extLst>
              <a:ext uri="{FF2B5EF4-FFF2-40B4-BE49-F238E27FC236}">
                <a16:creationId xmlns:a16="http://schemas.microsoft.com/office/drawing/2014/main" id="{E85B4ABF-5C4E-9047-94A5-B0D63C4440B9}"/>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10000" contrast="5000"/>
                    </a14:imgEffect>
                  </a14:imgLayer>
                </a14:imgProps>
              </a:ext>
              <a:ext uri="{28A0092B-C50C-407E-A947-70E740481C1C}">
                <a14:useLocalDpi xmlns:a14="http://schemas.microsoft.com/office/drawing/2010/main"/>
              </a:ext>
            </a:extLst>
          </a:blip>
          <a:srcRect/>
          <a:stretch/>
        </p:blipFill>
        <p:spPr>
          <a:xfrm rot="5400000">
            <a:off x="6539175" y="4464843"/>
            <a:ext cx="2085975" cy="2700339"/>
          </a:xfrm>
          <a:prstGeom prst="rect">
            <a:avLst/>
          </a:prstGeom>
        </p:spPr>
      </p:pic>
      <p:sp>
        <p:nvSpPr>
          <p:cNvPr id="9" name="ZoneTexte 8">
            <a:extLst>
              <a:ext uri="{FF2B5EF4-FFF2-40B4-BE49-F238E27FC236}">
                <a16:creationId xmlns:a16="http://schemas.microsoft.com/office/drawing/2014/main" id="{394E28AB-735A-D14C-B1F5-E907F0A4BDE1}"/>
              </a:ext>
            </a:extLst>
          </p:cNvPr>
          <p:cNvSpPr txBox="1"/>
          <p:nvPr/>
        </p:nvSpPr>
        <p:spPr>
          <a:xfrm>
            <a:off x="9782438" y="6312161"/>
            <a:ext cx="1722875" cy="600164"/>
          </a:xfrm>
          <a:prstGeom prst="rect">
            <a:avLst/>
          </a:prstGeom>
          <a:noFill/>
        </p:spPr>
        <p:txBody>
          <a:bodyPr wrap="square" rtlCol="0">
            <a:spAutoFit/>
          </a:bodyPr>
          <a:lstStyle/>
          <a:p>
            <a:r>
              <a:rPr lang="fr-FR" sz="1100" i="1" dirty="0"/>
              <a:t>SVT TS Spécialité Bordas </a:t>
            </a:r>
            <a:r>
              <a:rPr lang="fr-FR" sz="1100" i="1" dirty="0" err="1"/>
              <a:t>ed</a:t>
            </a:r>
            <a:r>
              <a:rPr lang="fr-FR" sz="1100" i="1" dirty="0"/>
              <a:t> 2012 Activités pratiques 2</a:t>
            </a:r>
          </a:p>
        </p:txBody>
      </p:sp>
    </p:spTree>
    <p:extLst>
      <p:ext uri="{BB962C8B-B14F-4D97-AF65-F5344CB8AC3E}">
        <p14:creationId xmlns:p14="http://schemas.microsoft.com/office/powerpoint/2010/main" val="2442565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8256F2-8DE8-684A-AEC0-A15E4BDA69D2}"/>
              </a:ext>
            </a:extLst>
          </p:cNvPr>
          <p:cNvSpPr>
            <a:spLocks noGrp="1"/>
          </p:cNvSpPr>
          <p:nvPr>
            <p:ph type="title"/>
          </p:nvPr>
        </p:nvSpPr>
        <p:spPr/>
        <p:txBody>
          <a:bodyPr>
            <a:normAutofit/>
          </a:bodyPr>
          <a:lstStyle/>
          <a:p>
            <a:r>
              <a:rPr lang="fr-FR" sz="2400" dirty="0"/>
              <a:t>Traces écrites</a:t>
            </a:r>
          </a:p>
        </p:txBody>
      </p:sp>
      <p:sp>
        <p:nvSpPr>
          <p:cNvPr id="4" name="Espace réservé du numéro de diapositive 3">
            <a:extLst>
              <a:ext uri="{FF2B5EF4-FFF2-40B4-BE49-F238E27FC236}">
                <a16:creationId xmlns:a16="http://schemas.microsoft.com/office/drawing/2014/main" id="{CF4E6591-1581-0E46-98E1-60D62A838C12}"/>
              </a:ext>
            </a:extLst>
          </p:cNvPr>
          <p:cNvSpPr>
            <a:spLocks noGrp="1"/>
          </p:cNvSpPr>
          <p:nvPr>
            <p:ph type="sldNum" sz="quarter" idx="12"/>
          </p:nvPr>
        </p:nvSpPr>
        <p:spPr/>
        <p:txBody>
          <a:bodyPr/>
          <a:lstStyle/>
          <a:p>
            <a:fld id="{4FAB73BC-B049-4115-A692-8D63A059BFB8}" type="slidenum">
              <a:rPr lang="en-US" smtClean="0"/>
              <a:pPr/>
              <a:t>20</a:t>
            </a:fld>
            <a:endParaRPr lang="en-US" dirty="0"/>
          </a:p>
        </p:txBody>
      </p:sp>
      <p:sp>
        <p:nvSpPr>
          <p:cNvPr id="5" name="Rectangle 4">
            <a:extLst>
              <a:ext uri="{FF2B5EF4-FFF2-40B4-BE49-F238E27FC236}">
                <a16:creationId xmlns:a16="http://schemas.microsoft.com/office/drawing/2014/main" id="{E78687FD-8C91-0146-8B02-2DE55EE589B5}"/>
              </a:ext>
            </a:extLst>
          </p:cNvPr>
          <p:cNvSpPr/>
          <p:nvPr/>
        </p:nvSpPr>
        <p:spPr>
          <a:xfrm>
            <a:off x="301096" y="1176388"/>
            <a:ext cx="8771467" cy="5047536"/>
          </a:xfrm>
          <a:prstGeom prst="rect">
            <a:avLst/>
          </a:prstGeom>
        </p:spPr>
        <p:txBody>
          <a:bodyPr wrap="square">
            <a:spAutoFit/>
          </a:bodyPr>
          <a:lstStyle/>
          <a:p>
            <a:pPr>
              <a:spcAft>
                <a:spcPts val="0"/>
              </a:spcAft>
            </a:pPr>
            <a:r>
              <a:rPr lang="fr-FR" sz="2400"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Tout système vivant échange de la matière et de l'énergie avec ce qui l'entoure. Il est le siège de couplages énergétiques. </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algn="ctr">
              <a:spcBef>
                <a:spcPts val="1200"/>
              </a:spcBef>
              <a:spcAft>
                <a:spcPts val="0"/>
              </a:spcAft>
            </a:pPr>
            <a:r>
              <a:rPr lang="fr-FR" sz="2400"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Chapitre 1 : La photosynthèse, entrée d’énergie lumineuse dans les systèmes vivants.</a:t>
            </a:r>
            <a:endParaRPr lang="fr-FR" sz="24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sz="2400" i="1" dirty="0">
                <a:latin typeface="Calibri" panose="020F0502020204030204" pitchFamily="34" charset="0"/>
                <a:ea typeface="MS Mincho" panose="02020609040205080304" pitchFamily="49" charset="-128"/>
                <a:cs typeface="Times New Roman" panose="02020603050405020304" pitchFamily="18" charset="0"/>
              </a:rPr>
              <a:t> </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sz="2400" b="1" dirty="0">
                <a:latin typeface="Calibri" panose="020F0502020204030204" pitchFamily="34" charset="0"/>
                <a:ea typeface="MS Mincho" panose="02020609040205080304" pitchFamily="49" charset="-128"/>
                <a:cs typeface="Times New Roman" panose="02020603050405020304" pitchFamily="18" charset="0"/>
              </a:rPr>
              <a:t>Introduction</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sz="2400" dirty="0">
                <a:latin typeface="Calibri" panose="020F0502020204030204" pitchFamily="34" charset="0"/>
                <a:ea typeface="MS Mincho" panose="02020609040205080304" pitchFamily="49" charset="-128"/>
                <a:cs typeface="Times New Roman" panose="02020603050405020304" pitchFamily="18" charset="0"/>
              </a:rPr>
              <a:t>La photosynthèse permet l’entrée d’énergie dans le monde vivant. Cette réaction se réalise dans les cellules </a:t>
            </a:r>
            <a:r>
              <a:rPr lang="fr-FR" sz="2400" u="sng" dirty="0">
                <a:latin typeface="Calibri" panose="020F0502020204030204" pitchFamily="34" charset="0"/>
                <a:ea typeface="MS Mincho" panose="02020609040205080304" pitchFamily="49" charset="-128"/>
                <a:cs typeface="Times New Roman" panose="02020603050405020304" pitchFamily="18" charset="0"/>
              </a:rPr>
              <a:t>chlorophylliennes</a:t>
            </a:r>
            <a:r>
              <a:rPr lang="fr-FR" sz="2400" dirty="0">
                <a:latin typeface="Calibri" panose="020F0502020204030204" pitchFamily="34" charset="0"/>
                <a:ea typeface="MS Mincho" panose="02020609040205080304" pitchFamily="49" charset="-128"/>
                <a:cs typeface="Times New Roman" panose="02020603050405020304" pitchFamily="18" charset="0"/>
              </a:rPr>
              <a:t> des végétaux verts. Elle permet de produire des </a:t>
            </a:r>
            <a:r>
              <a:rPr lang="fr-FR" sz="2400" u="sng" dirty="0">
                <a:latin typeface="Calibri" panose="020F0502020204030204" pitchFamily="34" charset="0"/>
                <a:ea typeface="MS Mincho" panose="02020609040205080304" pitchFamily="49" charset="-128"/>
                <a:cs typeface="Times New Roman" panose="02020603050405020304" pitchFamily="18" charset="0"/>
              </a:rPr>
              <a:t>molécules organiques</a:t>
            </a:r>
            <a:r>
              <a:rPr lang="fr-FR" sz="2400" dirty="0">
                <a:latin typeface="Calibri" panose="020F0502020204030204" pitchFamily="34" charset="0"/>
                <a:ea typeface="MS Mincho" panose="02020609040205080304" pitchFamily="49" charset="-128"/>
                <a:cs typeface="Times New Roman" panose="02020603050405020304" pitchFamily="18" charset="0"/>
              </a:rPr>
              <a:t> à partir de </a:t>
            </a:r>
            <a:r>
              <a:rPr lang="fr-FR" sz="2400" u="sng" dirty="0">
                <a:latin typeface="Calibri" panose="020F0502020204030204" pitchFamily="34" charset="0"/>
                <a:ea typeface="MS Mincho" panose="02020609040205080304" pitchFamily="49" charset="-128"/>
                <a:cs typeface="Times New Roman" panose="02020603050405020304" pitchFamily="18" charset="0"/>
              </a:rPr>
              <a:t>matières uniquement minérales</a:t>
            </a:r>
            <a:r>
              <a:rPr lang="fr-FR" sz="2400" dirty="0">
                <a:latin typeface="Calibri" panose="020F0502020204030204" pitchFamily="34" charset="0"/>
                <a:ea typeface="MS Mincho" panose="02020609040205080304" pitchFamily="49" charset="-128"/>
                <a:cs typeface="Times New Roman" panose="02020603050405020304" pitchFamily="18" charset="0"/>
              </a:rPr>
              <a:t> (eau et dioxyde de carbone= CO</a:t>
            </a:r>
            <a:r>
              <a:rPr lang="fr-FR" sz="24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400" dirty="0">
                <a:latin typeface="Calibri" panose="020F0502020204030204" pitchFamily="34" charset="0"/>
                <a:ea typeface="MS Mincho" panose="02020609040205080304" pitchFamily="49" charset="-128"/>
                <a:cs typeface="Times New Roman" panose="02020603050405020304" pitchFamily="18" charset="0"/>
              </a:rPr>
              <a:t>) en utilisant la lumière comme source d’énergie. Ces organismes sont </a:t>
            </a:r>
            <a:r>
              <a:rPr lang="fr-FR" sz="2400" u="sng" dirty="0">
                <a:latin typeface="Calibri" panose="020F0502020204030204" pitchFamily="34" charset="0"/>
                <a:ea typeface="MS Mincho" panose="02020609040205080304" pitchFamily="49" charset="-128"/>
                <a:cs typeface="Times New Roman" panose="02020603050405020304" pitchFamily="18" charset="0"/>
              </a:rPr>
              <a:t>photo-autotrophes</a:t>
            </a:r>
            <a:r>
              <a:rPr lang="fr-FR" sz="2400" dirty="0">
                <a:latin typeface="Calibri" panose="020F0502020204030204" pitchFamily="34" charset="0"/>
                <a:ea typeface="MS Mincho" panose="02020609040205080304" pitchFamily="49" charset="-128"/>
                <a:cs typeface="Times New Roman" panose="02020603050405020304" pitchFamily="18" charset="0"/>
              </a:rPr>
              <a:t>. La photosynthèse se déroule en plusieurs étapes.</a:t>
            </a:r>
            <a:endParaRPr lang="fr-FR" sz="24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232866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63959A41-39D1-FD44-A227-4A53F4375A3A}"/>
              </a:ext>
            </a:extLst>
          </p:cNvPr>
          <p:cNvSpPr>
            <a:spLocks noGrp="1"/>
          </p:cNvSpPr>
          <p:nvPr>
            <p:ph type="sldNum" sz="quarter" idx="12"/>
          </p:nvPr>
        </p:nvSpPr>
        <p:spPr/>
        <p:txBody>
          <a:bodyPr/>
          <a:lstStyle/>
          <a:p>
            <a:fld id="{4FAB73BC-B049-4115-A692-8D63A059BFB8}" type="slidenum">
              <a:rPr lang="en-US" smtClean="0"/>
              <a:t>21</a:t>
            </a:fld>
            <a:endParaRPr lang="en-US" dirty="0"/>
          </a:p>
        </p:txBody>
      </p:sp>
      <p:sp>
        <p:nvSpPr>
          <p:cNvPr id="8" name="Rectangle 7">
            <a:extLst>
              <a:ext uri="{FF2B5EF4-FFF2-40B4-BE49-F238E27FC236}">
                <a16:creationId xmlns:a16="http://schemas.microsoft.com/office/drawing/2014/main" id="{F2674B53-050B-DF4D-A480-C884CB036C23}"/>
              </a:ext>
            </a:extLst>
          </p:cNvPr>
          <p:cNvSpPr/>
          <p:nvPr/>
        </p:nvSpPr>
        <p:spPr>
          <a:xfrm>
            <a:off x="191912" y="134612"/>
            <a:ext cx="9493956" cy="3447098"/>
          </a:xfrm>
          <a:prstGeom prst="rect">
            <a:avLst/>
          </a:prstGeom>
        </p:spPr>
        <p:txBody>
          <a:bodyPr wrap="square">
            <a:spAutoFit/>
          </a:bodyPr>
          <a:lstStyle/>
          <a:p>
            <a:pPr>
              <a:spcBef>
                <a:spcPts val="1200"/>
              </a:spcBef>
              <a:spcAft>
                <a:spcPts val="0"/>
              </a:spcAft>
            </a:pPr>
            <a:r>
              <a:rPr lang="fr-FR" sz="2000"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I- La mise en évidence d’une activité photosynthétique.</a:t>
            </a:r>
            <a:endParaRPr lang="fr-FR"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tabLst>
                <a:tab pos="1148080" algn="l"/>
              </a:tabLst>
            </a:pPr>
            <a:r>
              <a:rPr lang="fr-FR" b="1" dirty="0" err="1">
                <a:solidFill>
                  <a:srgbClr val="F79646"/>
                </a:solidFill>
                <a:latin typeface="Calibri" panose="020F0502020204030204" pitchFamily="34" charset="0"/>
                <a:ea typeface="MS Mincho" panose="02020609040205080304" pitchFamily="49" charset="-128"/>
                <a:cs typeface="Times New Roman" panose="02020603050405020304" pitchFamily="18" charset="0"/>
              </a:rPr>
              <a:t>Cf</a:t>
            </a:r>
            <a:r>
              <a:rPr lang="fr-FR" b="1"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 TP1 Rappels 2</a:t>
            </a:r>
            <a:r>
              <a:rPr lang="fr-FR" b="1" baseline="30000"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nde</a:t>
            </a:r>
            <a:r>
              <a:rPr lang="fr-FR" b="1"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 + Localisation cellulaire de la photosynthèse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En comparant des cellules chlorophylliennes ayant été </a:t>
            </a:r>
            <a:r>
              <a:rPr lang="fr-FR" u="sng" dirty="0">
                <a:latin typeface="Calibri" panose="020F0502020204030204" pitchFamily="34" charset="0"/>
                <a:ea typeface="MS Mincho" panose="02020609040205080304" pitchFamily="49" charset="-128"/>
                <a:cs typeface="Times New Roman" panose="02020603050405020304" pitchFamily="18" charset="0"/>
              </a:rPr>
              <a:t>exposées à la lumière</a:t>
            </a:r>
            <a:r>
              <a:rPr lang="fr-FR" dirty="0">
                <a:latin typeface="Calibri" panose="020F0502020204030204" pitchFamily="34" charset="0"/>
                <a:ea typeface="MS Mincho" panose="02020609040205080304" pitchFamily="49" charset="-128"/>
                <a:cs typeface="Times New Roman" panose="02020603050405020304" pitchFamily="18" charset="0"/>
              </a:rPr>
              <a:t> à des cellules identiques placées à l’obscurité, on constate que les premières sont plus intensément colorées par l’eau iodée : ces cellules chlorophylliennes ont donc </a:t>
            </a:r>
            <a:r>
              <a:rPr lang="fr-FR" u="sng" dirty="0">
                <a:latin typeface="Calibri" panose="020F0502020204030204" pitchFamily="34" charset="0"/>
                <a:ea typeface="MS Mincho" panose="02020609040205080304" pitchFamily="49" charset="-128"/>
                <a:cs typeface="Times New Roman" panose="02020603050405020304" pitchFamily="18" charset="0"/>
              </a:rPr>
              <a:t>produit de l’amidon</a:t>
            </a:r>
            <a:r>
              <a:rPr lang="fr-FR" dirty="0">
                <a:latin typeface="Calibri" panose="020F0502020204030204" pitchFamily="34" charset="0"/>
                <a:ea typeface="MS Mincho" panose="02020609040205080304" pitchFamily="49" charset="-128"/>
                <a:cs typeface="Times New Roman" panose="02020603050405020304" pitchFamily="18" charset="0"/>
              </a:rPr>
              <a:t> pendant leur exposition à la lumière, contrairement à celles qui étaient à l’obscurité.</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L’amidon est une molécule organique. C’est un </a:t>
            </a:r>
            <a:r>
              <a:rPr lang="fr-FR" u="sng" dirty="0">
                <a:latin typeface="Calibri" panose="020F0502020204030204" pitchFamily="34" charset="0"/>
                <a:ea typeface="MS Mincho" panose="02020609040205080304" pitchFamily="49" charset="-128"/>
                <a:cs typeface="Times New Roman" panose="02020603050405020304" pitchFamily="18" charset="0"/>
              </a:rPr>
              <a:t>glucide (= sucre) complexe</a:t>
            </a:r>
            <a:r>
              <a:rPr lang="fr-FR" dirty="0">
                <a:latin typeface="Calibri" panose="020F0502020204030204" pitchFamily="34" charset="0"/>
                <a:ea typeface="MS Mincho" panose="02020609040205080304" pitchFamily="49" charset="-128"/>
                <a:cs typeface="Times New Roman" panose="02020603050405020304" pitchFamily="18" charset="0"/>
              </a:rPr>
              <a:t> formé par l’association d’un très grand nombre d’unités élémentaires de glucose (C</a:t>
            </a:r>
            <a:r>
              <a:rPr lang="fr-FR" baseline="-25000" dirty="0">
                <a:latin typeface="Calibri" panose="020F0502020204030204" pitchFamily="34" charset="0"/>
                <a:ea typeface="MS Mincho" panose="02020609040205080304" pitchFamily="49" charset="-128"/>
                <a:cs typeface="Times New Roman" panose="02020603050405020304" pitchFamily="18" charset="0"/>
              </a:rPr>
              <a:t>6</a:t>
            </a:r>
            <a:r>
              <a:rPr lang="fr-FR" dirty="0">
                <a:latin typeface="Calibri" panose="020F0502020204030204" pitchFamily="34" charset="0"/>
                <a:ea typeface="MS Mincho" panose="02020609040205080304" pitchFamily="49" charset="-128"/>
                <a:cs typeface="Times New Roman" panose="02020603050405020304" pitchFamily="18" charset="0"/>
              </a:rPr>
              <a:t>H</a:t>
            </a:r>
            <a:r>
              <a:rPr lang="fr-FR" baseline="-25000" dirty="0">
                <a:latin typeface="Calibri" panose="020F0502020204030204" pitchFamily="34" charset="0"/>
                <a:ea typeface="MS Mincho" panose="02020609040205080304" pitchFamily="49" charset="-128"/>
                <a:cs typeface="Times New Roman" panose="02020603050405020304" pitchFamily="18" charset="0"/>
              </a:rPr>
              <a:t>12</a:t>
            </a:r>
            <a:r>
              <a:rPr lang="fr-FR" dirty="0">
                <a:latin typeface="Calibri" panose="020F0502020204030204" pitchFamily="34" charset="0"/>
                <a:ea typeface="MS Mincho" panose="02020609040205080304" pitchFamily="49" charset="-128"/>
                <a:cs typeface="Times New Roman" panose="02020603050405020304" pitchFamily="18" charset="0"/>
              </a:rPr>
              <a:t>O</a:t>
            </a:r>
            <a:r>
              <a:rPr lang="fr-FR" baseline="-25000" dirty="0">
                <a:latin typeface="Calibri" panose="020F0502020204030204" pitchFamily="34" charset="0"/>
                <a:ea typeface="MS Mincho" panose="02020609040205080304" pitchFamily="49" charset="-128"/>
                <a:cs typeface="Times New Roman" panose="02020603050405020304" pitchFamily="18" charset="0"/>
              </a:rPr>
              <a:t>6</a:t>
            </a:r>
            <a:r>
              <a:rPr lang="fr-FR" dirty="0">
                <a:latin typeface="Calibri" panose="020F0502020204030204" pitchFamily="34" charset="0"/>
                <a:ea typeface="MS Mincho" panose="02020609040205080304" pitchFamily="49" charset="-128"/>
                <a:cs typeface="Times New Roman" panose="02020603050405020304" pitchFamily="18" charset="0"/>
              </a:rPr>
              <a:t>)</a:t>
            </a:r>
            <a:r>
              <a:rPr lang="fr-FR" baseline="-25000" dirty="0">
                <a:latin typeface="Calibri" panose="020F0502020204030204" pitchFamily="34" charset="0"/>
                <a:ea typeface="MS Mincho" panose="02020609040205080304" pitchFamily="49" charset="-128"/>
                <a:cs typeface="Times New Roman" panose="02020603050405020304" pitchFamily="18" charset="0"/>
              </a:rPr>
              <a:t>n</a:t>
            </a:r>
            <a:r>
              <a:rPr lang="fr-FR" dirty="0">
                <a:latin typeface="Calibri" panose="020F0502020204030204" pitchFamily="34" charset="0"/>
                <a:ea typeface="MS Mincho" panose="02020609040205080304" pitchFamily="49" charset="-128"/>
                <a:cs typeface="Times New Roman" panose="02020603050405020304" pitchFamily="18" charset="0"/>
              </a:rPr>
              <a:t> (= polymère).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L’activité photosynthétique s’accompagne d’une consommation de CO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et d’un rejet de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Ainsi, on peut résumer l’ensemble des processus de la photosynthèse par l’équation bilan suivante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9" name="Rectangle 8">
            <a:extLst>
              <a:ext uri="{FF2B5EF4-FFF2-40B4-BE49-F238E27FC236}">
                <a16:creationId xmlns:a16="http://schemas.microsoft.com/office/drawing/2014/main" id="{B348D868-944A-3448-BC68-191FEBD95A2D}"/>
              </a:ext>
            </a:extLst>
          </p:cNvPr>
          <p:cNvSpPr/>
          <p:nvPr/>
        </p:nvSpPr>
        <p:spPr>
          <a:xfrm>
            <a:off x="496710" y="5577593"/>
            <a:ext cx="8602134" cy="646331"/>
          </a:xfrm>
          <a:prstGeom prst="rect">
            <a:avLst/>
          </a:prstGeom>
        </p:spPr>
        <p:txBody>
          <a:bodyPr wrap="square">
            <a:spAutoFit/>
          </a:bodyPr>
          <a:lstStyle/>
          <a:p>
            <a:pPr algn="just">
              <a:spcAft>
                <a:spcPts val="0"/>
              </a:spcAft>
              <a:tabLst>
                <a:tab pos="1148080" algn="l"/>
              </a:tabLst>
            </a:pP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La cellule chlorophyllienne des végétaux verts effectue donc la photosynthèse grâce à l'énergie lumineuse.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10" name="Image 9">
            <a:extLst>
              <a:ext uri="{FF2B5EF4-FFF2-40B4-BE49-F238E27FC236}">
                <a16:creationId xmlns:a16="http://schemas.microsoft.com/office/drawing/2014/main" id="{5F9594E8-C1B6-0A4D-A94C-388B89D8C817}"/>
              </a:ext>
            </a:extLst>
          </p:cNvPr>
          <p:cNvPicPr>
            <a:picLocks noChangeAspect="1"/>
          </p:cNvPicPr>
          <p:nvPr/>
        </p:nvPicPr>
        <p:blipFill>
          <a:blip r:embed="rId2"/>
          <a:stretch>
            <a:fillRect/>
          </a:stretch>
        </p:blipFill>
        <p:spPr>
          <a:xfrm>
            <a:off x="2810227" y="3668183"/>
            <a:ext cx="4584700" cy="1689100"/>
          </a:xfrm>
          <a:prstGeom prst="rect">
            <a:avLst/>
          </a:prstGeom>
        </p:spPr>
      </p:pic>
    </p:spTree>
    <p:extLst>
      <p:ext uri="{BB962C8B-B14F-4D97-AF65-F5344CB8AC3E}">
        <p14:creationId xmlns:p14="http://schemas.microsoft.com/office/powerpoint/2010/main" val="2634957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E21AF544-FE27-2E43-B047-4222125B24C7}"/>
              </a:ext>
            </a:extLst>
          </p:cNvPr>
          <p:cNvSpPr>
            <a:spLocks noGrp="1"/>
          </p:cNvSpPr>
          <p:nvPr>
            <p:ph type="sldNum" sz="quarter" idx="12"/>
          </p:nvPr>
        </p:nvSpPr>
        <p:spPr/>
        <p:txBody>
          <a:bodyPr/>
          <a:lstStyle/>
          <a:p>
            <a:fld id="{4FAB73BC-B049-4115-A692-8D63A059BFB8}" type="slidenum">
              <a:rPr lang="en-US" smtClean="0"/>
              <a:t>22</a:t>
            </a:fld>
            <a:endParaRPr lang="en-US" dirty="0"/>
          </a:p>
        </p:txBody>
      </p:sp>
      <p:sp>
        <p:nvSpPr>
          <p:cNvPr id="3" name="Rectangle 2">
            <a:extLst>
              <a:ext uri="{FF2B5EF4-FFF2-40B4-BE49-F238E27FC236}">
                <a16:creationId xmlns:a16="http://schemas.microsoft.com/office/drawing/2014/main" id="{0B5DBB6E-5E0C-FB49-BC87-661251121880}"/>
              </a:ext>
            </a:extLst>
          </p:cNvPr>
          <p:cNvSpPr/>
          <p:nvPr/>
        </p:nvSpPr>
        <p:spPr>
          <a:xfrm>
            <a:off x="587021" y="1015813"/>
            <a:ext cx="8094133" cy="2862322"/>
          </a:xfrm>
          <a:prstGeom prst="rect">
            <a:avLst/>
          </a:prstGeom>
        </p:spPr>
        <p:txBody>
          <a:bodyPr wrap="square">
            <a:spAutoFit/>
          </a:bodyPr>
          <a:lstStyle/>
          <a:p>
            <a:pPr algn="just">
              <a:spcAft>
                <a:spcPts val="0"/>
              </a:spcAft>
              <a:tabLst>
                <a:tab pos="1148080" algn="l"/>
              </a:tabLst>
            </a:pPr>
            <a:r>
              <a:rPr lang="fr-FR" sz="2000" b="1" dirty="0">
                <a:solidFill>
                  <a:srgbClr val="000000"/>
                </a:solidFill>
                <a:highlight>
                  <a:srgbClr val="00FFFF"/>
                </a:highlight>
                <a:latin typeface="Calibri" panose="020F0502020204030204" pitchFamily="34" charset="0"/>
                <a:ea typeface="MS Mincho" panose="02020609040205080304" pitchFamily="49" charset="-128"/>
                <a:cs typeface="Times New Roman" panose="02020603050405020304" pitchFamily="18" charset="0"/>
              </a:rPr>
              <a:t>Exercice : Origine des atomes de la matière organique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Les expériences de Ruben et </a:t>
            </a:r>
            <a:r>
              <a:rPr lang="fr-FR" sz="2000" dirty="0" err="1">
                <a:latin typeface="Calibri" panose="020F0502020204030204" pitchFamily="34" charset="0"/>
                <a:ea typeface="MS Mincho" panose="02020609040205080304" pitchFamily="49" charset="-128"/>
                <a:cs typeface="Times New Roman" panose="02020603050405020304" pitchFamily="18" charset="0"/>
              </a:rPr>
              <a:t>Kamen</a:t>
            </a:r>
            <a:r>
              <a:rPr lang="fr-FR" sz="2000" dirty="0">
                <a:latin typeface="Calibri" panose="020F0502020204030204" pitchFamily="34" charset="0"/>
                <a:ea typeface="MS Mincho" panose="02020609040205080304" pitchFamily="49" charset="-128"/>
                <a:cs typeface="Times New Roman" panose="02020603050405020304" pitchFamily="18" charset="0"/>
              </a:rPr>
              <a:t> ont permis d’identifier que la molécule de dioxygène produite lors de la photosynthèse a pour origine la molécule d’eau. La molécule d’eau est donc scindée et donne le dioxygène libéré sous forme gazeuse. H</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000" dirty="0">
                <a:latin typeface="Calibri" panose="020F0502020204030204" pitchFamily="34" charset="0"/>
                <a:ea typeface="MS Mincho" panose="02020609040205080304" pitchFamily="49" charset="-128"/>
                <a:cs typeface="Times New Roman" panose="02020603050405020304" pitchFamily="18" charset="0"/>
              </a:rPr>
              <a:t>O est oxydée (perte d’électrons) en O</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000"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2H</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000" dirty="0">
                <a:latin typeface="Calibri" panose="020F0502020204030204" pitchFamily="34" charset="0"/>
                <a:ea typeface="MS Mincho" panose="02020609040205080304" pitchFamily="49" charset="-128"/>
                <a:cs typeface="Times New Roman" panose="02020603050405020304" pitchFamily="18" charset="0"/>
              </a:rPr>
              <a:t>O </a:t>
            </a:r>
            <a:r>
              <a:rPr lang="fr-FR" sz="2000" dirty="0">
                <a:latin typeface="Calibri" panose="020F0502020204030204" pitchFamily="34" charset="0"/>
                <a:ea typeface="MS Mincho" panose="02020609040205080304" pitchFamily="49" charset="-128"/>
                <a:cs typeface="Calibri" panose="020F0502020204030204" pitchFamily="34" charset="0"/>
                <a:sym typeface="Wingdings" pitchFamily="2" charset="2"/>
              </a:rPr>
              <a:t></a:t>
            </a:r>
            <a:r>
              <a:rPr lang="fr-FR" sz="2000" dirty="0">
                <a:latin typeface="Calibri" panose="020F0502020204030204" pitchFamily="34" charset="0"/>
                <a:ea typeface="MS Mincho" panose="02020609040205080304" pitchFamily="49" charset="-128"/>
                <a:cs typeface="Times New Roman" panose="02020603050405020304" pitchFamily="18" charset="0"/>
              </a:rPr>
              <a:t> 4H</a:t>
            </a:r>
            <a:r>
              <a:rPr lang="fr-FR" sz="2000" baseline="30000" dirty="0">
                <a:latin typeface="Calibri" panose="020F0502020204030204" pitchFamily="34" charset="0"/>
                <a:ea typeface="MS Mincho" panose="02020609040205080304" pitchFamily="49" charset="-128"/>
                <a:cs typeface="Times New Roman" panose="02020603050405020304" pitchFamily="18" charset="0"/>
              </a:rPr>
              <a:t>+</a:t>
            </a:r>
            <a:r>
              <a:rPr lang="fr-FR" sz="2000" dirty="0">
                <a:latin typeface="Calibri" panose="020F0502020204030204" pitchFamily="34" charset="0"/>
                <a:ea typeface="MS Mincho" panose="02020609040205080304" pitchFamily="49" charset="-128"/>
                <a:cs typeface="Times New Roman" panose="02020603050405020304" pitchFamily="18" charset="0"/>
              </a:rPr>
              <a:t> + 4e</a:t>
            </a:r>
            <a:r>
              <a:rPr lang="fr-FR" sz="2000" baseline="30000" dirty="0">
                <a:latin typeface="Calibri" panose="020F0502020204030204" pitchFamily="34" charset="0"/>
                <a:ea typeface="MS Mincho" panose="02020609040205080304" pitchFamily="49" charset="-128"/>
                <a:cs typeface="Times New Roman" panose="02020603050405020304" pitchFamily="18" charset="0"/>
              </a:rPr>
              <a:t>-</a:t>
            </a:r>
            <a:r>
              <a:rPr lang="fr-FR" sz="2000" dirty="0">
                <a:latin typeface="Calibri" panose="020F0502020204030204" pitchFamily="34" charset="0"/>
                <a:ea typeface="MS Mincho" panose="02020609040205080304" pitchFamily="49" charset="-128"/>
                <a:cs typeface="Times New Roman" panose="02020603050405020304" pitchFamily="18" charset="0"/>
              </a:rPr>
              <a:t> + O</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Cette réaction d’oxydation est donc nécessairement couplée à une réaction de réduction ; celle du carbone minéral contenu dans la molécule de CO</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000" dirty="0">
                <a:latin typeface="Calibri" panose="020F0502020204030204" pitchFamily="34" charset="0"/>
                <a:ea typeface="MS Mincho" panose="02020609040205080304" pitchFamily="49" charset="-128"/>
                <a:cs typeface="Times New Roman" panose="02020603050405020304" pitchFamily="18" charset="0"/>
              </a:rPr>
              <a:t> en carbone organique contenu dans le glucose (C</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6</a:t>
            </a:r>
            <a:r>
              <a:rPr lang="fr-FR" sz="2000" dirty="0">
                <a:latin typeface="Calibri" panose="020F0502020204030204" pitchFamily="34" charset="0"/>
                <a:ea typeface="MS Mincho" panose="02020609040205080304" pitchFamily="49" charset="-128"/>
                <a:cs typeface="Times New Roman" panose="02020603050405020304" pitchFamily="18" charset="0"/>
              </a:rPr>
              <a:t>H</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12</a:t>
            </a:r>
            <a:r>
              <a:rPr lang="fr-FR" sz="2000" dirty="0">
                <a:latin typeface="Calibri" panose="020F0502020204030204" pitchFamily="34" charset="0"/>
                <a:ea typeface="MS Mincho" panose="02020609040205080304" pitchFamily="49" charset="-128"/>
                <a:cs typeface="Times New Roman" panose="02020603050405020304" pitchFamily="18" charset="0"/>
              </a:rPr>
              <a:t>O</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6</a:t>
            </a:r>
            <a:r>
              <a:rPr lang="fr-FR" sz="2000"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4" name="Rectangle 3">
            <a:extLst>
              <a:ext uri="{FF2B5EF4-FFF2-40B4-BE49-F238E27FC236}">
                <a16:creationId xmlns:a16="http://schemas.microsoft.com/office/drawing/2014/main" id="{B77C2ECF-32B9-0B4C-9401-4CAFCAABE504}"/>
              </a:ext>
            </a:extLst>
          </p:cNvPr>
          <p:cNvSpPr/>
          <p:nvPr/>
        </p:nvSpPr>
        <p:spPr>
          <a:xfrm>
            <a:off x="468488" y="4221084"/>
            <a:ext cx="8331200" cy="1631216"/>
          </a:xfrm>
          <a:prstGeom prst="rect">
            <a:avLst/>
          </a:prstGeom>
        </p:spPr>
        <p:txBody>
          <a:bodyPr wrap="square">
            <a:spAutoFit/>
          </a:bodyPr>
          <a:lstStyle/>
          <a:p>
            <a:pPr indent="450215"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Le carbone contenu dans la matière minérale (CO</a:t>
            </a:r>
            <a:r>
              <a:rPr lang="fr-FR" sz="20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000" dirty="0">
                <a:latin typeface="Calibri" panose="020F0502020204030204" pitchFamily="34" charset="0"/>
                <a:ea typeface="MS Mincho" panose="02020609040205080304" pitchFamily="49" charset="-128"/>
                <a:cs typeface="Times New Roman" panose="02020603050405020304" pitchFamily="18" charset="0"/>
              </a:rPr>
              <a:t> atmosphérique) et les atomes d’hydrogène de l’eau sont utilisés pour synthétiser de la </a:t>
            </a:r>
            <a:r>
              <a:rPr lang="fr-FR" sz="2000" u="sng" dirty="0">
                <a:latin typeface="Calibri" panose="020F0502020204030204" pitchFamily="34" charset="0"/>
                <a:ea typeface="MS Mincho" panose="02020609040205080304" pitchFamily="49" charset="-128"/>
                <a:cs typeface="Times New Roman" panose="02020603050405020304" pitchFamily="18" charset="0"/>
              </a:rPr>
              <a:t>matière organique</a:t>
            </a:r>
            <a:r>
              <a:rPr lang="fr-FR" sz="2000" dirty="0">
                <a:latin typeface="Calibri" panose="020F0502020204030204" pitchFamily="34" charset="0"/>
                <a:ea typeface="MS Mincho" panose="02020609040205080304" pitchFamily="49" charset="-128"/>
                <a:cs typeface="Times New Roman" panose="02020603050405020304" pitchFamily="18" charset="0"/>
              </a:rPr>
              <a:t> comme le glucose. Les glucoses peuvent être temporairement assemblés sous forme d’amidon.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60182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450F482B-BC6A-F145-9C60-6797278F4381}"/>
              </a:ext>
            </a:extLst>
          </p:cNvPr>
          <p:cNvSpPr>
            <a:spLocks noGrp="1"/>
          </p:cNvSpPr>
          <p:nvPr>
            <p:ph type="sldNum" sz="quarter" idx="12"/>
          </p:nvPr>
        </p:nvSpPr>
        <p:spPr/>
        <p:txBody>
          <a:bodyPr/>
          <a:lstStyle/>
          <a:p>
            <a:fld id="{4FAB73BC-B049-4115-A692-8D63A059BFB8}" type="slidenum">
              <a:rPr lang="en-US" smtClean="0"/>
              <a:t>23</a:t>
            </a:fld>
            <a:endParaRPr lang="en-US" dirty="0"/>
          </a:p>
        </p:txBody>
      </p:sp>
      <p:sp>
        <p:nvSpPr>
          <p:cNvPr id="3" name="Rectangle 2">
            <a:extLst>
              <a:ext uri="{FF2B5EF4-FFF2-40B4-BE49-F238E27FC236}">
                <a16:creationId xmlns:a16="http://schemas.microsoft.com/office/drawing/2014/main" id="{25073205-987F-6141-B341-61E2759D2DD5}"/>
              </a:ext>
            </a:extLst>
          </p:cNvPr>
          <p:cNvSpPr/>
          <p:nvPr/>
        </p:nvSpPr>
        <p:spPr>
          <a:xfrm>
            <a:off x="203200" y="378273"/>
            <a:ext cx="8839200" cy="5663089"/>
          </a:xfrm>
          <a:prstGeom prst="rect">
            <a:avLst/>
          </a:prstGeom>
        </p:spPr>
        <p:txBody>
          <a:bodyPr wrap="square">
            <a:spAutoFit/>
          </a:bodyPr>
          <a:lstStyle/>
          <a:p>
            <a:pPr>
              <a:spcBef>
                <a:spcPts val="1200"/>
              </a:spcBef>
              <a:spcAft>
                <a:spcPts val="0"/>
              </a:spcAft>
            </a:pPr>
            <a:r>
              <a:rPr lang="fr-FR" sz="2000"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 Le chloroplaste, organite clé de la photosynthèse.</a:t>
            </a:r>
            <a:endParaRPr lang="fr-FR"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tabLst>
                <a:tab pos="1148080" algn="l"/>
              </a:tabLst>
            </a:pPr>
            <a:r>
              <a:rPr lang="fr-FR" b="1" u="sng" dirty="0" err="1">
                <a:solidFill>
                  <a:srgbClr val="E36C0A"/>
                </a:solidFill>
                <a:latin typeface="Calibri" panose="020F0502020204030204" pitchFamily="34" charset="0"/>
                <a:ea typeface="MS Mincho" panose="02020609040205080304" pitchFamily="49" charset="-128"/>
                <a:cs typeface="Times New Roman" panose="02020603050405020304" pitchFamily="18" charset="0"/>
              </a:rPr>
              <a:t>Cf</a:t>
            </a:r>
            <a:r>
              <a:rPr lang="fr-FR" b="1" u="sng" dirty="0">
                <a:solidFill>
                  <a:srgbClr val="E36C0A"/>
                </a:solidFill>
                <a:latin typeface="Calibri" panose="020F0502020204030204" pitchFamily="34" charset="0"/>
                <a:ea typeface="MS Mincho" panose="02020609040205080304" pitchFamily="49" charset="-128"/>
                <a:cs typeface="Times New Roman" panose="02020603050405020304" pitchFamily="18" charset="0"/>
              </a:rPr>
              <a:t> TP1 ECE :</a:t>
            </a:r>
            <a:r>
              <a:rPr lang="fr-FR" b="1" dirty="0">
                <a:solidFill>
                  <a:srgbClr val="E36C0A"/>
                </a:solidFill>
                <a:latin typeface="Calibri" panose="020F0502020204030204" pitchFamily="34" charset="0"/>
                <a:ea typeface="MS Mincho" panose="02020609040205080304" pitchFamily="49" charset="-128"/>
                <a:cs typeface="Times New Roman" panose="02020603050405020304" pitchFamily="18" charset="0"/>
              </a:rPr>
              <a:t> chloroplastes.</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Dans des cellules chlorophylliennes (= vertes) éclairées depuis plusieurs heures, on peut mettre en évidence la présence d’amidon, polymère de glucose, dans de petits organites cytoplasmiques verts, </a:t>
            </a:r>
            <a:r>
              <a:rPr lang="fr-FR" u="sng" dirty="0">
                <a:latin typeface="Calibri" panose="020F0502020204030204" pitchFamily="34" charset="0"/>
                <a:ea typeface="MS Mincho" panose="02020609040205080304" pitchFamily="49" charset="-128"/>
                <a:cs typeface="Times New Roman" panose="02020603050405020304" pitchFamily="18" charset="0"/>
              </a:rPr>
              <a:t>les chloroplastes</a:t>
            </a:r>
            <a:r>
              <a:rPr lang="fr-FR" dirty="0">
                <a:latin typeface="Calibri" panose="020F0502020204030204" pitchFamily="34" charset="0"/>
                <a:ea typeface="MS Mincho" panose="02020609040205080304" pitchFamily="49" charset="-128"/>
                <a:cs typeface="Times New Roman" panose="02020603050405020304" pitchFamily="18" charset="0"/>
              </a:rPr>
              <a:t>. Ce n’est en revanche pas le cas dans les cellules chlorophylliennes restées à l’obscurité. La photosynthèse, sous réserve d’énergie lumineuse, a donc bien lieu dans ces organites chlorophylliens.</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Observés au microscope optique, les chloroplastes se présentent sous forme de petits organites en général ovoïdes, de quelques micromètres de longueur, présents par dizaines dans chaque cellule chlorophyllienne. Leur couleur verte est due aux </a:t>
            </a:r>
            <a:r>
              <a:rPr lang="fr-FR" u="sng" dirty="0">
                <a:latin typeface="Calibri" panose="020F0502020204030204" pitchFamily="34" charset="0"/>
                <a:ea typeface="MS Mincho" panose="02020609040205080304" pitchFamily="49" charset="-128"/>
                <a:cs typeface="Times New Roman" panose="02020603050405020304" pitchFamily="18" charset="0"/>
              </a:rPr>
              <a:t>pigments chlorophylliens</a:t>
            </a:r>
            <a:r>
              <a:rPr lang="fr-FR" dirty="0">
                <a:latin typeface="Calibri" panose="020F0502020204030204" pitchFamily="34" charset="0"/>
                <a:ea typeface="MS Mincho" panose="02020609040205080304" pitchFamily="49" charset="-128"/>
                <a:cs typeface="Times New Roman" panose="02020603050405020304" pitchFamily="18" charset="0"/>
              </a:rPr>
              <a:t> que ces organites renferment.</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L’observation des chloroplastes au microscope électronique à transmission (MET) montre que ceux-ci sont limités par deux membranes. C’est dans l’épaisseur de ces membranes que sont inclus les pigments chlorophylliens. Le chloroplaste est donc un organite </a:t>
            </a:r>
            <a:r>
              <a:rPr lang="fr-FR" u="sng" dirty="0">
                <a:latin typeface="Calibri" panose="020F0502020204030204" pitchFamily="34" charset="0"/>
                <a:ea typeface="MS Mincho" panose="02020609040205080304" pitchFamily="49" charset="-128"/>
                <a:cs typeface="Times New Roman" panose="02020603050405020304" pitchFamily="18" charset="0"/>
              </a:rPr>
              <a:t>compartimenté </a:t>
            </a:r>
            <a:r>
              <a:rPr lang="fr-FR" dirty="0">
                <a:latin typeface="Calibri" panose="020F0502020204030204" pitchFamily="34" charset="0"/>
                <a:ea typeface="MS Mincho" panose="02020609040205080304" pitchFamily="49" charset="-128"/>
                <a:cs typeface="Times New Roman" panose="02020603050405020304" pitchFamily="18" charset="0"/>
              </a:rPr>
              <a:t>: il contient de nombreux </a:t>
            </a:r>
            <a:r>
              <a:rPr lang="fr-FR" u="sng" dirty="0">
                <a:latin typeface="Calibri" panose="020F0502020204030204" pitchFamily="34" charset="0"/>
                <a:ea typeface="MS Mincho" panose="02020609040205080304" pitchFamily="49" charset="-128"/>
                <a:cs typeface="Times New Roman" panose="02020603050405020304" pitchFamily="18" charset="0"/>
              </a:rPr>
              <a:t>thylakoïdes</a:t>
            </a:r>
            <a:r>
              <a:rPr lang="fr-FR" dirty="0">
                <a:latin typeface="Calibri" panose="020F0502020204030204" pitchFamily="34" charset="0"/>
                <a:ea typeface="MS Mincho" panose="02020609040205080304" pitchFamily="49" charset="-128"/>
                <a:cs typeface="Times New Roman" panose="02020603050405020304" pitchFamily="18" charset="0"/>
              </a:rPr>
              <a:t>, sacs aplatis baignant dans un </a:t>
            </a:r>
            <a:r>
              <a:rPr lang="fr-FR" u="sng" dirty="0">
                <a:latin typeface="Calibri" panose="020F0502020204030204" pitchFamily="34" charset="0"/>
                <a:ea typeface="MS Mincho" panose="02020609040205080304" pitchFamily="49" charset="-128"/>
                <a:cs typeface="Times New Roman" panose="02020603050405020304" pitchFamily="18" charset="0"/>
              </a:rPr>
              <a:t>stroma</a:t>
            </a:r>
            <a:r>
              <a:rPr lang="fr-FR" dirty="0">
                <a:latin typeface="Calibri" panose="020F0502020204030204" pitchFamily="34" charset="0"/>
                <a:ea typeface="MS Mincho" panose="02020609040205080304" pitchFamily="49" charset="-128"/>
                <a:cs typeface="Times New Roman" panose="02020603050405020304" pitchFamily="18" charset="0"/>
              </a:rPr>
              <a:t> liquidien. Certains thylakoïdes sont regroupés en empilements ou </a:t>
            </a:r>
            <a:r>
              <a:rPr lang="fr-FR" u="sng" dirty="0">
                <a:latin typeface="Calibri" panose="020F0502020204030204" pitchFamily="34" charset="0"/>
                <a:ea typeface="MS Mincho" panose="02020609040205080304" pitchFamily="49" charset="-128"/>
                <a:cs typeface="Times New Roman" panose="02020603050405020304" pitchFamily="18" charset="0"/>
              </a:rPr>
              <a:t>grana</a:t>
            </a: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4" name="Rectangle 3">
            <a:extLst>
              <a:ext uri="{FF2B5EF4-FFF2-40B4-BE49-F238E27FC236}">
                <a16:creationId xmlns:a16="http://schemas.microsoft.com/office/drawing/2014/main" id="{4FF95542-CF48-8A42-B55D-A09DA65F5069}"/>
              </a:ext>
            </a:extLst>
          </p:cNvPr>
          <p:cNvSpPr/>
          <p:nvPr/>
        </p:nvSpPr>
        <p:spPr>
          <a:xfrm>
            <a:off x="632177" y="5934670"/>
            <a:ext cx="7258755" cy="646331"/>
          </a:xfrm>
          <a:prstGeom prst="rect">
            <a:avLst/>
          </a:prstGeom>
        </p:spPr>
        <p:txBody>
          <a:bodyPr wrap="square">
            <a:spAutoFit/>
          </a:bodyPr>
          <a:lstStyle/>
          <a:p>
            <a:pPr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Comment l’énergie lumineuse des photons, est-elle convertie en énergie chimique nécessaire à la synthèse de matière organique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9444579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B212CBE-7C74-7A46-ACDD-94E9B7B21942}"/>
              </a:ext>
            </a:extLst>
          </p:cNvPr>
          <p:cNvSpPr>
            <a:spLocks noGrp="1"/>
          </p:cNvSpPr>
          <p:nvPr>
            <p:ph type="sldNum" sz="quarter" idx="12"/>
          </p:nvPr>
        </p:nvSpPr>
        <p:spPr/>
        <p:txBody>
          <a:bodyPr/>
          <a:lstStyle/>
          <a:p>
            <a:fld id="{4FAB73BC-B049-4115-A692-8D63A059BFB8}" type="slidenum">
              <a:rPr lang="en-US" smtClean="0"/>
              <a:t>24</a:t>
            </a:fld>
            <a:endParaRPr lang="en-US" dirty="0"/>
          </a:p>
        </p:txBody>
      </p:sp>
      <p:sp>
        <p:nvSpPr>
          <p:cNvPr id="3" name="Rectangle 2">
            <a:extLst>
              <a:ext uri="{FF2B5EF4-FFF2-40B4-BE49-F238E27FC236}">
                <a16:creationId xmlns:a16="http://schemas.microsoft.com/office/drawing/2014/main" id="{DDB379DC-A9F5-814F-BCFD-97E98E722CE2}"/>
              </a:ext>
            </a:extLst>
          </p:cNvPr>
          <p:cNvSpPr>
            <a:spLocks noChangeArrowheads="1"/>
          </p:cNvSpPr>
          <p:nvPr/>
        </p:nvSpPr>
        <p:spPr bwMode="auto">
          <a:xfrm>
            <a:off x="383821" y="959554"/>
            <a:ext cx="182315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a:p>
        </p:txBody>
      </p:sp>
      <p:pic>
        <p:nvPicPr>
          <p:cNvPr id="3073" name="Image 15" descr="https://upload.wikimedia.org/wikipedia/commons/thumb/2/26/Chloroplast.svg/1280px-Chloroplast.svg.png">
            <a:extLst>
              <a:ext uri="{FF2B5EF4-FFF2-40B4-BE49-F238E27FC236}">
                <a16:creationId xmlns:a16="http://schemas.microsoft.com/office/drawing/2014/main" id="{CDF6DE02-503C-4C47-A1E1-0C07D31C9200}"/>
              </a:ext>
            </a:extLst>
          </p:cNvPr>
          <p:cNvPicPr>
            <a:picLocks noChangeAspect="1" noChangeArrowheads="1"/>
          </p:cNvPicPr>
          <p:nvPr/>
        </p:nvPicPr>
        <p:blipFill>
          <a:blip r:embed="rId2" r:link="rId3">
            <a:extLst>
              <a:ext uri="{28A0092B-C50C-407E-A947-70E740481C1C}">
                <a14:useLocalDpi xmlns:a14="http://schemas.microsoft.com/office/drawing/2010/main"/>
              </a:ext>
            </a:extLst>
          </a:blip>
          <a:srcRect/>
          <a:stretch>
            <a:fillRect/>
          </a:stretch>
        </p:blipFill>
        <p:spPr bwMode="auto">
          <a:xfrm>
            <a:off x="383821" y="959554"/>
            <a:ext cx="9317873" cy="470746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7E7845D1-4CE3-394D-BF35-64A34D379ED4}"/>
              </a:ext>
            </a:extLst>
          </p:cNvPr>
          <p:cNvSpPr txBox="1"/>
          <p:nvPr/>
        </p:nvSpPr>
        <p:spPr>
          <a:xfrm>
            <a:off x="5881329" y="6406487"/>
            <a:ext cx="2709334" cy="261610"/>
          </a:xfrm>
          <a:prstGeom prst="rect">
            <a:avLst/>
          </a:prstGeom>
          <a:noFill/>
        </p:spPr>
        <p:txBody>
          <a:bodyPr wrap="square" rtlCol="0">
            <a:spAutoFit/>
          </a:bodyPr>
          <a:lstStyle/>
          <a:p>
            <a:r>
              <a:rPr lang="fr-FR" sz="1100" i="1" dirty="0"/>
              <a:t>D’après Wikipédia</a:t>
            </a:r>
          </a:p>
        </p:txBody>
      </p:sp>
    </p:spTree>
    <p:extLst>
      <p:ext uri="{BB962C8B-B14F-4D97-AF65-F5344CB8AC3E}">
        <p14:creationId xmlns:p14="http://schemas.microsoft.com/office/powerpoint/2010/main" val="2055981509"/>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64</TotalTime>
  <Words>741</Words>
  <Application>Microsoft Macintosh PowerPoint</Application>
  <PresentationFormat>Grand écran</PresentationFormat>
  <Paragraphs>95</Paragraphs>
  <Slides>24</Slides>
  <Notes>0</Notes>
  <HiddenSlides>0</HiddenSlides>
  <MMClips>0</MMClips>
  <ScaleCrop>false</ScaleCrop>
  <HeadingPairs>
    <vt:vector size="8" baseType="variant">
      <vt:variant>
        <vt:lpstr>Polices utilisées</vt:lpstr>
      </vt:variant>
      <vt:variant>
        <vt:i4>11</vt:i4>
      </vt:variant>
      <vt:variant>
        <vt:lpstr>Thème</vt:lpstr>
      </vt:variant>
      <vt:variant>
        <vt:i4>1</vt:i4>
      </vt:variant>
      <vt:variant>
        <vt:lpstr>Serveurs OLE incorporés</vt:lpstr>
      </vt:variant>
      <vt:variant>
        <vt:i4>1</vt:i4>
      </vt:variant>
      <vt:variant>
        <vt:lpstr>Titres des diapositives</vt:lpstr>
      </vt:variant>
      <vt:variant>
        <vt:i4>24</vt:i4>
      </vt:variant>
    </vt:vector>
  </HeadingPairs>
  <TitlesOfParts>
    <vt:vector size="37" baseType="lpstr">
      <vt:lpstr>MS Gothic</vt:lpstr>
      <vt:lpstr>MS Mincho</vt:lpstr>
      <vt:lpstr>Arial</vt:lpstr>
      <vt:lpstr>Baskerville</vt:lpstr>
      <vt:lpstr>Calibri</vt:lpstr>
      <vt:lpstr>Cambria</vt:lpstr>
      <vt:lpstr>Georgia</vt:lpstr>
      <vt:lpstr>Times New Roman</vt:lpstr>
      <vt:lpstr>Trebuchet MS</vt:lpstr>
      <vt:lpstr>Wingdings</vt:lpstr>
      <vt:lpstr>Wingdings 3</vt:lpstr>
      <vt:lpstr>Facette</vt:lpstr>
      <vt:lpstr>PBrush</vt:lpstr>
      <vt:lpstr>TP1 : Photosynthèse et localisation à l’échelle cellulaire </vt:lpstr>
      <vt:lpstr>Mobiliser les connaissances acquises : </vt:lpstr>
      <vt:lpstr>1ère expérience de mise en évidence du rôle des chloroplastes dans la photosynthèse</vt:lpstr>
      <vt:lpstr>Présentation PowerPoint</vt:lpstr>
      <vt:lpstr>Présentation PowerPoint</vt:lpstr>
      <vt:lpstr>Analyse des résultats de l’expérience 1</vt:lpstr>
      <vt:lpstr>Présentation PowerPoint</vt:lpstr>
      <vt:lpstr>Tout système vivant est traversé par un flux d’énergie </vt:lpstr>
      <vt:lpstr>spontanéité et enthalpie libre </vt:lpstr>
      <vt:lpstr>nécessité d’une structure assurant le couplage  </vt:lpstr>
      <vt:lpstr>divers couplages rencontrés dans une cellule  </vt:lpstr>
      <vt:lpstr>Pratiquer un raisonnement scientifique  </vt:lpstr>
      <vt:lpstr>Présentation PowerPoint</vt:lpstr>
      <vt:lpstr>Présentation PowerPoint</vt:lpstr>
      <vt:lpstr>Présentation PowerPoint</vt:lpstr>
      <vt:lpstr>Présentation PowerPoint</vt:lpstr>
      <vt:lpstr>Observation au MO d’une feuille d’Elodée 48h sous éclairage et colorée à l’eau iodée (X600)</vt:lpstr>
      <vt:lpstr>Présentation PowerPoint</vt:lpstr>
      <vt:lpstr>Présentation PowerPoint</vt:lpstr>
      <vt:lpstr>Traces écrites</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TP1 : Photosynthèse et localisation à l’échelle cellulaire </dc:title>
  <dc:creator>Utilisateur Microsoft Office</dc:creator>
  <cp:lastModifiedBy>Stéphanie Dalaine</cp:lastModifiedBy>
  <cp:revision>14</cp:revision>
  <dcterms:created xsi:type="dcterms:W3CDTF">2018-08-27T17:35:45Z</dcterms:created>
  <dcterms:modified xsi:type="dcterms:W3CDTF">2019-08-28T13:05:28Z</dcterms:modified>
</cp:coreProperties>
</file>