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0"/>
  </p:notesMasterIdLst>
  <p:sldIdLst>
    <p:sldId id="256" r:id="rId2"/>
    <p:sldId id="280" r:id="rId3"/>
    <p:sldId id="294" r:id="rId4"/>
    <p:sldId id="284" r:id="rId5"/>
    <p:sldId id="282" r:id="rId6"/>
    <p:sldId id="281" r:id="rId7"/>
    <p:sldId id="275" r:id="rId8"/>
    <p:sldId id="293" r:id="rId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45"/>
    <p:restoredTop sz="94674"/>
  </p:normalViewPr>
  <p:slideViewPr>
    <p:cSldViewPr snapToGrid="0" snapToObjects="1">
      <p:cViewPr varScale="1">
        <p:scale>
          <a:sx n="121" d="100"/>
          <a:sy n="121" d="100"/>
        </p:scale>
        <p:origin x="3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/Users/stephaniedalaine/Dropbox/programme%20Tale%20spe&#769;%202012/spe%202018%20vdef%20steph/spe%20II-enjeux%20planetare-%20climats%20du%20passe%20a%20l%20avenir/spe_theme2_TP/TP1_Ginkgo.xls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Indices stomatiques en</a:t>
            </a:r>
            <a:r>
              <a:rPr lang="en-US" baseline="0"/>
              <a:t> % = f(pCO2 en ppmV)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scatterChart>
        <c:scatterStyle val="lineMarker"/>
        <c:varyColors val="0"/>
        <c:ser>
          <c:idx val="0"/>
          <c:order val="0"/>
          <c:tx>
            <c:strRef>
              <c:f>'Données candidat'!$A$4</c:f>
              <c:strCache>
                <c:ptCount val="1"/>
                <c:pt idx="0">
                  <c:v>PCO2 (ppmV)</c:v>
                </c:pt>
              </c:strCache>
            </c:strRef>
          </c:tx>
          <c:spPr>
            <a:ln w="2540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linear"/>
            <c:dispRSqr val="0"/>
            <c:dispEq val="1"/>
            <c:trendlineLbl>
              <c:layout>
                <c:manualLayout>
                  <c:x val="8.8465723775049451E-2"/>
                  <c:y val="-0.1211506856035519"/>
                </c:manualLayout>
              </c:layout>
              <c:numFmt formatCode="General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</c:trendlineLbl>
          </c:trendline>
          <c:xVal>
            <c:numRef>
              <c:f>'Données candidat'!$A$5:$A$12</c:f>
              <c:numCache>
                <c:formatCode>General</c:formatCode>
                <c:ptCount val="8"/>
                <c:pt idx="0">
                  <c:v>290</c:v>
                </c:pt>
                <c:pt idx="1">
                  <c:v>296</c:v>
                </c:pt>
                <c:pt idx="2">
                  <c:v>300</c:v>
                </c:pt>
                <c:pt idx="3">
                  <c:v>310</c:v>
                </c:pt>
                <c:pt idx="4">
                  <c:v>320</c:v>
                </c:pt>
                <c:pt idx="5">
                  <c:v>330</c:v>
                </c:pt>
                <c:pt idx="6">
                  <c:v>335</c:v>
                </c:pt>
                <c:pt idx="7">
                  <c:v>370</c:v>
                </c:pt>
              </c:numCache>
            </c:numRef>
          </c:xVal>
          <c:yVal>
            <c:numRef>
              <c:f>'Données candidat'!$B$5:$B$12</c:f>
              <c:numCache>
                <c:formatCode>General</c:formatCode>
                <c:ptCount val="8"/>
                <c:pt idx="0">
                  <c:v>15.8</c:v>
                </c:pt>
                <c:pt idx="1">
                  <c:v>15.6</c:v>
                </c:pt>
                <c:pt idx="2">
                  <c:v>14</c:v>
                </c:pt>
                <c:pt idx="3">
                  <c:v>13.8</c:v>
                </c:pt>
                <c:pt idx="4">
                  <c:v>12.6</c:v>
                </c:pt>
                <c:pt idx="5">
                  <c:v>12.5</c:v>
                </c:pt>
                <c:pt idx="6">
                  <c:v>11</c:v>
                </c:pt>
                <c:pt idx="7">
                  <c:v>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1-2F89-D64A-8507-27952EE212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7074480"/>
        <c:axId val="1539990864"/>
      </c:scatterChart>
      <c:valAx>
        <c:axId val="1577074480"/>
        <c:scaling>
          <c:orientation val="minMax"/>
          <c:min val="29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539990864"/>
        <c:crosses val="autoZero"/>
        <c:crossBetween val="midCat"/>
      </c:valAx>
      <c:valAx>
        <c:axId val="1539990864"/>
        <c:scaling>
          <c:orientation val="minMax"/>
          <c:min val="6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57707448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E82125-A1A2-D343-8ADC-A7C4552DE187}" type="datetimeFigureOut">
              <a:rPr lang="fr-FR" smtClean="0"/>
              <a:t>28/08/2019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E68689-4B2A-C049-B1E4-2BF024AEA5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8981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346A3A-F36E-0443-84C0-89710929D5ED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  <p:pic>
        <p:nvPicPr>
          <p:cNvPr id="18" name="Picture 2" descr="Résultat de recherche d'images pour &quot;glacier antarctique&quot;">
            <a:extLst>
              <a:ext uri="{FF2B5EF4-FFF2-40B4-BE49-F238E27FC236}">
                <a16:creationId xmlns:a16="http://schemas.microsoft.com/office/drawing/2014/main" id="{87531A3A-CEDB-664E-88BD-C3E1B6DF2AD5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"/>
            <a:ext cx="1232782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959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00575-A9C2-0745-ACF6-FD574480AC06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  <p:pic>
        <p:nvPicPr>
          <p:cNvPr id="3074" name="Picture 2" descr="Résultat de recherche d'images pour &quot;glacier antarctique&quot;">
            <a:extLst>
              <a:ext uri="{FF2B5EF4-FFF2-40B4-BE49-F238E27FC236}">
                <a16:creationId xmlns:a16="http://schemas.microsoft.com/office/drawing/2014/main" id="{EE5A378B-F71C-4043-A1DF-87867CEBC0E3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"/>
            <a:ext cx="1232782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100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7B03A-0D07-B24C-8A7C-0F0535296499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0910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890EB-F5B4-6746-A14B-A2864BA47C3B}" type="datetime1">
              <a:rPr lang="fr-FR" smtClean="0"/>
              <a:t>28/08/2019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753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6ADD9-8871-A547-ABCE-DA0AA7E71F66}" type="datetime1">
              <a:rPr lang="fr-FR" smtClean="0"/>
              <a:t>28/08/2019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2500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0051C-CC45-E643-9D90-77E52A889BE2}" type="datetime1">
              <a:rPr lang="fr-FR" smtClean="0"/>
              <a:t>28/08/2019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1275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8772-C25C-BE47-8261-08B07F73FC7C}" type="datetime1">
              <a:rPr lang="fr-FR" smtClean="0"/>
              <a:t>28/08/2019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076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AE1AC-04D1-E344-BF3A-49C623A7EAA1}" type="datetime1">
              <a:rPr lang="fr-FR" smtClean="0"/>
              <a:t>28/08/2019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9590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44BD8-881A-6044-8DDF-929392BBF054}" type="datetime1">
              <a:rPr lang="fr-FR" smtClean="0"/>
              <a:t>28/08/2019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10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AC39F-CBB9-134F-AFF0-105955C28BE6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8116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64992-E62A-BA4A-8958-15643384C22D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17741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EB7F8-758C-CE41-B7FB-24F08091E277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9533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50353-43D4-A84A-8A0C-9ED0A074E4F6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31324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AF454-08A9-474E-8F00-C036727422D7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601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05832-E6D3-6B4C-B13E-2822FCB98D76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9395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AADC-6D97-644B-AE3C-C3D0F8FCCEFD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29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D331B2-0466-2B46-8B84-E75080C0B6A9}" type="datetime1">
              <a:rPr lang="fr-FR" smtClean="0"/>
              <a:t>28/08/2019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4BDB50B-3DF1-CE47-86B0-30DE5E71A3BE}" type="slidenum">
              <a:rPr lang="fr-FR" smtClean="0"/>
              <a:t>‹N°›</a:t>
            </a:fld>
            <a:endParaRPr lang="fr-FR"/>
          </a:p>
        </p:txBody>
      </p:sp>
      <p:pic>
        <p:nvPicPr>
          <p:cNvPr id="18" name="Picture 2" descr="Résultat de recherche d'images pour &quot;glacier antarctique&quot;">
            <a:extLst>
              <a:ext uri="{FF2B5EF4-FFF2-40B4-BE49-F238E27FC236}">
                <a16:creationId xmlns:a16="http://schemas.microsoft.com/office/drawing/2014/main" id="{FDC1CEF3-A0D0-3640-8980-97A8B66550B8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18" cstate="screen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1"/>
            <a:ext cx="1232782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9992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2E0210-65AA-914C-BD42-04F9E0EB1B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TP2 indice stomatique et évolution du taux de CO</a:t>
            </a:r>
            <a:r>
              <a:rPr lang="fr-FR" baseline="-25000" dirty="0"/>
              <a:t>2</a:t>
            </a:r>
            <a:r>
              <a:rPr lang="fr-FR" dirty="0"/>
              <a:t> dans l’atmosphère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7C70AD2-24C8-3B4C-8DDF-109C7893A94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CO</a:t>
            </a:r>
            <a:r>
              <a:rPr lang="fr-FR" baseline="-25000" dirty="0"/>
              <a:t>2</a:t>
            </a:r>
            <a:r>
              <a:rPr lang="fr-FR" dirty="0"/>
              <a:t>, indice stomatique, principe d’actualisme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140E133-72F5-D54F-AF42-FC98A7FD2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1</a:t>
            </a:fld>
            <a:endParaRPr lang="fr-FR"/>
          </a:p>
        </p:txBody>
      </p:sp>
      <p:graphicFrame>
        <p:nvGraphicFramePr>
          <p:cNvPr id="5" name="Objet 4">
            <a:extLst>
              <a:ext uri="{FF2B5EF4-FFF2-40B4-BE49-F238E27FC236}">
                <a16:creationId xmlns:a16="http://schemas.microsoft.com/office/drawing/2014/main" id="{9F1363F2-8511-2D41-AC7F-9F8D4A334C0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2838962"/>
              </p:ext>
            </p:extLst>
          </p:nvPr>
        </p:nvGraphicFramePr>
        <p:xfrm>
          <a:off x="9418107" y="5147732"/>
          <a:ext cx="1958975" cy="16982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7" r:id="rId3" imgW="1752600" imgH="1409700" progId="PBrush">
                  <p:embed/>
                </p:oleObj>
              </mc:Choice>
              <mc:Fallback>
                <p:oleObj r:id="rId3" imgW="1752600" imgH="1409700" progId="PBrush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alphaModFix amt="43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18107" y="5147732"/>
                        <a:ext cx="1958975" cy="169822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23060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00D8BB-501D-A947-9345-EB2CE8779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8F3CFF-74E1-2047-9A5B-39C185A3C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7516198-8370-4B49-A8D0-B571A97E3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2</a:t>
            </a:fld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579F7C4-7F26-6644-A3E1-6BA71707DC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836" y="0"/>
            <a:ext cx="113203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233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6FFCF6-DF7A-6F4F-ABD9-B46B495F2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023" y="260684"/>
            <a:ext cx="8596668" cy="1320800"/>
          </a:xfrm>
        </p:spPr>
        <p:txBody>
          <a:bodyPr/>
          <a:lstStyle/>
          <a:p>
            <a:r>
              <a:rPr lang="fr-FR" dirty="0"/>
              <a:t>Observation d’un empreinte d’épiderme de </a:t>
            </a:r>
            <a:r>
              <a:rPr lang="fr-FR" dirty="0" err="1"/>
              <a:t>Gingko</a:t>
            </a:r>
            <a:r>
              <a:rPr lang="fr-FR" dirty="0"/>
              <a:t> réalisée au vernis, MO X100</a:t>
            </a:r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887C6070-DCA0-2946-81C2-2318E132C4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2679669" y="1608919"/>
            <a:ext cx="5047976" cy="4993107"/>
          </a:xfrm>
        </p:spPr>
      </p:pic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BFCD8ED-F59B-114F-B8FE-AE35267B1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3</a:t>
            </a:fld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23244C6-7EDD-3D47-91BA-CC059862B6B6}"/>
              </a:ext>
            </a:extLst>
          </p:cNvPr>
          <p:cNvSpPr txBox="1"/>
          <p:nvPr/>
        </p:nvSpPr>
        <p:spPr>
          <a:xfrm>
            <a:off x="7700211" y="6498656"/>
            <a:ext cx="130247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i="1" dirty="0"/>
              <a:t>O. Hu TS1</a:t>
            </a:r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679D92EB-24F5-B249-8DA4-5D2F2EBDADCD}"/>
              </a:ext>
            </a:extLst>
          </p:cNvPr>
          <p:cNvSpPr/>
          <p:nvPr/>
        </p:nvSpPr>
        <p:spPr>
          <a:xfrm rot="2958475">
            <a:off x="5895474" y="2470461"/>
            <a:ext cx="360947" cy="517358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9A524B85-667B-8741-8710-B14F40B700BB}"/>
              </a:ext>
            </a:extLst>
          </p:cNvPr>
          <p:cNvSpPr/>
          <p:nvPr/>
        </p:nvSpPr>
        <p:spPr>
          <a:xfrm rot="2958475">
            <a:off x="6023811" y="4764481"/>
            <a:ext cx="360947" cy="517358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D04EB8BD-672A-9E41-BDF5-B9D6763FE2BE}"/>
              </a:ext>
            </a:extLst>
          </p:cNvPr>
          <p:cNvSpPr txBox="1"/>
          <p:nvPr/>
        </p:nvSpPr>
        <p:spPr>
          <a:xfrm>
            <a:off x="7700210" y="1990476"/>
            <a:ext cx="25747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00B050"/>
                </a:solidFill>
              </a:rPr>
              <a:t>Stomates (= 2 cellules chlorophylliennes accolées et réniformes)</a:t>
            </a:r>
          </a:p>
        </p:txBody>
      </p:sp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FF453F34-AD7C-EE41-A428-5BC19953EB6C}"/>
              </a:ext>
            </a:extLst>
          </p:cNvPr>
          <p:cNvSpPr/>
          <p:nvPr/>
        </p:nvSpPr>
        <p:spPr>
          <a:xfrm rot="18952026">
            <a:off x="4365411" y="3983164"/>
            <a:ext cx="1336700" cy="36318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à coins arrondis 11">
            <a:extLst>
              <a:ext uri="{FF2B5EF4-FFF2-40B4-BE49-F238E27FC236}">
                <a16:creationId xmlns:a16="http://schemas.microsoft.com/office/drawing/2014/main" id="{7390DCB0-7524-C84C-81D4-F77E436777DD}"/>
              </a:ext>
            </a:extLst>
          </p:cNvPr>
          <p:cNvSpPr/>
          <p:nvPr/>
        </p:nvSpPr>
        <p:spPr>
          <a:xfrm rot="18952026">
            <a:off x="6215781" y="5177097"/>
            <a:ext cx="1466826" cy="363184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6C1A28CB-1CCE-7444-A87B-8E378BC503A5}"/>
              </a:ext>
            </a:extLst>
          </p:cNvPr>
          <p:cNvSpPr txBox="1"/>
          <p:nvPr/>
        </p:nvSpPr>
        <p:spPr>
          <a:xfrm>
            <a:off x="7941775" y="4128328"/>
            <a:ext cx="25747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0000"/>
                </a:solidFill>
              </a:rPr>
              <a:t>Cellules non  chlorophylliennes (CNC)</a:t>
            </a:r>
          </a:p>
        </p:txBody>
      </p:sp>
    </p:spTree>
    <p:extLst>
      <p:ext uri="{BB962C8B-B14F-4D97-AF65-F5344CB8AC3E}">
        <p14:creationId xmlns:p14="http://schemas.microsoft.com/office/powerpoint/2010/main" val="3742346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/>
      <p:bldP spid="11" grpId="0" animBg="1"/>
      <p:bldP spid="12" grpId="0" animBg="1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4D0D25-F7CA-7243-9F57-A4F74E35F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7686398-EB3E-424D-B7E8-BEB7BBD56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4</a:t>
            </a:fld>
            <a:endParaRPr lang="fr-FR"/>
          </a:p>
        </p:txBody>
      </p:sp>
      <p:pic>
        <p:nvPicPr>
          <p:cNvPr id="3074" name="Picture 2" descr="Résultat de recherche d'images pour &quot;ginkgo biloba&quot;">
            <a:extLst>
              <a:ext uri="{FF2B5EF4-FFF2-40B4-BE49-F238E27FC236}">
                <a16:creationId xmlns:a16="http://schemas.microsoft.com/office/drawing/2014/main" id="{3BC49B19-BEB9-2B4C-A090-265EC5A03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7077" y="866273"/>
            <a:ext cx="3349123" cy="3349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80C6D58-FE4A-144C-9C94-BABB82CCBDED}"/>
              </a:ext>
            </a:extLst>
          </p:cNvPr>
          <p:cNvSpPr txBox="1"/>
          <p:nvPr/>
        </p:nvSpPr>
        <p:spPr>
          <a:xfrm>
            <a:off x="1191126" y="4487779"/>
            <a:ext cx="2322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Ginkgo </a:t>
            </a:r>
            <a:r>
              <a:rPr lang="fr-FR" i="1" dirty="0" err="1"/>
              <a:t>biloba</a:t>
            </a:r>
            <a:r>
              <a:rPr lang="fr-FR" i="1" dirty="0"/>
              <a:t> </a:t>
            </a:r>
            <a:r>
              <a:rPr lang="fr-FR" dirty="0"/>
              <a:t>actuel</a:t>
            </a:r>
          </a:p>
        </p:txBody>
      </p:sp>
      <p:pic>
        <p:nvPicPr>
          <p:cNvPr id="3078" name="Picture 6" descr="Résultat de recherche d'images pour &quot;ginkgo digitata&quot;">
            <a:extLst>
              <a:ext uri="{FF2B5EF4-FFF2-40B4-BE49-F238E27FC236}">
                <a16:creationId xmlns:a16="http://schemas.microsoft.com/office/drawing/2014/main" id="{323BE72D-5A62-A04A-822E-5059D00203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04702" y="930305"/>
            <a:ext cx="3278939" cy="2460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B925D06-BACC-B849-8A95-46B280E3A1FA}"/>
              </a:ext>
            </a:extLst>
          </p:cNvPr>
          <p:cNvSpPr txBox="1"/>
          <p:nvPr/>
        </p:nvSpPr>
        <p:spPr>
          <a:xfrm>
            <a:off x="7958554" y="3971498"/>
            <a:ext cx="3278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Ginkgo </a:t>
            </a:r>
            <a:r>
              <a:rPr lang="fr-FR" i="1" dirty="0" err="1"/>
              <a:t>adantioides</a:t>
            </a:r>
            <a:r>
              <a:rPr lang="fr-FR" i="1" dirty="0"/>
              <a:t> fossile</a:t>
            </a:r>
            <a:endParaRPr lang="fr-FR" dirty="0"/>
          </a:p>
        </p:txBody>
      </p:sp>
      <p:pic>
        <p:nvPicPr>
          <p:cNvPr id="3080" name="Picture 8" descr="Résultat de recherche d'images pour &quot;ginkgo adiantoides&quot;">
            <a:extLst>
              <a:ext uri="{FF2B5EF4-FFF2-40B4-BE49-F238E27FC236}">
                <a16:creationId xmlns:a16="http://schemas.microsoft.com/office/drawing/2014/main" id="{E8A91B93-8E35-A042-9C5F-2B1E07213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02143" y="930305"/>
            <a:ext cx="3949561" cy="2843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ADCA66AC-08A5-7D4E-B4C4-A238DA5B9EA1}"/>
              </a:ext>
            </a:extLst>
          </p:cNvPr>
          <p:cNvSpPr txBox="1"/>
          <p:nvPr/>
        </p:nvSpPr>
        <p:spPr>
          <a:xfrm>
            <a:off x="4357102" y="3768949"/>
            <a:ext cx="3278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Ginkgo </a:t>
            </a:r>
            <a:r>
              <a:rPr lang="fr-FR" i="1" dirty="0" err="1"/>
              <a:t>digitata</a:t>
            </a:r>
            <a:r>
              <a:rPr lang="fr-FR" i="1" dirty="0"/>
              <a:t> fossile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560947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66D097-E777-2940-A2AA-78106D9237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664" y="0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fr-FR" dirty="0"/>
              <a:t>Empreinte de l’épiderme inférieur d’une feuille de Ginkgo </a:t>
            </a:r>
            <a:r>
              <a:rPr lang="fr-FR" dirty="0" err="1"/>
              <a:t>biloba</a:t>
            </a:r>
            <a:r>
              <a:rPr lang="fr-FR" dirty="0"/>
              <a:t> actuel (MO X400)</a:t>
            </a:r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18045DDB-A942-814C-B47C-70286457F3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5664" y="1003536"/>
            <a:ext cx="8943677" cy="5854464"/>
          </a:xfrm>
        </p:spPr>
      </p:pic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5EF4798-EED4-D649-B272-3ACCD8CC1C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9644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D3D2D9-3308-9549-AA68-02031B14E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795" y="212558"/>
            <a:ext cx="11161741" cy="1320800"/>
          </a:xfrm>
        </p:spPr>
        <p:txBody>
          <a:bodyPr>
            <a:normAutofit/>
          </a:bodyPr>
          <a:lstStyle/>
          <a:p>
            <a:r>
              <a:rPr lang="fr-FR" sz="2800" dirty="0"/>
              <a:t>Indices stomatiques (%) chez l’espèce Ginkgo </a:t>
            </a:r>
            <a:r>
              <a:rPr lang="fr-FR" sz="2800" dirty="0" err="1"/>
              <a:t>biloba</a:t>
            </a:r>
            <a:r>
              <a:rPr lang="fr-FR" sz="2800" dirty="0"/>
              <a:t> et teneur atmosphérique en CO</a:t>
            </a:r>
            <a:r>
              <a:rPr lang="fr-FR" sz="2800" baseline="-25000" dirty="0"/>
              <a:t>2 , </a:t>
            </a:r>
            <a:r>
              <a:rPr lang="fr-FR" sz="2800" dirty="0"/>
              <a:t>données en atmosphère contrôlée</a:t>
            </a:r>
            <a:endParaRPr lang="fr-FR" sz="2800" baseline="-25000" dirty="0"/>
          </a:p>
        </p:txBody>
      </p:sp>
      <p:graphicFrame>
        <p:nvGraphicFramePr>
          <p:cNvPr id="5" name="Espace réservé du contenu 4">
            <a:extLst>
              <a:ext uri="{FF2B5EF4-FFF2-40B4-BE49-F238E27FC236}">
                <a16:creationId xmlns:a16="http://schemas.microsoft.com/office/drawing/2014/main" id="{6B75B29C-2B23-1C49-A429-04AAD8CB0E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7753714"/>
              </p:ext>
            </p:extLst>
          </p:nvPr>
        </p:nvGraphicFramePr>
        <p:xfrm>
          <a:off x="677334" y="2140318"/>
          <a:ext cx="2971800" cy="36709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33500">
                  <a:extLst>
                    <a:ext uri="{9D8B030D-6E8A-4147-A177-3AD203B41FA5}">
                      <a16:colId xmlns:a16="http://schemas.microsoft.com/office/drawing/2014/main" val="1550592210"/>
                    </a:ext>
                  </a:extLst>
                </a:gridCol>
                <a:gridCol w="1638300">
                  <a:extLst>
                    <a:ext uri="{9D8B030D-6E8A-4147-A177-3AD203B41FA5}">
                      <a16:colId xmlns:a16="http://schemas.microsoft.com/office/drawing/2014/main" val="1688369353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Données de laboratoire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566826"/>
                  </a:ext>
                </a:extLst>
              </a:tr>
              <a:tr h="2159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CO2 (ppmV)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Indices stomatiques (%)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40438993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290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15,8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75221142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296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15,6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44377991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300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14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29675178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310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13,8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2994177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320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12,6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88930437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330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12,5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86100026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335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11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03845403"/>
                  </a:ext>
                </a:extLst>
              </a:tr>
              <a:tr h="2032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370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800" u="none" strike="noStrike">
                          <a:effectLst/>
                        </a:rPr>
                        <a:t>9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3831731"/>
                  </a:ext>
                </a:extLst>
              </a:tr>
              <a:tr h="19050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fr-FR" sz="1800" u="none" strike="noStrike" dirty="0">
                          <a:effectLst/>
                        </a:rPr>
                        <a:t>valeur déterminée par le candidat</a:t>
                      </a:r>
                      <a:endParaRPr lang="fr-F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1858664"/>
                  </a:ext>
                </a:extLst>
              </a:tr>
            </a:tbl>
          </a:graphicData>
        </a:graphic>
      </p:graphicFrame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F521AE9-2DAA-F544-AB06-44C379A99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6</a:t>
            </a:fld>
            <a:endParaRPr lang="fr-FR"/>
          </a:p>
        </p:txBody>
      </p:sp>
      <p:graphicFrame>
        <p:nvGraphicFramePr>
          <p:cNvPr id="7" name="Graphique 6">
            <a:extLst>
              <a:ext uri="{FF2B5EF4-FFF2-40B4-BE49-F238E27FC236}">
                <a16:creationId xmlns:a16="http://schemas.microsoft.com/office/drawing/2014/main" id="{8142D405-566D-5C45-B014-9B8541D708C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1764281"/>
              </p:ext>
            </p:extLst>
          </p:nvPr>
        </p:nvGraphicFramePr>
        <p:xfrm>
          <a:off x="4478922" y="1533358"/>
          <a:ext cx="6699250" cy="4076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695541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C39681-E269-0447-951C-B7208B3C7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409" y="195262"/>
            <a:ext cx="4823354" cy="376238"/>
          </a:xfrm>
        </p:spPr>
        <p:txBody>
          <a:bodyPr>
            <a:normAutofit fontScale="90000"/>
          </a:bodyPr>
          <a:lstStyle/>
          <a:p>
            <a:r>
              <a:rPr lang="fr-FR" sz="2000" dirty="0"/>
              <a:t>Traces écrites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B4D724C-C809-D444-B772-CB6914D73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7</a:t>
            </a:fld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709BA7B-7FA9-5847-8545-89FCED586599}"/>
              </a:ext>
            </a:extLst>
          </p:cNvPr>
          <p:cNvSpPr/>
          <p:nvPr/>
        </p:nvSpPr>
        <p:spPr>
          <a:xfrm>
            <a:off x="397041" y="716961"/>
            <a:ext cx="10599821" cy="2949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dirty="0">
                <a:solidFill>
                  <a:srgbClr val="0000FF"/>
                </a:solidFill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fr-FR" sz="2000" dirty="0"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lvl="0">
              <a:spcBef>
                <a:spcPts val="200"/>
              </a:spcBef>
              <a:spcAft>
                <a:spcPts val="0"/>
              </a:spcAft>
              <a:buClr>
                <a:srgbClr val="00B050"/>
              </a:buClr>
              <a:buSzPts val="1200"/>
            </a:pPr>
            <a:r>
              <a:rPr lang="fr-FR" sz="2000" b="1" dirty="0">
                <a:solidFill>
                  <a:srgbClr val="00B050"/>
                </a:solidFill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C. Approche biologique de la teneur en CO</a:t>
            </a:r>
            <a:r>
              <a:rPr lang="fr-FR" sz="2000" b="1" baseline="-25000" dirty="0">
                <a:solidFill>
                  <a:srgbClr val="00B050"/>
                </a:solidFill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2</a:t>
            </a:r>
            <a:r>
              <a:rPr lang="fr-FR" sz="2000" b="1" dirty="0">
                <a:solidFill>
                  <a:srgbClr val="00B050"/>
                </a:solidFill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 atmosphérique : indice stomatique des feuilles actuelles et fossiles  </a:t>
            </a:r>
            <a:endParaRPr lang="fr-FR" sz="2400" b="1" dirty="0">
              <a:solidFill>
                <a:srgbClr val="365F91"/>
              </a:solidFill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fr-FR" b="1" dirty="0">
                <a:solidFill>
                  <a:srgbClr val="F796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TP2 : Taux de CO2 et indice stomatique</a:t>
            </a:r>
            <a:r>
              <a:rPr lang="fr-FR" dirty="0">
                <a:solidFill>
                  <a:srgbClr val="F79646"/>
                </a:solidFill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endParaRPr lang="fr-FR" sz="2000" dirty="0"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fr-FR" sz="2000" dirty="0"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Par ailleurs, à partir de -300 Ma, l’étude de feuilles fossiles fournit d’autres indices. En effet, on a pu mettre en évidence une corrélation entre </a:t>
            </a:r>
            <a:r>
              <a:rPr lang="fr-FR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l’indice stomatique et la concentration en CO</a:t>
            </a:r>
            <a:r>
              <a:rPr lang="fr-FR" b="1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(plus il y a de CO</a:t>
            </a:r>
            <a:r>
              <a:rPr lang="fr-FR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et moins il y a de stomates, </a:t>
            </a:r>
            <a:r>
              <a:rPr lang="fr-FR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par principe d’actualisme 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on applique cette corrélation aux feuilles fossiles). Il y a -300 Ma, on constate une hausse notable de l’indice stomatique, corrélable à une chute du taux de CO</a:t>
            </a:r>
            <a:r>
              <a:rPr lang="fr-FR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atmosphérique.</a:t>
            </a:r>
            <a:endParaRPr lang="fr-FR" sz="2000" dirty="0"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A5E00A57-2EEF-5C45-8997-B732A639E2EA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63517" y="3480970"/>
            <a:ext cx="4873491" cy="320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C981458-1AD3-674B-9D7F-57669AA35668}"/>
              </a:ext>
            </a:extLst>
          </p:cNvPr>
          <p:cNvSpPr txBox="1"/>
          <p:nvPr/>
        </p:nvSpPr>
        <p:spPr>
          <a:xfrm>
            <a:off x="6223392" y="6582103"/>
            <a:ext cx="45148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i="1" dirty="0"/>
              <a:t>D’après SVT Spécialité TS Bordas </a:t>
            </a:r>
            <a:r>
              <a:rPr lang="fr-FR" sz="1100" i="1" dirty="0" err="1"/>
              <a:t>ed</a:t>
            </a:r>
            <a:r>
              <a:rPr lang="fr-FR" sz="1100" i="1" dirty="0"/>
              <a:t> 2012, p83</a:t>
            </a:r>
          </a:p>
        </p:txBody>
      </p:sp>
    </p:spTree>
    <p:extLst>
      <p:ext uri="{BB962C8B-B14F-4D97-AF65-F5344CB8AC3E}">
        <p14:creationId xmlns:p14="http://schemas.microsoft.com/office/powerpoint/2010/main" val="12884853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8A1FBB21-1133-A04E-92B4-39800F4A37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DB50B-3DF1-CE47-86B0-30DE5E71A3BE}" type="slidenum">
              <a:rPr lang="fr-FR" smtClean="0"/>
              <a:t>8</a:t>
            </a:fld>
            <a:endParaRPr lang="fr-FR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8BFA926-3F67-AE44-BA3A-D4789368379B}"/>
              </a:ext>
            </a:extLst>
          </p:cNvPr>
          <p:cNvSpPr/>
          <p:nvPr/>
        </p:nvSpPr>
        <p:spPr>
          <a:xfrm>
            <a:off x="553453" y="1720840"/>
            <a:ext cx="859054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La chute du taux de CO</a:t>
            </a:r>
            <a:r>
              <a:rPr lang="fr-FR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 constatée à partir de -400 Ma est liée à la colonisation des continents par les végétaux et également à un piégeage du CO</a:t>
            </a:r>
            <a:r>
              <a:rPr lang="fr-FR" baseline="-250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2</a:t>
            </a: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, devenu considérable avec </a:t>
            </a:r>
            <a:r>
              <a:rPr lang="fr-FR" b="1" u="sng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la formation des roches sédimentaires carbonatées.</a:t>
            </a:r>
            <a:endParaRPr lang="fr-FR" sz="2000" dirty="0"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fr-FR" b="1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fr-FR" sz="2000" dirty="0"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fr-FR" b="1" u="sng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L’atmosphère initiale était donc réductrice (sans dioxygène), riche en dioxyde de carbone, diazote, en dioxyde de soufre et en eau.</a:t>
            </a:r>
            <a:endParaRPr lang="fr-FR" sz="2000" dirty="0"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Si l’atmosphère était réductrice (car privée de dioxygène), ce gaz représente actuellement 21 % de l’atmosphère actuelle.</a:t>
            </a:r>
            <a:endParaRPr lang="fr-FR" sz="2000" dirty="0"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fr-FR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endParaRPr lang="fr-FR" sz="2000" dirty="0"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fr-FR" b="1" i="1" dirty="0">
                <a:solidFill>
                  <a:srgbClr val="FF0000"/>
                </a:solidFill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Comment le dioxygène est apparu dans l’atmosphère ?</a:t>
            </a:r>
            <a:endParaRPr lang="fr-FR" sz="20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50529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{A50C55D7-8C2C-6D4D-8D8D-431FDA19D674}tf10001060</Template>
  <TotalTime>367</TotalTime>
  <Words>191</Words>
  <Application>Microsoft Macintosh PowerPoint</Application>
  <PresentationFormat>Grand écran</PresentationFormat>
  <Paragraphs>54</Paragraphs>
  <Slides>8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8" baseType="lpstr">
      <vt:lpstr>MS Gothic</vt:lpstr>
      <vt:lpstr>MS Mincho</vt:lpstr>
      <vt:lpstr>Arial</vt:lpstr>
      <vt:lpstr>Calibri</vt:lpstr>
      <vt:lpstr>Cambria</vt:lpstr>
      <vt:lpstr>Times New Roman</vt:lpstr>
      <vt:lpstr>Trebuchet MS</vt:lpstr>
      <vt:lpstr>Wingdings 3</vt:lpstr>
      <vt:lpstr>Facette</vt:lpstr>
      <vt:lpstr>PBrush</vt:lpstr>
      <vt:lpstr>TP2 indice stomatique et évolution du taux de CO2 dans l’atmosphère</vt:lpstr>
      <vt:lpstr>Présentation PowerPoint</vt:lpstr>
      <vt:lpstr>Observation d’un empreinte d’épiderme de Gingko réalisée au vernis, MO X100</vt:lpstr>
      <vt:lpstr>Présentation PowerPoint</vt:lpstr>
      <vt:lpstr>Empreinte de l’épiderme inférieur d’une feuille de Ginkgo biloba actuel (MO X400)</vt:lpstr>
      <vt:lpstr>Indices stomatiques (%) chez l’espèce Ginkgo biloba et teneur atmosphérique en CO2 , données en atmosphère contrôlée</vt:lpstr>
      <vt:lpstr>Traces écrites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Microsoft Office</dc:creator>
  <cp:lastModifiedBy>Stéphanie Dalaine</cp:lastModifiedBy>
  <cp:revision>28</cp:revision>
  <dcterms:created xsi:type="dcterms:W3CDTF">2018-09-06T09:59:50Z</dcterms:created>
  <dcterms:modified xsi:type="dcterms:W3CDTF">2019-08-28T15:28:55Z</dcterms:modified>
</cp:coreProperties>
</file>