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56" r:id="rId2"/>
    <p:sldId id="263" r:id="rId3"/>
    <p:sldId id="264" r:id="rId4"/>
    <p:sldId id="275" r:id="rId5"/>
    <p:sldId id="268" r:id="rId6"/>
    <p:sldId id="274" r:id="rId7"/>
    <p:sldId id="276" r:id="rId8"/>
    <p:sldId id="271" r:id="rId9"/>
    <p:sldId id="277" r:id="rId10"/>
    <p:sldId id="272" r:id="rId11"/>
    <p:sldId id="273" r:id="rId12"/>
    <p:sldId id="269" r:id="rId13"/>
    <p:sldId id="262" r:id="rId14"/>
    <p:sldId id="267" r:id="rId15"/>
    <p:sldId id="258" r:id="rId16"/>
    <p:sldId id="265" r:id="rId17"/>
    <p:sldId id="266" r:id="rId18"/>
    <p:sldId id="270" r:id="rId19"/>
    <p:sldId id="257" r:id="rId20"/>
    <p:sldId id="259" r:id="rId21"/>
    <p:sldId id="260" r:id="rId22"/>
    <p:sldId id="261"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p:restoredTop sz="94674"/>
  </p:normalViewPr>
  <p:slideViewPr>
    <p:cSldViewPr snapToGrid="0" snapToObjects="1">
      <p:cViewPr varScale="1">
        <p:scale>
          <a:sx n="121" d="100"/>
          <a:sy n="121" d="100"/>
        </p:scale>
        <p:origin x="7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BE1E8B-BBDA-B048-81A1-FE39015921FA}"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22FAF-260F-1249-9653-6A62DDF19245}" type="slidenum">
              <a:rPr lang="fr-FR" smtClean="0"/>
              <a:t>‹N°›</a:t>
            </a:fld>
            <a:endParaRPr lang="fr-FR"/>
          </a:p>
        </p:txBody>
      </p:sp>
    </p:spTree>
    <p:extLst>
      <p:ext uri="{BB962C8B-B14F-4D97-AF65-F5344CB8AC3E}">
        <p14:creationId xmlns:p14="http://schemas.microsoft.com/office/powerpoint/2010/main" val="2690697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B05B0E9-7443-064B-B44C-7D783041E25F}"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pic>
        <p:nvPicPr>
          <p:cNvPr id="18" name="Picture 2" descr="Résultat de recherche d'images pour &quot;photosynthèse&quot;">
            <a:extLst>
              <a:ext uri="{FF2B5EF4-FFF2-40B4-BE49-F238E27FC236}">
                <a16:creationId xmlns:a16="http://schemas.microsoft.com/office/drawing/2014/main" id="{21C309B7-77DB-9947-A3AB-F239EE7EC5AC}"/>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57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B0E2E8FB-6520-C84D-AFC1-0A5D08CC76F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1357054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61CE4EE3-9033-8C49-A26F-987A57850DB9}"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1654817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34288678-0CE0-CE4E-B010-F7F641D93360}"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825128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CBAD9E6D-46BD-8E4C-A8A5-3F7920CABC50}"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1221410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B4753AD-6A89-184A-8A85-CB67B21B8BFD}"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766223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0A6160-2156-A945-92B0-27D4B922B9E3}"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485326D-52B8-7D40-B9E5-5ADF755E1B2A}" type="slidenum">
              <a:rPr lang="fr-FR" smtClean="0"/>
              <a:t>‹N°›</a:t>
            </a:fld>
            <a:endParaRPr lang="fr-FR"/>
          </a:p>
        </p:txBody>
      </p:sp>
      <p:pic>
        <p:nvPicPr>
          <p:cNvPr id="5" name="Picture 2" descr="Résultat de recherche d'images pour &quot;photosynthèse&quot;">
            <a:extLst>
              <a:ext uri="{FF2B5EF4-FFF2-40B4-BE49-F238E27FC236}">
                <a16:creationId xmlns:a16="http://schemas.microsoft.com/office/drawing/2014/main" id="{2BA3A9C2-A21F-CB44-9F3A-A45F09041911}"/>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1336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62CF602E-441C-544E-A8B3-CF2E3CC86CAC}"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670158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CB1C38F0-84CF-014A-8A24-8421B63EA510}"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1316479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5C36627A-43E4-7148-A595-2A2F4185402E}"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2951564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71443D1-5FE7-9E40-94E0-11633F988F94}"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98411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FA395E13-FEB2-AC45-97EF-1879E86CA30B}"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2678058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8412AF9D-B2FD-EF42-9983-5254DA7F9B47}"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11404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160FD7BB-50B9-F74D-BEFA-D1F2AE19F09F}"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15658614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ABDFDA17-5AE1-D54D-A0F6-034E2C80526A}"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5782858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E5C1C27-E933-544E-876D-8ECE59895BC8}"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485326D-52B8-7D40-B9E5-5ADF755E1B2A}" type="slidenum">
              <a:rPr lang="fr-FR" smtClean="0"/>
              <a:t>‹N°›</a:t>
            </a:fld>
            <a:endParaRPr lang="fr-FR"/>
          </a:p>
        </p:txBody>
      </p:sp>
    </p:spTree>
    <p:extLst>
      <p:ext uri="{BB962C8B-B14F-4D97-AF65-F5344CB8AC3E}">
        <p14:creationId xmlns:p14="http://schemas.microsoft.com/office/powerpoint/2010/main" val="3690428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DD85C6C-1AF9-5548-8A6D-D27319C315D7}" type="datetime1">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485326D-52B8-7D40-B9E5-5ADF755E1B2A}" type="slidenum">
              <a:rPr lang="fr-FR" smtClean="0"/>
              <a:t>‹N°›</a:t>
            </a:fld>
            <a:endParaRPr lang="fr-FR"/>
          </a:p>
        </p:txBody>
      </p:sp>
      <p:pic>
        <p:nvPicPr>
          <p:cNvPr id="18" name="Picture 2" descr="Résultat de recherche d'images pour &quot;photosynthèse&quot;">
            <a:extLst>
              <a:ext uri="{FF2B5EF4-FFF2-40B4-BE49-F238E27FC236}">
                <a16:creationId xmlns:a16="http://schemas.microsoft.com/office/drawing/2014/main" id="{2D6DE23E-8121-0540-A666-F33F7CCA3E8F}"/>
              </a:ext>
            </a:extLst>
          </p:cNvPr>
          <p:cNvPicPr>
            <a:picLocks noChangeAspect="1" noChangeArrowheads="1"/>
          </p:cNvPicPr>
          <p:nvPr userDrawn="1"/>
        </p:nvPicPr>
        <p:blipFill>
          <a:blip r:embed="rId18">
            <a:alphaModFix amt="20000"/>
            <a:extLst>
              <a:ext uri="{28A0092B-C50C-407E-A947-70E740481C1C}">
                <a14:useLocalDpi xmlns:a14="http://schemas.microsoft.com/office/drawing/2010/main"/>
              </a:ext>
            </a:extLst>
          </a:blip>
          <a:srcRect/>
          <a:stretch>
            <a:fillRect/>
          </a:stretch>
        </p:blipFill>
        <p:spPr bwMode="auto">
          <a:xfrm>
            <a:off x="-4764" y="0"/>
            <a:ext cx="12196763" cy="691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678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5.tif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http://svt.ac-dijon.fr/schemassvt/IMG/gif/Thylakoide_version_simplifiee.gif" TargetMode="External"/><Relationship Id="rId2" Type="http://schemas.openxmlformats.org/officeDocument/2006/relationships/image" Target="../media/image29.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C66FEA-C320-6C48-8C2A-03E1A66B9607}"/>
              </a:ext>
            </a:extLst>
          </p:cNvPr>
          <p:cNvSpPr>
            <a:spLocks noGrp="1"/>
          </p:cNvSpPr>
          <p:nvPr>
            <p:ph type="ctrTitle"/>
          </p:nvPr>
        </p:nvSpPr>
        <p:spPr/>
        <p:txBody>
          <a:bodyPr/>
          <a:lstStyle/>
          <a:p>
            <a:r>
              <a:rPr lang="fr-FR" dirty="0"/>
              <a:t>TP 4: les pigments chlorophylliens</a:t>
            </a:r>
          </a:p>
        </p:txBody>
      </p:sp>
      <p:sp>
        <p:nvSpPr>
          <p:cNvPr id="3" name="Sous-titre 2">
            <a:extLst>
              <a:ext uri="{FF2B5EF4-FFF2-40B4-BE49-F238E27FC236}">
                <a16:creationId xmlns:a16="http://schemas.microsoft.com/office/drawing/2014/main" id="{9E774332-F8D4-FB4B-81F8-B6AA8FC9BE23}"/>
              </a:ext>
            </a:extLst>
          </p:cNvPr>
          <p:cNvSpPr>
            <a:spLocks noGrp="1"/>
          </p:cNvSpPr>
          <p:nvPr>
            <p:ph type="subTitle" idx="1"/>
          </p:nvPr>
        </p:nvSpPr>
        <p:spPr/>
        <p:txBody>
          <a:bodyPr/>
          <a:lstStyle/>
          <a:p>
            <a:r>
              <a:rPr lang="fr-FR" dirty="0"/>
              <a:t>Extraction, spectroscope, chromatographie</a:t>
            </a:r>
          </a:p>
        </p:txBody>
      </p:sp>
      <p:graphicFrame>
        <p:nvGraphicFramePr>
          <p:cNvPr id="4" name="Objet 3">
            <a:extLst>
              <a:ext uri="{FF2B5EF4-FFF2-40B4-BE49-F238E27FC236}">
                <a16:creationId xmlns:a16="http://schemas.microsoft.com/office/drawing/2014/main" id="{11A2EEE3-3CE8-0143-BCC9-05697F6ACB9F}"/>
              </a:ext>
            </a:extLst>
          </p:cNvPr>
          <p:cNvGraphicFramePr>
            <a:graphicFrameLocks noChangeAspect="1"/>
          </p:cNvGraphicFramePr>
          <p:nvPr>
            <p:extLst>
              <p:ext uri="{D42A27DB-BD31-4B8C-83A1-F6EECF244321}">
                <p14:modId xmlns:p14="http://schemas.microsoft.com/office/powerpoint/2010/main" val="1690784353"/>
              </p:ext>
            </p:extLst>
          </p:nvPr>
        </p:nvGraphicFramePr>
        <p:xfrm>
          <a:off x="9759949" y="5546537"/>
          <a:ext cx="1298575" cy="1125726"/>
        </p:xfrm>
        <a:graphic>
          <a:graphicData uri="http://schemas.openxmlformats.org/presentationml/2006/ole">
            <mc:AlternateContent xmlns:mc="http://schemas.openxmlformats.org/markup-compatibility/2006">
              <mc:Choice xmlns:v="urn:schemas-microsoft-com:vml" Requires="v">
                <p:oleObj spid="_x0000_s12308" r:id="rId3" imgW="1752600" imgH="1409700" progId="PBrush">
                  <p:embed/>
                </p:oleObj>
              </mc:Choice>
              <mc:Fallback>
                <p:oleObj r:id="rId3" imgW="1752600" imgH="1409700" progId="PBrush">
                  <p:embed/>
                  <p:pic>
                    <p:nvPicPr>
                      <p:cNvPr id="0" name="Object 1"/>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759949" y="5546537"/>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
        <p:nvSpPr>
          <p:cNvPr id="5" name="Espace réservé du numéro de diapositive 4">
            <a:extLst>
              <a:ext uri="{FF2B5EF4-FFF2-40B4-BE49-F238E27FC236}">
                <a16:creationId xmlns:a16="http://schemas.microsoft.com/office/drawing/2014/main" id="{1059971E-D542-8F4B-84DF-0DE1522C5869}"/>
              </a:ext>
            </a:extLst>
          </p:cNvPr>
          <p:cNvSpPr>
            <a:spLocks noGrp="1"/>
          </p:cNvSpPr>
          <p:nvPr>
            <p:ph type="sldNum" sz="quarter" idx="12"/>
          </p:nvPr>
        </p:nvSpPr>
        <p:spPr/>
        <p:txBody>
          <a:bodyPr/>
          <a:lstStyle/>
          <a:p>
            <a:fld id="{F485326D-52B8-7D40-B9E5-5ADF755E1B2A}" type="slidenum">
              <a:rPr lang="fr-FR" smtClean="0"/>
              <a:t>1</a:t>
            </a:fld>
            <a:endParaRPr lang="fr-FR"/>
          </a:p>
        </p:txBody>
      </p:sp>
    </p:spTree>
    <p:extLst>
      <p:ext uri="{BB962C8B-B14F-4D97-AF65-F5344CB8AC3E}">
        <p14:creationId xmlns:p14="http://schemas.microsoft.com/office/powerpoint/2010/main" val="1764100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F718BA-B9F9-E74B-B890-2ECF6CA5017C}"/>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19DE2F0B-D4DF-BB45-820F-4A6425B0A160}"/>
              </a:ext>
            </a:extLst>
          </p:cNvPr>
          <p:cNvSpPr>
            <a:spLocks noGrp="1"/>
          </p:cNvSpPr>
          <p:nvPr>
            <p:ph idx="1"/>
          </p:nvPr>
        </p:nvSpPr>
        <p:spPr/>
        <p:txBody>
          <a:bodyPr/>
          <a:lstStyle/>
          <a:p>
            <a:endParaRPr lang="fr-FR"/>
          </a:p>
        </p:txBody>
      </p:sp>
      <p:pic>
        <p:nvPicPr>
          <p:cNvPr id="3074" name="Picture 2" descr="https://planet-vie.ens.fr/sites/default/files/012vie-feuille.gif">
            <a:extLst>
              <a:ext uri="{FF2B5EF4-FFF2-40B4-BE49-F238E27FC236}">
                <a16:creationId xmlns:a16="http://schemas.microsoft.com/office/drawing/2014/main" id="{3BF9C13E-5D1A-CE4F-8DB5-8CEF9F5DFBE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80551" y="929326"/>
            <a:ext cx="10230897" cy="4817823"/>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95019DDA-D070-8B48-BF72-CDEA89407CA4}"/>
              </a:ext>
            </a:extLst>
          </p:cNvPr>
          <p:cNvSpPr>
            <a:spLocks noGrp="1"/>
          </p:cNvSpPr>
          <p:nvPr>
            <p:ph type="sldNum" sz="quarter" idx="12"/>
          </p:nvPr>
        </p:nvSpPr>
        <p:spPr/>
        <p:txBody>
          <a:bodyPr/>
          <a:lstStyle/>
          <a:p>
            <a:fld id="{F485326D-52B8-7D40-B9E5-5ADF755E1B2A}" type="slidenum">
              <a:rPr lang="fr-FR" smtClean="0"/>
              <a:t>2</a:t>
            </a:fld>
            <a:endParaRPr lang="fr-FR"/>
          </a:p>
        </p:txBody>
      </p:sp>
      <p:sp>
        <p:nvSpPr>
          <p:cNvPr id="5" name="ZoneTexte 4">
            <a:extLst>
              <a:ext uri="{FF2B5EF4-FFF2-40B4-BE49-F238E27FC236}">
                <a16:creationId xmlns:a16="http://schemas.microsoft.com/office/drawing/2014/main" id="{8CA05F2E-2C0D-AD40-AD8E-9FCB57175C21}"/>
              </a:ext>
            </a:extLst>
          </p:cNvPr>
          <p:cNvSpPr txBox="1"/>
          <p:nvPr/>
        </p:nvSpPr>
        <p:spPr>
          <a:xfrm>
            <a:off x="6956387" y="6569895"/>
            <a:ext cx="1975945" cy="261610"/>
          </a:xfrm>
          <a:prstGeom prst="rect">
            <a:avLst/>
          </a:prstGeom>
          <a:noFill/>
        </p:spPr>
        <p:txBody>
          <a:bodyPr wrap="square" rtlCol="0">
            <a:spAutoFit/>
          </a:bodyPr>
          <a:lstStyle/>
          <a:p>
            <a:r>
              <a:rPr lang="fr-FR" sz="1100" i="1" dirty="0"/>
              <a:t>Source: </a:t>
            </a:r>
            <a:r>
              <a:rPr lang="fr-FR" sz="1100" i="1" dirty="0" err="1"/>
              <a:t>snv.jussieu</a:t>
            </a:r>
            <a:endParaRPr lang="fr-FR" sz="1100" i="1" dirty="0"/>
          </a:p>
        </p:txBody>
      </p:sp>
    </p:spTree>
    <p:extLst>
      <p:ext uri="{BB962C8B-B14F-4D97-AF65-F5344CB8AC3E}">
        <p14:creationId xmlns:p14="http://schemas.microsoft.com/office/powerpoint/2010/main" val="1924431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81FB9-1ACF-4246-AE35-53B2FFD6F44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C5FE44E2-8D1A-E44F-9AD9-E980ECDAAE3B}"/>
              </a:ext>
            </a:extLst>
          </p:cNvPr>
          <p:cNvSpPr>
            <a:spLocks noGrp="1"/>
          </p:cNvSpPr>
          <p:nvPr>
            <p:ph idx="1"/>
          </p:nvPr>
        </p:nvSpPr>
        <p:spPr/>
        <p:txBody>
          <a:bodyPr/>
          <a:lstStyle/>
          <a:p>
            <a:endParaRPr lang="fr-FR"/>
          </a:p>
        </p:txBody>
      </p:sp>
      <p:pic>
        <p:nvPicPr>
          <p:cNvPr id="4098" name="Picture 2" descr="Photographies d'une cellule chlorophyllienne (d'élodée du Canada) et d'un chloroplaste">
            <a:extLst>
              <a:ext uri="{FF2B5EF4-FFF2-40B4-BE49-F238E27FC236}">
                <a16:creationId xmlns:a16="http://schemas.microsoft.com/office/drawing/2014/main" id="{8975CDD4-9896-1448-8D92-8F955292A8F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9198" y="1365003"/>
            <a:ext cx="11433603" cy="4228276"/>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9C26C2F9-28C4-B747-B62C-3BF9ED561FB5}"/>
              </a:ext>
            </a:extLst>
          </p:cNvPr>
          <p:cNvSpPr>
            <a:spLocks noGrp="1"/>
          </p:cNvSpPr>
          <p:nvPr>
            <p:ph type="sldNum" sz="quarter" idx="12"/>
          </p:nvPr>
        </p:nvSpPr>
        <p:spPr/>
        <p:txBody>
          <a:bodyPr/>
          <a:lstStyle/>
          <a:p>
            <a:fld id="{F485326D-52B8-7D40-B9E5-5ADF755E1B2A}" type="slidenum">
              <a:rPr lang="fr-FR" smtClean="0"/>
              <a:t>3</a:t>
            </a:fld>
            <a:endParaRPr lang="fr-FR"/>
          </a:p>
        </p:txBody>
      </p:sp>
      <p:sp>
        <p:nvSpPr>
          <p:cNvPr id="6" name="ZoneTexte 5">
            <a:extLst>
              <a:ext uri="{FF2B5EF4-FFF2-40B4-BE49-F238E27FC236}">
                <a16:creationId xmlns:a16="http://schemas.microsoft.com/office/drawing/2014/main" id="{A10A1E25-B3BD-344E-8BF1-7D5691E4C8A5}"/>
              </a:ext>
            </a:extLst>
          </p:cNvPr>
          <p:cNvSpPr txBox="1"/>
          <p:nvPr/>
        </p:nvSpPr>
        <p:spPr>
          <a:xfrm>
            <a:off x="6956387" y="6569895"/>
            <a:ext cx="1975945" cy="261610"/>
          </a:xfrm>
          <a:prstGeom prst="rect">
            <a:avLst/>
          </a:prstGeom>
          <a:noFill/>
        </p:spPr>
        <p:txBody>
          <a:bodyPr wrap="square" rtlCol="0">
            <a:spAutoFit/>
          </a:bodyPr>
          <a:lstStyle/>
          <a:p>
            <a:r>
              <a:rPr lang="fr-FR" sz="1100" i="1" dirty="0"/>
              <a:t>Source: </a:t>
            </a:r>
            <a:r>
              <a:rPr lang="fr-FR" sz="1100" i="1" dirty="0" err="1"/>
              <a:t>snv.jussieu</a:t>
            </a:r>
            <a:endParaRPr lang="fr-FR" sz="1100" i="1" dirty="0"/>
          </a:p>
        </p:txBody>
      </p:sp>
    </p:spTree>
    <p:extLst>
      <p:ext uri="{BB962C8B-B14F-4D97-AF65-F5344CB8AC3E}">
        <p14:creationId xmlns:p14="http://schemas.microsoft.com/office/powerpoint/2010/main" val="3426171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61ABE1-3F95-C749-81FE-252053FFCC96}"/>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15E2144B-03EE-4C45-89BC-15C876395180}"/>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740DA703-E69D-5841-BF3A-6B76D5F72C1F}"/>
              </a:ext>
            </a:extLst>
          </p:cNvPr>
          <p:cNvSpPr>
            <a:spLocks noGrp="1"/>
          </p:cNvSpPr>
          <p:nvPr>
            <p:ph type="sldNum" sz="quarter" idx="12"/>
          </p:nvPr>
        </p:nvSpPr>
        <p:spPr/>
        <p:txBody>
          <a:bodyPr/>
          <a:lstStyle/>
          <a:p>
            <a:fld id="{F485326D-52B8-7D40-B9E5-5ADF755E1B2A}" type="slidenum">
              <a:rPr lang="fr-FR" smtClean="0"/>
              <a:t>4</a:t>
            </a:fld>
            <a:endParaRPr lang="fr-FR"/>
          </a:p>
        </p:txBody>
      </p:sp>
      <p:pic>
        <p:nvPicPr>
          <p:cNvPr id="7" name="Image 6">
            <a:extLst>
              <a:ext uri="{FF2B5EF4-FFF2-40B4-BE49-F238E27FC236}">
                <a16:creationId xmlns:a16="http://schemas.microsoft.com/office/drawing/2014/main" id="{3CB5FFAA-9853-1340-A0EA-1D905B2AD6EC}"/>
              </a:ext>
            </a:extLst>
          </p:cNvPr>
          <p:cNvPicPr>
            <a:picLocks noChangeAspect="1"/>
          </p:cNvPicPr>
          <p:nvPr/>
        </p:nvPicPr>
        <p:blipFill>
          <a:blip r:embed="rId2"/>
          <a:stretch>
            <a:fillRect/>
          </a:stretch>
        </p:blipFill>
        <p:spPr>
          <a:xfrm>
            <a:off x="706869" y="0"/>
            <a:ext cx="10778261" cy="6858000"/>
          </a:xfrm>
          <a:prstGeom prst="rect">
            <a:avLst/>
          </a:prstGeom>
        </p:spPr>
      </p:pic>
    </p:spTree>
    <p:extLst>
      <p:ext uri="{BB962C8B-B14F-4D97-AF65-F5344CB8AC3E}">
        <p14:creationId xmlns:p14="http://schemas.microsoft.com/office/powerpoint/2010/main" val="546646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D4814C-F083-C74F-85ED-5CC0CE7361A5}"/>
              </a:ext>
            </a:extLst>
          </p:cNvPr>
          <p:cNvSpPr>
            <a:spLocks noGrp="1"/>
          </p:cNvSpPr>
          <p:nvPr>
            <p:ph type="title"/>
          </p:nvPr>
        </p:nvSpPr>
        <p:spPr>
          <a:xfrm>
            <a:off x="244197" y="104274"/>
            <a:ext cx="8596668" cy="1320800"/>
          </a:xfrm>
        </p:spPr>
        <p:txBody>
          <a:bodyPr>
            <a:normAutofit/>
          </a:bodyPr>
          <a:lstStyle/>
          <a:p>
            <a:r>
              <a:rPr lang="fr-FR" sz="2800" b="1" i="1" dirty="0"/>
              <a:t>Extraction des pigments bruts </a:t>
            </a:r>
            <a:endParaRPr lang="fr-FR" sz="2800" dirty="0"/>
          </a:p>
        </p:txBody>
      </p:sp>
      <p:sp>
        <p:nvSpPr>
          <p:cNvPr id="3" name="Espace réservé du contenu 2">
            <a:extLst>
              <a:ext uri="{FF2B5EF4-FFF2-40B4-BE49-F238E27FC236}">
                <a16:creationId xmlns:a16="http://schemas.microsoft.com/office/drawing/2014/main" id="{FC33929D-1B7D-9C4E-9C17-F5655BADC925}"/>
              </a:ext>
            </a:extLst>
          </p:cNvPr>
          <p:cNvSpPr>
            <a:spLocks noGrp="1"/>
          </p:cNvSpPr>
          <p:nvPr>
            <p:ph idx="1"/>
          </p:nvPr>
        </p:nvSpPr>
        <p:spPr>
          <a:xfrm>
            <a:off x="244197" y="524042"/>
            <a:ext cx="11947803" cy="660400"/>
          </a:xfrm>
        </p:spPr>
        <p:txBody>
          <a:bodyPr/>
          <a:lstStyle/>
          <a:p>
            <a:pPr marL="0" indent="0">
              <a:buNone/>
            </a:pPr>
            <a:r>
              <a:rPr lang="fr-FR" i="1" dirty="0"/>
              <a:t>La feuille est broyée dans de l'alcool absolu ou de l'acétone. Les pigments solubles dans les solvants organiques sont extraits. Après filtration pour éliminer les débris cellulaires, on obtient une solution brute de pigments.</a:t>
            </a:r>
            <a:endParaRPr lang="fr-FR" dirty="0"/>
          </a:p>
        </p:txBody>
      </p:sp>
      <p:sp>
        <p:nvSpPr>
          <p:cNvPr id="4" name="Espace réservé du numéro de diapositive 3">
            <a:extLst>
              <a:ext uri="{FF2B5EF4-FFF2-40B4-BE49-F238E27FC236}">
                <a16:creationId xmlns:a16="http://schemas.microsoft.com/office/drawing/2014/main" id="{CA2F1980-0042-8F48-971A-DDC09C554409}"/>
              </a:ext>
            </a:extLst>
          </p:cNvPr>
          <p:cNvSpPr>
            <a:spLocks noGrp="1"/>
          </p:cNvSpPr>
          <p:nvPr>
            <p:ph type="sldNum" sz="quarter" idx="12"/>
          </p:nvPr>
        </p:nvSpPr>
        <p:spPr/>
        <p:txBody>
          <a:bodyPr/>
          <a:lstStyle/>
          <a:p>
            <a:fld id="{F485326D-52B8-7D40-B9E5-5ADF755E1B2A}" type="slidenum">
              <a:rPr lang="fr-FR" smtClean="0"/>
              <a:t>5</a:t>
            </a:fld>
            <a:endParaRPr lang="fr-FR"/>
          </a:p>
        </p:txBody>
      </p:sp>
      <p:pic>
        <p:nvPicPr>
          <p:cNvPr id="5" name="Image 4">
            <a:extLst>
              <a:ext uri="{FF2B5EF4-FFF2-40B4-BE49-F238E27FC236}">
                <a16:creationId xmlns:a16="http://schemas.microsoft.com/office/drawing/2014/main" id="{B11C9F93-3A3C-DD4C-A2F5-5EA293911C0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33342" y="1184442"/>
            <a:ext cx="7657321" cy="5525377"/>
          </a:xfrm>
          <a:prstGeom prst="rect">
            <a:avLst/>
          </a:prstGeom>
        </p:spPr>
      </p:pic>
      <p:sp>
        <p:nvSpPr>
          <p:cNvPr id="6" name="Rectangle 5">
            <a:extLst>
              <a:ext uri="{FF2B5EF4-FFF2-40B4-BE49-F238E27FC236}">
                <a16:creationId xmlns:a16="http://schemas.microsoft.com/office/drawing/2014/main" id="{574E6D88-070F-1241-A800-149D86FFBF88}"/>
              </a:ext>
            </a:extLst>
          </p:cNvPr>
          <p:cNvSpPr/>
          <p:nvPr/>
        </p:nvSpPr>
        <p:spPr>
          <a:xfrm>
            <a:off x="9274002" y="6579014"/>
            <a:ext cx="2364750" cy="261610"/>
          </a:xfrm>
          <a:prstGeom prst="rect">
            <a:avLst/>
          </a:prstGeom>
        </p:spPr>
        <p:txBody>
          <a:bodyPr wrap="none">
            <a:spAutoFit/>
          </a:bodyPr>
          <a:lstStyle/>
          <a:p>
            <a:r>
              <a:rPr lang="fr-FR" sz="1100" i="1" dirty="0"/>
              <a:t>https://</a:t>
            </a:r>
            <a:r>
              <a:rPr lang="fr-FR" sz="1100" i="1" dirty="0" err="1"/>
              <a:t>www.svt-lycee-elorn.ovh</a:t>
            </a:r>
            <a:r>
              <a:rPr lang="fr-FR" sz="1100" i="1" dirty="0"/>
              <a:t>/</a:t>
            </a:r>
          </a:p>
        </p:txBody>
      </p:sp>
    </p:spTree>
    <p:extLst>
      <p:ext uri="{BB962C8B-B14F-4D97-AF65-F5344CB8AC3E}">
        <p14:creationId xmlns:p14="http://schemas.microsoft.com/office/powerpoint/2010/main" val="3876978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060AA4-025B-5047-866E-22C4DF619B0E}"/>
              </a:ext>
            </a:extLst>
          </p:cNvPr>
          <p:cNvSpPr>
            <a:spLocks noGrp="1"/>
          </p:cNvSpPr>
          <p:nvPr>
            <p:ph type="title"/>
          </p:nvPr>
        </p:nvSpPr>
        <p:spPr/>
        <p:txBody>
          <a:bodyPr>
            <a:normAutofit fontScale="90000"/>
          </a:bodyPr>
          <a:lstStyle/>
          <a:p>
            <a:r>
              <a:rPr lang="fr-FR" dirty="0"/>
              <a:t>Extraction dans un solvant organique, l’éthanol à 95° des pigments chlorophylliens</a:t>
            </a:r>
          </a:p>
        </p:txBody>
      </p:sp>
      <p:pic>
        <p:nvPicPr>
          <p:cNvPr id="6" name="Espace réservé du contenu 5">
            <a:extLst>
              <a:ext uri="{FF2B5EF4-FFF2-40B4-BE49-F238E27FC236}">
                <a16:creationId xmlns:a16="http://schemas.microsoft.com/office/drawing/2014/main" id="{CD7174EF-5A12-FF4F-841D-F9E58649324D}"/>
              </a:ext>
            </a:extLst>
          </p:cNvPr>
          <p:cNvPicPr>
            <a:picLocks noGrp="1" noChangeAspect="1"/>
          </p:cNvPicPr>
          <p:nvPr>
            <p:ph idx="1"/>
          </p:nvPr>
        </p:nvPicPr>
        <p:blipFill>
          <a:blip r:embed="rId2" cstate="screen">
            <a:extLst>
              <a:ext uri="{28A0092B-C50C-407E-A947-70E740481C1C}">
                <a14:useLocalDpi xmlns:a14="http://schemas.microsoft.com/office/drawing/2010/main"/>
              </a:ext>
            </a:extLst>
          </a:blip>
          <a:stretch>
            <a:fillRect/>
          </a:stretch>
        </p:blipFill>
        <p:spPr>
          <a:xfrm rot="5400000">
            <a:off x="84710" y="2415580"/>
            <a:ext cx="3881438" cy="2911078"/>
          </a:xfrm>
        </p:spPr>
      </p:pic>
      <p:sp>
        <p:nvSpPr>
          <p:cNvPr id="4" name="Espace réservé du numéro de diapositive 3">
            <a:extLst>
              <a:ext uri="{FF2B5EF4-FFF2-40B4-BE49-F238E27FC236}">
                <a16:creationId xmlns:a16="http://schemas.microsoft.com/office/drawing/2014/main" id="{4605573F-B390-F54A-A7A0-5E0732327CE3}"/>
              </a:ext>
            </a:extLst>
          </p:cNvPr>
          <p:cNvSpPr>
            <a:spLocks noGrp="1"/>
          </p:cNvSpPr>
          <p:nvPr>
            <p:ph type="sldNum" sz="quarter" idx="12"/>
          </p:nvPr>
        </p:nvSpPr>
        <p:spPr/>
        <p:txBody>
          <a:bodyPr/>
          <a:lstStyle/>
          <a:p>
            <a:fld id="{F485326D-52B8-7D40-B9E5-5ADF755E1B2A}" type="slidenum">
              <a:rPr lang="fr-FR" smtClean="0"/>
              <a:t>6</a:t>
            </a:fld>
            <a:endParaRPr lang="fr-FR"/>
          </a:p>
        </p:txBody>
      </p:sp>
      <p:pic>
        <p:nvPicPr>
          <p:cNvPr id="8" name="Image 7">
            <a:extLst>
              <a:ext uri="{FF2B5EF4-FFF2-40B4-BE49-F238E27FC236}">
                <a16:creationId xmlns:a16="http://schemas.microsoft.com/office/drawing/2014/main" id="{7DE37F37-E059-3F41-8ECF-67EFB2456E3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4479855" y="1936104"/>
            <a:ext cx="3795260" cy="3783853"/>
          </a:xfrm>
          <a:prstGeom prst="rect">
            <a:avLst/>
          </a:prstGeom>
        </p:spPr>
      </p:pic>
      <p:sp>
        <p:nvSpPr>
          <p:cNvPr id="7" name="ZoneTexte 6">
            <a:extLst>
              <a:ext uri="{FF2B5EF4-FFF2-40B4-BE49-F238E27FC236}">
                <a16:creationId xmlns:a16="http://schemas.microsoft.com/office/drawing/2014/main" id="{A46DEA59-1F8E-5E40-A64E-268AACE62B40}"/>
              </a:ext>
            </a:extLst>
          </p:cNvPr>
          <p:cNvSpPr txBox="1"/>
          <p:nvPr/>
        </p:nvSpPr>
        <p:spPr>
          <a:xfrm>
            <a:off x="7215498" y="6427281"/>
            <a:ext cx="1527087" cy="261610"/>
          </a:xfrm>
          <a:prstGeom prst="rect">
            <a:avLst/>
          </a:prstGeom>
          <a:noFill/>
        </p:spPr>
        <p:txBody>
          <a:bodyPr wrap="square" rtlCol="0">
            <a:spAutoFit/>
          </a:bodyPr>
          <a:lstStyle/>
          <a:p>
            <a:r>
              <a:rPr lang="fr-FR" sz="1100" i="1" dirty="0"/>
              <a:t>S. Dalaine</a:t>
            </a:r>
          </a:p>
        </p:txBody>
      </p:sp>
    </p:spTree>
    <p:extLst>
      <p:ext uri="{BB962C8B-B14F-4D97-AF65-F5344CB8AC3E}">
        <p14:creationId xmlns:p14="http://schemas.microsoft.com/office/powerpoint/2010/main" val="3331494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F668B0-5837-E04F-B6BA-250382137570}"/>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2C56808B-6EB1-1F41-B92E-9C5C05C619F8}"/>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9C1290FE-CEAC-1943-AC2C-0ECAB6581792}"/>
              </a:ext>
            </a:extLst>
          </p:cNvPr>
          <p:cNvSpPr>
            <a:spLocks noGrp="1"/>
          </p:cNvSpPr>
          <p:nvPr>
            <p:ph type="sldNum" sz="quarter" idx="12"/>
          </p:nvPr>
        </p:nvSpPr>
        <p:spPr/>
        <p:txBody>
          <a:bodyPr/>
          <a:lstStyle/>
          <a:p>
            <a:fld id="{F485326D-52B8-7D40-B9E5-5ADF755E1B2A}" type="slidenum">
              <a:rPr lang="fr-FR" smtClean="0"/>
              <a:t>7</a:t>
            </a:fld>
            <a:endParaRPr lang="fr-FR"/>
          </a:p>
        </p:txBody>
      </p:sp>
      <p:pic>
        <p:nvPicPr>
          <p:cNvPr id="6" name="Image 5">
            <a:extLst>
              <a:ext uri="{FF2B5EF4-FFF2-40B4-BE49-F238E27FC236}">
                <a16:creationId xmlns:a16="http://schemas.microsoft.com/office/drawing/2014/main" id="{2FA7E1D7-FBC5-F748-8327-C7987D56880B}"/>
              </a:ext>
            </a:extLst>
          </p:cNvPr>
          <p:cNvPicPr>
            <a:picLocks noChangeAspect="1"/>
          </p:cNvPicPr>
          <p:nvPr/>
        </p:nvPicPr>
        <p:blipFill>
          <a:blip r:embed="rId2"/>
          <a:stretch>
            <a:fillRect/>
          </a:stretch>
        </p:blipFill>
        <p:spPr>
          <a:xfrm>
            <a:off x="470065" y="0"/>
            <a:ext cx="11251870" cy="6858000"/>
          </a:xfrm>
          <a:prstGeom prst="rect">
            <a:avLst/>
          </a:prstGeom>
        </p:spPr>
      </p:pic>
    </p:spTree>
    <p:extLst>
      <p:ext uri="{BB962C8B-B14F-4D97-AF65-F5344CB8AC3E}">
        <p14:creationId xmlns:p14="http://schemas.microsoft.com/office/powerpoint/2010/main" val="3153004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6C86A1-FFF7-5E42-B1F4-EB753CED34EB}"/>
              </a:ext>
            </a:extLst>
          </p:cNvPr>
          <p:cNvSpPr>
            <a:spLocks noGrp="1"/>
          </p:cNvSpPr>
          <p:nvPr>
            <p:ph type="title"/>
          </p:nvPr>
        </p:nvSpPr>
        <p:spPr>
          <a:xfrm>
            <a:off x="677334" y="609600"/>
            <a:ext cx="4026641" cy="1320800"/>
          </a:xfrm>
        </p:spPr>
        <p:txBody>
          <a:bodyPr>
            <a:normAutofit/>
          </a:bodyPr>
          <a:lstStyle/>
          <a:p>
            <a:r>
              <a:rPr lang="fr-FR" sz="2400" dirty="0"/>
              <a:t>Observation du spectre d’absorption à l’aide du spectroscope à main</a:t>
            </a:r>
          </a:p>
        </p:txBody>
      </p:sp>
      <p:pic>
        <p:nvPicPr>
          <p:cNvPr id="6" name="Espace réservé du contenu 5">
            <a:extLst>
              <a:ext uri="{FF2B5EF4-FFF2-40B4-BE49-F238E27FC236}">
                <a16:creationId xmlns:a16="http://schemas.microsoft.com/office/drawing/2014/main" id="{E8AA0CE2-00D2-CA4C-9BA8-F45F612BC158}"/>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427619" y="2630309"/>
            <a:ext cx="3842724" cy="2224495"/>
          </a:xfrm>
        </p:spPr>
      </p:pic>
      <p:sp>
        <p:nvSpPr>
          <p:cNvPr id="4" name="Espace réservé du numéro de diapositive 3">
            <a:extLst>
              <a:ext uri="{FF2B5EF4-FFF2-40B4-BE49-F238E27FC236}">
                <a16:creationId xmlns:a16="http://schemas.microsoft.com/office/drawing/2014/main" id="{A545E559-D5BD-844B-9DD3-74540717FDE7}"/>
              </a:ext>
            </a:extLst>
          </p:cNvPr>
          <p:cNvSpPr>
            <a:spLocks noGrp="1"/>
          </p:cNvSpPr>
          <p:nvPr>
            <p:ph type="sldNum" sz="quarter" idx="12"/>
          </p:nvPr>
        </p:nvSpPr>
        <p:spPr/>
        <p:txBody>
          <a:bodyPr/>
          <a:lstStyle/>
          <a:p>
            <a:fld id="{F485326D-52B8-7D40-B9E5-5ADF755E1B2A}" type="slidenum">
              <a:rPr lang="fr-FR" smtClean="0"/>
              <a:t>8</a:t>
            </a:fld>
            <a:endParaRPr lang="fr-FR"/>
          </a:p>
        </p:txBody>
      </p:sp>
      <p:pic>
        <p:nvPicPr>
          <p:cNvPr id="10" name="Image 9">
            <a:extLst>
              <a:ext uri="{FF2B5EF4-FFF2-40B4-BE49-F238E27FC236}">
                <a16:creationId xmlns:a16="http://schemas.microsoft.com/office/drawing/2014/main" id="{D0A84383-9EAD-0B4B-97AA-D7CDC5020E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6200000" flipH="1">
            <a:off x="6439914" y="1894001"/>
            <a:ext cx="728146" cy="4004833"/>
          </a:xfrm>
          <a:prstGeom prst="rect">
            <a:avLst/>
          </a:prstGeom>
        </p:spPr>
      </p:pic>
      <p:sp>
        <p:nvSpPr>
          <p:cNvPr id="11" name="ZoneTexte 10">
            <a:extLst>
              <a:ext uri="{FF2B5EF4-FFF2-40B4-BE49-F238E27FC236}">
                <a16:creationId xmlns:a16="http://schemas.microsoft.com/office/drawing/2014/main" id="{A9205F55-3A17-1248-86F7-4C8B6394F42D}"/>
              </a:ext>
            </a:extLst>
          </p:cNvPr>
          <p:cNvSpPr txBox="1"/>
          <p:nvPr/>
        </p:nvSpPr>
        <p:spPr>
          <a:xfrm>
            <a:off x="4675643" y="1886306"/>
            <a:ext cx="4256689" cy="369332"/>
          </a:xfrm>
          <a:prstGeom prst="rect">
            <a:avLst/>
          </a:prstGeom>
          <a:noFill/>
        </p:spPr>
        <p:txBody>
          <a:bodyPr wrap="square" rtlCol="0">
            <a:spAutoFit/>
          </a:bodyPr>
          <a:lstStyle/>
          <a:p>
            <a:r>
              <a:rPr lang="fr-FR" dirty="0"/>
              <a:t>Témoin sans chlorophylle, avec éthanol</a:t>
            </a:r>
          </a:p>
        </p:txBody>
      </p:sp>
      <p:sp>
        <p:nvSpPr>
          <p:cNvPr id="12" name="ZoneTexte 11">
            <a:extLst>
              <a:ext uri="{FF2B5EF4-FFF2-40B4-BE49-F238E27FC236}">
                <a16:creationId xmlns:a16="http://schemas.microsoft.com/office/drawing/2014/main" id="{32B25605-13C0-784D-BAD2-EF766E457E1B}"/>
              </a:ext>
            </a:extLst>
          </p:cNvPr>
          <p:cNvSpPr txBox="1"/>
          <p:nvPr/>
        </p:nvSpPr>
        <p:spPr>
          <a:xfrm>
            <a:off x="7215498" y="6427281"/>
            <a:ext cx="1527087" cy="261610"/>
          </a:xfrm>
          <a:prstGeom prst="rect">
            <a:avLst/>
          </a:prstGeom>
          <a:noFill/>
        </p:spPr>
        <p:txBody>
          <a:bodyPr wrap="square" rtlCol="0">
            <a:spAutoFit/>
          </a:bodyPr>
          <a:lstStyle/>
          <a:p>
            <a:r>
              <a:rPr lang="fr-FR" sz="1100" i="1" dirty="0"/>
              <a:t>S. Dalaine</a:t>
            </a:r>
          </a:p>
        </p:txBody>
      </p:sp>
      <p:pic>
        <p:nvPicPr>
          <p:cNvPr id="13" name="Image 12">
            <a:extLst>
              <a:ext uri="{FF2B5EF4-FFF2-40B4-BE49-F238E27FC236}">
                <a16:creationId xmlns:a16="http://schemas.microsoft.com/office/drawing/2014/main" id="{4C6818A4-B767-A24A-9B63-E196001BFD1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6200000" flipH="1">
            <a:off x="6377558" y="-956504"/>
            <a:ext cx="725216" cy="4004838"/>
          </a:xfrm>
          <a:prstGeom prst="rect">
            <a:avLst/>
          </a:prstGeom>
        </p:spPr>
      </p:pic>
      <p:sp>
        <p:nvSpPr>
          <p:cNvPr id="14" name="ZoneTexte 13">
            <a:extLst>
              <a:ext uri="{FF2B5EF4-FFF2-40B4-BE49-F238E27FC236}">
                <a16:creationId xmlns:a16="http://schemas.microsoft.com/office/drawing/2014/main" id="{6B480541-CFFF-404E-A66F-B1130EB20BC7}"/>
              </a:ext>
            </a:extLst>
          </p:cNvPr>
          <p:cNvSpPr txBox="1"/>
          <p:nvPr/>
        </p:nvSpPr>
        <p:spPr>
          <a:xfrm>
            <a:off x="4828042" y="4684038"/>
            <a:ext cx="4256689" cy="369332"/>
          </a:xfrm>
          <a:prstGeom prst="rect">
            <a:avLst/>
          </a:prstGeom>
          <a:noFill/>
        </p:spPr>
        <p:txBody>
          <a:bodyPr wrap="square" rtlCol="0">
            <a:spAutoFit/>
          </a:bodyPr>
          <a:lstStyle/>
          <a:p>
            <a:r>
              <a:rPr lang="fr-FR" dirty="0"/>
              <a:t>Avec chlorophylle (dans éthanol)</a:t>
            </a:r>
          </a:p>
        </p:txBody>
      </p:sp>
    </p:spTree>
    <p:extLst>
      <p:ext uri="{BB962C8B-B14F-4D97-AF65-F5344CB8AC3E}">
        <p14:creationId xmlns:p14="http://schemas.microsoft.com/office/powerpoint/2010/main" val="2276524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0EF24F-C188-ED40-8DE9-C7B47EE949AA}"/>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ADC20693-405C-6744-A537-3AFDB601B447}"/>
              </a:ext>
            </a:extLst>
          </p:cNvPr>
          <p:cNvSpPr>
            <a:spLocks noGrp="1"/>
          </p:cNvSpPr>
          <p:nvPr>
            <p:ph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F1D8D2B1-F397-C74A-96F4-FCF23FE04B3D}"/>
              </a:ext>
            </a:extLst>
          </p:cNvPr>
          <p:cNvSpPr>
            <a:spLocks noGrp="1"/>
          </p:cNvSpPr>
          <p:nvPr>
            <p:ph type="sldNum" sz="quarter" idx="12"/>
          </p:nvPr>
        </p:nvSpPr>
        <p:spPr/>
        <p:txBody>
          <a:bodyPr/>
          <a:lstStyle/>
          <a:p>
            <a:fld id="{F485326D-52B8-7D40-B9E5-5ADF755E1B2A}" type="slidenum">
              <a:rPr lang="fr-FR" smtClean="0"/>
              <a:t>9</a:t>
            </a:fld>
            <a:endParaRPr lang="fr-FR"/>
          </a:p>
        </p:txBody>
      </p:sp>
      <p:pic>
        <p:nvPicPr>
          <p:cNvPr id="5" name="Image 4">
            <a:extLst>
              <a:ext uri="{FF2B5EF4-FFF2-40B4-BE49-F238E27FC236}">
                <a16:creationId xmlns:a16="http://schemas.microsoft.com/office/drawing/2014/main" id="{4BFA6074-F4FB-E042-878D-8C8DDB977967}"/>
              </a:ext>
            </a:extLst>
          </p:cNvPr>
          <p:cNvPicPr>
            <a:picLocks noChangeAspect="1"/>
          </p:cNvPicPr>
          <p:nvPr/>
        </p:nvPicPr>
        <p:blipFill>
          <a:blip r:embed="rId2"/>
          <a:stretch>
            <a:fillRect/>
          </a:stretch>
        </p:blipFill>
        <p:spPr>
          <a:xfrm>
            <a:off x="619611" y="0"/>
            <a:ext cx="10952777" cy="6858000"/>
          </a:xfrm>
          <a:prstGeom prst="rect">
            <a:avLst/>
          </a:prstGeom>
        </p:spPr>
      </p:pic>
    </p:spTree>
    <p:extLst>
      <p:ext uri="{BB962C8B-B14F-4D97-AF65-F5344CB8AC3E}">
        <p14:creationId xmlns:p14="http://schemas.microsoft.com/office/powerpoint/2010/main" val="3112191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184715-9517-A043-9963-88CCB9B460EF}"/>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64F52864-5961-8D4C-A8BC-38E097C954FD}"/>
              </a:ext>
            </a:extLst>
          </p:cNvPr>
          <p:cNvPicPr>
            <a:picLocks noGrp="1" noChangeAspect="1"/>
          </p:cNvPicPr>
          <p:nvPr>
            <p:ph idx="1"/>
          </p:nvPr>
        </p:nvPicPr>
        <p:blipFill>
          <a:blip r:embed="rId2" cstate="screen">
            <a:extLst>
              <a:ext uri="{BEBA8EAE-BF5A-486C-A8C5-ECC9F3942E4B}">
                <a14:imgProps xmlns:a14="http://schemas.microsoft.com/office/drawing/2010/main">
                  <a14:imgLayer r:embed="rId3">
                    <a14:imgEffect>
                      <a14:brightnessContrast bright="4000" contrast="53000"/>
                    </a14:imgEffect>
                  </a14:imgLayer>
                </a14:imgProps>
              </a:ext>
              <a:ext uri="{28A0092B-C50C-407E-A947-70E740481C1C}">
                <a14:useLocalDpi xmlns:a14="http://schemas.microsoft.com/office/drawing/2010/main"/>
              </a:ext>
            </a:extLst>
          </a:blip>
          <a:stretch>
            <a:fillRect/>
          </a:stretch>
        </p:blipFill>
        <p:spPr>
          <a:xfrm rot="5400000">
            <a:off x="2215703" y="951762"/>
            <a:ext cx="6556765" cy="4917574"/>
          </a:xfrm>
        </p:spPr>
      </p:pic>
      <p:sp>
        <p:nvSpPr>
          <p:cNvPr id="4" name="Espace réservé du numéro de diapositive 3">
            <a:extLst>
              <a:ext uri="{FF2B5EF4-FFF2-40B4-BE49-F238E27FC236}">
                <a16:creationId xmlns:a16="http://schemas.microsoft.com/office/drawing/2014/main" id="{FD76C531-275D-544E-B7CA-06D618D2A76D}"/>
              </a:ext>
            </a:extLst>
          </p:cNvPr>
          <p:cNvSpPr>
            <a:spLocks noGrp="1"/>
          </p:cNvSpPr>
          <p:nvPr>
            <p:ph type="sldNum" sz="quarter" idx="12"/>
          </p:nvPr>
        </p:nvSpPr>
        <p:spPr/>
        <p:txBody>
          <a:bodyPr/>
          <a:lstStyle/>
          <a:p>
            <a:fld id="{F485326D-52B8-7D40-B9E5-5ADF755E1B2A}" type="slidenum">
              <a:rPr lang="fr-FR" smtClean="0"/>
              <a:t>10</a:t>
            </a:fld>
            <a:endParaRPr lang="fr-FR"/>
          </a:p>
        </p:txBody>
      </p:sp>
      <p:sp>
        <p:nvSpPr>
          <p:cNvPr id="7" name="ZoneTexte 6">
            <a:extLst>
              <a:ext uri="{FF2B5EF4-FFF2-40B4-BE49-F238E27FC236}">
                <a16:creationId xmlns:a16="http://schemas.microsoft.com/office/drawing/2014/main" id="{C876DC15-4EAA-4543-AFAA-254482C716BF}"/>
              </a:ext>
            </a:extLst>
          </p:cNvPr>
          <p:cNvSpPr txBox="1"/>
          <p:nvPr/>
        </p:nvSpPr>
        <p:spPr>
          <a:xfrm>
            <a:off x="8089219" y="5219404"/>
            <a:ext cx="1851194" cy="369332"/>
          </a:xfrm>
          <a:prstGeom prst="rect">
            <a:avLst/>
          </a:prstGeom>
          <a:solidFill>
            <a:schemeClr val="bg1"/>
          </a:solidFill>
        </p:spPr>
        <p:txBody>
          <a:bodyPr wrap="square" rtlCol="0">
            <a:spAutoFit/>
          </a:bodyPr>
          <a:lstStyle/>
          <a:p>
            <a:r>
              <a:rPr lang="fr-FR" b="1" dirty="0">
                <a:solidFill>
                  <a:schemeClr val="accent1">
                    <a:lumMod val="60000"/>
                    <a:lumOff val="40000"/>
                  </a:schemeClr>
                </a:solidFill>
              </a:rPr>
              <a:t>Chlorophylle b</a:t>
            </a:r>
          </a:p>
        </p:txBody>
      </p:sp>
      <p:sp>
        <p:nvSpPr>
          <p:cNvPr id="8" name="ZoneTexte 7">
            <a:extLst>
              <a:ext uri="{FF2B5EF4-FFF2-40B4-BE49-F238E27FC236}">
                <a16:creationId xmlns:a16="http://schemas.microsoft.com/office/drawing/2014/main" id="{73EFF0EA-F9B5-9340-9571-3F823C46ECF0}"/>
              </a:ext>
            </a:extLst>
          </p:cNvPr>
          <p:cNvSpPr txBox="1"/>
          <p:nvPr/>
        </p:nvSpPr>
        <p:spPr>
          <a:xfrm>
            <a:off x="8089220" y="4623759"/>
            <a:ext cx="1851194" cy="369332"/>
          </a:xfrm>
          <a:prstGeom prst="rect">
            <a:avLst/>
          </a:prstGeom>
          <a:solidFill>
            <a:schemeClr val="bg1"/>
          </a:solidFill>
        </p:spPr>
        <p:txBody>
          <a:bodyPr wrap="square" rtlCol="0">
            <a:spAutoFit/>
          </a:bodyPr>
          <a:lstStyle/>
          <a:p>
            <a:r>
              <a:rPr lang="fr-FR" b="1" dirty="0">
                <a:solidFill>
                  <a:schemeClr val="accent2">
                    <a:lumMod val="60000"/>
                    <a:lumOff val="40000"/>
                  </a:schemeClr>
                </a:solidFill>
              </a:rPr>
              <a:t>Chlorophylle a</a:t>
            </a:r>
          </a:p>
        </p:txBody>
      </p:sp>
      <p:sp>
        <p:nvSpPr>
          <p:cNvPr id="9" name="ZoneTexte 8">
            <a:extLst>
              <a:ext uri="{FF2B5EF4-FFF2-40B4-BE49-F238E27FC236}">
                <a16:creationId xmlns:a16="http://schemas.microsoft.com/office/drawing/2014/main" id="{81C41C98-3B86-DD43-89FC-A737EC7D799C}"/>
              </a:ext>
            </a:extLst>
          </p:cNvPr>
          <p:cNvSpPr txBox="1"/>
          <p:nvPr/>
        </p:nvSpPr>
        <p:spPr>
          <a:xfrm>
            <a:off x="8089220" y="3949370"/>
            <a:ext cx="1851194" cy="369332"/>
          </a:xfrm>
          <a:prstGeom prst="rect">
            <a:avLst/>
          </a:prstGeom>
          <a:solidFill>
            <a:schemeClr val="bg1"/>
          </a:solidFill>
        </p:spPr>
        <p:txBody>
          <a:bodyPr wrap="square" rtlCol="0">
            <a:spAutoFit/>
          </a:bodyPr>
          <a:lstStyle/>
          <a:p>
            <a:r>
              <a:rPr lang="fr-FR" b="1" dirty="0">
                <a:solidFill>
                  <a:schemeClr val="accent3">
                    <a:lumMod val="60000"/>
                    <a:lumOff val="40000"/>
                  </a:schemeClr>
                </a:solidFill>
              </a:rPr>
              <a:t>xanthophylle</a:t>
            </a:r>
          </a:p>
        </p:txBody>
      </p:sp>
      <p:sp>
        <p:nvSpPr>
          <p:cNvPr id="10" name="ZoneTexte 9">
            <a:extLst>
              <a:ext uri="{FF2B5EF4-FFF2-40B4-BE49-F238E27FC236}">
                <a16:creationId xmlns:a16="http://schemas.microsoft.com/office/drawing/2014/main" id="{25F82299-932B-654B-9C81-42BB13B39EC8}"/>
              </a:ext>
            </a:extLst>
          </p:cNvPr>
          <p:cNvSpPr txBox="1"/>
          <p:nvPr/>
        </p:nvSpPr>
        <p:spPr>
          <a:xfrm>
            <a:off x="8089219" y="3129687"/>
            <a:ext cx="1851194" cy="369332"/>
          </a:xfrm>
          <a:prstGeom prst="rect">
            <a:avLst/>
          </a:prstGeom>
          <a:solidFill>
            <a:schemeClr val="bg1"/>
          </a:solidFill>
        </p:spPr>
        <p:txBody>
          <a:bodyPr wrap="square" rtlCol="0">
            <a:spAutoFit/>
          </a:bodyPr>
          <a:lstStyle/>
          <a:p>
            <a:r>
              <a:rPr lang="fr-FR" b="1" dirty="0">
                <a:solidFill>
                  <a:schemeClr val="accent3">
                    <a:lumMod val="40000"/>
                    <a:lumOff val="60000"/>
                  </a:schemeClr>
                </a:solidFill>
              </a:rPr>
              <a:t>carotènes</a:t>
            </a:r>
          </a:p>
        </p:txBody>
      </p:sp>
      <p:sp>
        <p:nvSpPr>
          <p:cNvPr id="11" name="ZoneTexte 10">
            <a:extLst>
              <a:ext uri="{FF2B5EF4-FFF2-40B4-BE49-F238E27FC236}">
                <a16:creationId xmlns:a16="http://schemas.microsoft.com/office/drawing/2014/main" id="{FA612F1F-10E7-4B4C-B0F1-CF7042B8B59E}"/>
              </a:ext>
            </a:extLst>
          </p:cNvPr>
          <p:cNvSpPr txBox="1"/>
          <p:nvPr/>
        </p:nvSpPr>
        <p:spPr>
          <a:xfrm>
            <a:off x="1112363" y="424934"/>
            <a:ext cx="3024827" cy="954107"/>
          </a:xfrm>
          <a:prstGeom prst="rect">
            <a:avLst/>
          </a:prstGeom>
          <a:solidFill>
            <a:schemeClr val="bg1"/>
          </a:solidFill>
        </p:spPr>
        <p:txBody>
          <a:bodyPr wrap="square" rtlCol="0">
            <a:spAutoFit/>
          </a:bodyPr>
          <a:lstStyle/>
          <a:p>
            <a:pPr algn="ctr"/>
            <a:r>
              <a:rPr lang="fr-FR" sz="2800" b="1" dirty="0">
                <a:solidFill>
                  <a:schemeClr val="accent2">
                    <a:lumMod val="75000"/>
                  </a:schemeClr>
                </a:solidFill>
              </a:rPr>
              <a:t>Épinards placés à l’obscurité</a:t>
            </a:r>
          </a:p>
        </p:txBody>
      </p:sp>
      <p:sp>
        <p:nvSpPr>
          <p:cNvPr id="12" name="ZoneTexte 11">
            <a:extLst>
              <a:ext uri="{FF2B5EF4-FFF2-40B4-BE49-F238E27FC236}">
                <a16:creationId xmlns:a16="http://schemas.microsoft.com/office/drawing/2014/main" id="{0F95093D-AE9D-F64E-8F6A-4B8C6B1305DD}"/>
              </a:ext>
            </a:extLst>
          </p:cNvPr>
          <p:cNvSpPr txBox="1"/>
          <p:nvPr/>
        </p:nvSpPr>
        <p:spPr>
          <a:xfrm>
            <a:off x="6684204" y="424934"/>
            <a:ext cx="3024827" cy="954107"/>
          </a:xfrm>
          <a:prstGeom prst="rect">
            <a:avLst/>
          </a:prstGeom>
          <a:solidFill>
            <a:schemeClr val="bg1"/>
          </a:solidFill>
        </p:spPr>
        <p:txBody>
          <a:bodyPr wrap="square" rtlCol="0">
            <a:spAutoFit/>
          </a:bodyPr>
          <a:lstStyle/>
          <a:p>
            <a:pPr algn="ctr"/>
            <a:r>
              <a:rPr lang="fr-FR" sz="2800" b="1" dirty="0">
                <a:solidFill>
                  <a:schemeClr val="accent2">
                    <a:lumMod val="75000"/>
                  </a:schemeClr>
                </a:solidFill>
              </a:rPr>
              <a:t>Épinards placés à la lumière</a:t>
            </a:r>
          </a:p>
        </p:txBody>
      </p:sp>
      <p:sp>
        <p:nvSpPr>
          <p:cNvPr id="13" name="ZoneTexte 12">
            <a:extLst>
              <a:ext uri="{FF2B5EF4-FFF2-40B4-BE49-F238E27FC236}">
                <a16:creationId xmlns:a16="http://schemas.microsoft.com/office/drawing/2014/main" id="{8800B11D-75BE-CE43-BEBA-9415192A268F}"/>
              </a:ext>
            </a:extLst>
          </p:cNvPr>
          <p:cNvSpPr txBox="1"/>
          <p:nvPr/>
        </p:nvSpPr>
        <p:spPr>
          <a:xfrm>
            <a:off x="7215498" y="6427281"/>
            <a:ext cx="1527087" cy="261610"/>
          </a:xfrm>
          <a:prstGeom prst="rect">
            <a:avLst/>
          </a:prstGeom>
          <a:noFill/>
        </p:spPr>
        <p:txBody>
          <a:bodyPr wrap="square" rtlCol="0">
            <a:spAutoFit/>
          </a:bodyPr>
          <a:lstStyle/>
          <a:p>
            <a:r>
              <a:rPr lang="fr-FR" sz="1100" i="1" dirty="0"/>
              <a:t>S. Dalaine</a:t>
            </a:r>
          </a:p>
        </p:txBody>
      </p:sp>
    </p:spTree>
    <p:extLst>
      <p:ext uri="{BB962C8B-B14F-4D97-AF65-F5344CB8AC3E}">
        <p14:creationId xmlns:p14="http://schemas.microsoft.com/office/powerpoint/2010/main" val="966287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CE71D2-B087-D341-A930-57CF84B7784C}"/>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3A1E4984-B6A6-4243-AEEC-C8D537659C93}"/>
              </a:ext>
            </a:extLst>
          </p:cNvPr>
          <p:cNvPicPr>
            <a:picLocks noGrp="1" noChangeAspect="1"/>
          </p:cNvPicPr>
          <p:nvPr>
            <p:ph idx="1"/>
          </p:nvPr>
        </p:nvPicPr>
        <p:blipFill rotWithShape="1">
          <a:blip r:embed="rId2" cstate="screen">
            <a:extLst>
              <a:ext uri="{BEBA8EAE-BF5A-486C-A8C5-ECC9F3942E4B}">
                <a14:imgProps xmlns:a14="http://schemas.microsoft.com/office/drawing/2010/main">
                  <a14:imgLayer r:embed="rId3">
                    <a14:imgEffect>
                      <a14:brightnessContrast bright="-7000" contrast="55000"/>
                    </a14:imgEffect>
                  </a14:imgLayer>
                </a14:imgProps>
              </a:ext>
              <a:ext uri="{28A0092B-C50C-407E-A947-70E740481C1C}">
                <a14:useLocalDpi xmlns:a14="http://schemas.microsoft.com/office/drawing/2010/main"/>
              </a:ext>
            </a:extLst>
          </a:blip>
          <a:srcRect/>
          <a:stretch/>
        </p:blipFill>
        <p:spPr>
          <a:xfrm rot="5400000">
            <a:off x="2692832" y="477732"/>
            <a:ext cx="6137366" cy="6051701"/>
          </a:xfrm>
        </p:spPr>
      </p:pic>
      <p:sp>
        <p:nvSpPr>
          <p:cNvPr id="4" name="Espace réservé du numéro de diapositive 3">
            <a:extLst>
              <a:ext uri="{FF2B5EF4-FFF2-40B4-BE49-F238E27FC236}">
                <a16:creationId xmlns:a16="http://schemas.microsoft.com/office/drawing/2014/main" id="{866EA7AA-0ED7-E841-90A1-A7CF3DE900DC}"/>
              </a:ext>
            </a:extLst>
          </p:cNvPr>
          <p:cNvSpPr>
            <a:spLocks noGrp="1"/>
          </p:cNvSpPr>
          <p:nvPr>
            <p:ph type="sldNum" sz="quarter" idx="12"/>
          </p:nvPr>
        </p:nvSpPr>
        <p:spPr/>
        <p:txBody>
          <a:bodyPr/>
          <a:lstStyle/>
          <a:p>
            <a:fld id="{F485326D-52B8-7D40-B9E5-5ADF755E1B2A}" type="slidenum">
              <a:rPr lang="fr-FR" smtClean="0"/>
              <a:t>11</a:t>
            </a:fld>
            <a:endParaRPr lang="fr-FR"/>
          </a:p>
        </p:txBody>
      </p:sp>
      <p:sp>
        <p:nvSpPr>
          <p:cNvPr id="7" name="ZoneTexte 6">
            <a:extLst>
              <a:ext uri="{FF2B5EF4-FFF2-40B4-BE49-F238E27FC236}">
                <a16:creationId xmlns:a16="http://schemas.microsoft.com/office/drawing/2014/main" id="{C530B6F6-F6A2-6546-B311-C5E5D744DF16}"/>
              </a:ext>
            </a:extLst>
          </p:cNvPr>
          <p:cNvSpPr txBox="1"/>
          <p:nvPr/>
        </p:nvSpPr>
        <p:spPr>
          <a:xfrm>
            <a:off x="562156" y="4985232"/>
            <a:ext cx="1851194" cy="369332"/>
          </a:xfrm>
          <a:prstGeom prst="rect">
            <a:avLst/>
          </a:prstGeom>
          <a:solidFill>
            <a:schemeClr val="bg1"/>
          </a:solidFill>
        </p:spPr>
        <p:txBody>
          <a:bodyPr wrap="square" rtlCol="0">
            <a:spAutoFit/>
          </a:bodyPr>
          <a:lstStyle/>
          <a:p>
            <a:r>
              <a:rPr lang="fr-FR" b="1" dirty="0">
                <a:solidFill>
                  <a:schemeClr val="accent1">
                    <a:lumMod val="60000"/>
                    <a:lumOff val="40000"/>
                  </a:schemeClr>
                </a:solidFill>
              </a:rPr>
              <a:t>Chlorophylle b</a:t>
            </a:r>
          </a:p>
        </p:txBody>
      </p:sp>
      <p:sp>
        <p:nvSpPr>
          <p:cNvPr id="8" name="ZoneTexte 7">
            <a:extLst>
              <a:ext uri="{FF2B5EF4-FFF2-40B4-BE49-F238E27FC236}">
                <a16:creationId xmlns:a16="http://schemas.microsoft.com/office/drawing/2014/main" id="{B341548E-C90C-7A41-AF68-11D5A048D2AF}"/>
              </a:ext>
            </a:extLst>
          </p:cNvPr>
          <p:cNvSpPr txBox="1"/>
          <p:nvPr/>
        </p:nvSpPr>
        <p:spPr>
          <a:xfrm>
            <a:off x="562157" y="4389587"/>
            <a:ext cx="1851194" cy="369332"/>
          </a:xfrm>
          <a:prstGeom prst="rect">
            <a:avLst/>
          </a:prstGeom>
          <a:solidFill>
            <a:schemeClr val="bg1"/>
          </a:solidFill>
        </p:spPr>
        <p:txBody>
          <a:bodyPr wrap="square" rtlCol="0">
            <a:spAutoFit/>
          </a:bodyPr>
          <a:lstStyle/>
          <a:p>
            <a:r>
              <a:rPr lang="fr-FR" b="1" dirty="0">
                <a:solidFill>
                  <a:schemeClr val="accent2">
                    <a:lumMod val="60000"/>
                    <a:lumOff val="40000"/>
                  </a:schemeClr>
                </a:solidFill>
              </a:rPr>
              <a:t>Chlorophylle a</a:t>
            </a:r>
          </a:p>
        </p:txBody>
      </p:sp>
      <p:sp>
        <p:nvSpPr>
          <p:cNvPr id="9" name="ZoneTexte 8">
            <a:extLst>
              <a:ext uri="{FF2B5EF4-FFF2-40B4-BE49-F238E27FC236}">
                <a16:creationId xmlns:a16="http://schemas.microsoft.com/office/drawing/2014/main" id="{A8FB5CD3-CCA0-D54C-8580-298F19F8F3EB}"/>
              </a:ext>
            </a:extLst>
          </p:cNvPr>
          <p:cNvSpPr txBox="1"/>
          <p:nvPr/>
        </p:nvSpPr>
        <p:spPr>
          <a:xfrm>
            <a:off x="562157" y="3715198"/>
            <a:ext cx="1851194" cy="369332"/>
          </a:xfrm>
          <a:prstGeom prst="rect">
            <a:avLst/>
          </a:prstGeom>
          <a:solidFill>
            <a:schemeClr val="bg1"/>
          </a:solidFill>
        </p:spPr>
        <p:txBody>
          <a:bodyPr wrap="square" rtlCol="0">
            <a:spAutoFit/>
          </a:bodyPr>
          <a:lstStyle/>
          <a:p>
            <a:r>
              <a:rPr lang="fr-FR" b="1" dirty="0">
                <a:solidFill>
                  <a:schemeClr val="accent3">
                    <a:lumMod val="60000"/>
                    <a:lumOff val="40000"/>
                  </a:schemeClr>
                </a:solidFill>
              </a:rPr>
              <a:t>xanthophylle</a:t>
            </a:r>
          </a:p>
        </p:txBody>
      </p:sp>
      <p:sp>
        <p:nvSpPr>
          <p:cNvPr id="10" name="ZoneTexte 9">
            <a:extLst>
              <a:ext uri="{FF2B5EF4-FFF2-40B4-BE49-F238E27FC236}">
                <a16:creationId xmlns:a16="http://schemas.microsoft.com/office/drawing/2014/main" id="{B5DAAD22-A60A-F042-AB76-67CE4C5DBFF2}"/>
              </a:ext>
            </a:extLst>
          </p:cNvPr>
          <p:cNvSpPr txBox="1"/>
          <p:nvPr/>
        </p:nvSpPr>
        <p:spPr>
          <a:xfrm>
            <a:off x="562156" y="2895515"/>
            <a:ext cx="1851194" cy="369332"/>
          </a:xfrm>
          <a:prstGeom prst="rect">
            <a:avLst/>
          </a:prstGeom>
          <a:solidFill>
            <a:schemeClr val="bg1"/>
          </a:solidFill>
        </p:spPr>
        <p:txBody>
          <a:bodyPr wrap="square" rtlCol="0">
            <a:spAutoFit/>
          </a:bodyPr>
          <a:lstStyle/>
          <a:p>
            <a:r>
              <a:rPr lang="fr-FR" b="1" dirty="0">
                <a:solidFill>
                  <a:schemeClr val="accent3">
                    <a:lumMod val="40000"/>
                    <a:lumOff val="60000"/>
                  </a:schemeClr>
                </a:solidFill>
              </a:rPr>
              <a:t>carotènes</a:t>
            </a:r>
          </a:p>
        </p:txBody>
      </p:sp>
      <p:sp>
        <p:nvSpPr>
          <p:cNvPr id="11" name="ZoneTexte 10">
            <a:extLst>
              <a:ext uri="{FF2B5EF4-FFF2-40B4-BE49-F238E27FC236}">
                <a16:creationId xmlns:a16="http://schemas.microsoft.com/office/drawing/2014/main" id="{00F1DBBF-FE16-1949-8934-F0D04BB051AA}"/>
              </a:ext>
            </a:extLst>
          </p:cNvPr>
          <p:cNvSpPr txBox="1"/>
          <p:nvPr/>
        </p:nvSpPr>
        <p:spPr>
          <a:xfrm>
            <a:off x="7215498" y="6511363"/>
            <a:ext cx="1527087" cy="261610"/>
          </a:xfrm>
          <a:prstGeom prst="rect">
            <a:avLst/>
          </a:prstGeom>
          <a:noFill/>
        </p:spPr>
        <p:txBody>
          <a:bodyPr wrap="square" rtlCol="0">
            <a:spAutoFit/>
          </a:bodyPr>
          <a:lstStyle/>
          <a:p>
            <a:r>
              <a:rPr lang="fr-FR" sz="1100" i="1" dirty="0"/>
              <a:t>S. Dalaine</a:t>
            </a:r>
          </a:p>
        </p:txBody>
      </p:sp>
    </p:spTree>
    <p:extLst>
      <p:ext uri="{BB962C8B-B14F-4D97-AF65-F5344CB8AC3E}">
        <p14:creationId xmlns:p14="http://schemas.microsoft.com/office/powerpoint/2010/main" val="2944201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0EA0237-E871-6248-8FA8-582CF97BC5E4}"/>
              </a:ext>
            </a:extLst>
          </p:cNvPr>
          <p:cNvSpPr/>
          <p:nvPr/>
        </p:nvSpPr>
        <p:spPr>
          <a:xfrm>
            <a:off x="149908" y="714829"/>
            <a:ext cx="3978958" cy="6247864"/>
          </a:xfrm>
          <a:prstGeom prst="rect">
            <a:avLst/>
          </a:prstGeom>
        </p:spPr>
        <p:txBody>
          <a:bodyPr wrap="square">
            <a:spAutoFit/>
          </a:bodyPr>
          <a:lstStyle/>
          <a:p>
            <a:r>
              <a:rPr lang="fr-FR" sz="2000" i="1" dirty="0"/>
              <a:t>on dépose une goutte de pigments bruts sur une feuille de papier. On place la feuille de papier dans un récipient hermétique dans lequel on a placé un solvant approprié. Le solvant monte dans la feuille par capillarité en entraînant les pigments de manière différentielle selon leur affinité avec le solvant. On peut distinguer ainsi deux catégories principales de pigments : les chlorophylles (vertes) et les caroténoïdes (jaunes).</a:t>
            </a:r>
            <a:endParaRPr lang="fr-FR" sz="2000" dirty="0"/>
          </a:p>
          <a:p>
            <a:r>
              <a:rPr lang="fr-FR" sz="2000" dirty="0"/>
              <a:t>Remarque : les pigments extraits ainsi sont purs. Dans la feuille, ils étaient associés à des protéines dans les thylakoïdes des chloroplastes.</a:t>
            </a:r>
          </a:p>
        </p:txBody>
      </p:sp>
      <p:sp>
        <p:nvSpPr>
          <p:cNvPr id="3" name="Espace réservé du numéro de diapositive 2">
            <a:extLst>
              <a:ext uri="{FF2B5EF4-FFF2-40B4-BE49-F238E27FC236}">
                <a16:creationId xmlns:a16="http://schemas.microsoft.com/office/drawing/2014/main" id="{BD52C47F-54BE-3847-9DA4-2E77F13EABD1}"/>
              </a:ext>
            </a:extLst>
          </p:cNvPr>
          <p:cNvSpPr>
            <a:spLocks noGrp="1"/>
          </p:cNvSpPr>
          <p:nvPr>
            <p:ph type="sldNum" sz="quarter" idx="12"/>
          </p:nvPr>
        </p:nvSpPr>
        <p:spPr/>
        <p:txBody>
          <a:bodyPr/>
          <a:lstStyle/>
          <a:p>
            <a:fld id="{F485326D-52B8-7D40-B9E5-5ADF755E1B2A}" type="slidenum">
              <a:rPr lang="fr-FR" smtClean="0"/>
              <a:t>12</a:t>
            </a:fld>
            <a:endParaRPr lang="fr-FR"/>
          </a:p>
        </p:txBody>
      </p:sp>
      <p:pic>
        <p:nvPicPr>
          <p:cNvPr id="5" name="Image 4">
            <a:extLst>
              <a:ext uri="{FF2B5EF4-FFF2-40B4-BE49-F238E27FC236}">
                <a16:creationId xmlns:a16="http://schemas.microsoft.com/office/drawing/2014/main" id="{BD88EF4A-FF3F-304B-8BD4-D3729D07B838}"/>
              </a:ext>
            </a:extLst>
          </p:cNvPr>
          <p:cNvPicPr>
            <a:picLocks noChangeAspect="1"/>
          </p:cNvPicPr>
          <p:nvPr/>
        </p:nvPicPr>
        <p:blipFill>
          <a:blip r:embed="rId2"/>
          <a:stretch>
            <a:fillRect/>
          </a:stretch>
        </p:blipFill>
        <p:spPr>
          <a:xfrm>
            <a:off x="3878239" y="0"/>
            <a:ext cx="8313761" cy="6858000"/>
          </a:xfrm>
          <a:prstGeom prst="rect">
            <a:avLst/>
          </a:prstGeom>
        </p:spPr>
      </p:pic>
      <p:sp>
        <p:nvSpPr>
          <p:cNvPr id="2" name="Titre 1">
            <a:extLst>
              <a:ext uri="{FF2B5EF4-FFF2-40B4-BE49-F238E27FC236}">
                <a16:creationId xmlns:a16="http://schemas.microsoft.com/office/drawing/2014/main" id="{7482F182-61DE-6C47-A051-AF56977BEB8B}"/>
              </a:ext>
            </a:extLst>
          </p:cNvPr>
          <p:cNvSpPr>
            <a:spLocks noGrp="1"/>
          </p:cNvSpPr>
          <p:nvPr>
            <p:ph type="title"/>
          </p:nvPr>
        </p:nvSpPr>
        <p:spPr>
          <a:xfrm>
            <a:off x="323850" y="160336"/>
            <a:ext cx="10515600" cy="1325563"/>
          </a:xfrm>
        </p:spPr>
        <p:txBody>
          <a:bodyPr>
            <a:normAutofit/>
          </a:bodyPr>
          <a:lstStyle/>
          <a:p>
            <a:r>
              <a:rPr lang="fr-FR" sz="2800" b="1" i="1" dirty="0"/>
              <a:t>Chromatographie sur papier</a:t>
            </a:r>
            <a:endParaRPr lang="fr-FR" sz="2800" dirty="0"/>
          </a:p>
        </p:txBody>
      </p:sp>
      <p:sp>
        <p:nvSpPr>
          <p:cNvPr id="7" name="Rectangle 6">
            <a:extLst>
              <a:ext uri="{FF2B5EF4-FFF2-40B4-BE49-F238E27FC236}">
                <a16:creationId xmlns:a16="http://schemas.microsoft.com/office/drawing/2014/main" id="{DC8057E3-7A0D-4C4F-B0F1-1F965170A756}"/>
              </a:ext>
            </a:extLst>
          </p:cNvPr>
          <p:cNvSpPr/>
          <p:nvPr/>
        </p:nvSpPr>
        <p:spPr>
          <a:xfrm>
            <a:off x="9418381" y="6275682"/>
            <a:ext cx="2364750" cy="261610"/>
          </a:xfrm>
          <a:prstGeom prst="rect">
            <a:avLst/>
          </a:prstGeom>
        </p:spPr>
        <p:txBody>
          <a:bodyPr wrap="none">
            <a:spAutoFit/>
          </a:bodyPr>
          <a:lstStyle/>
          <a:p>
            <a:r>
              <a:rPr lang="fr-FR" sz="1100" i="1" dirty="0"/>
              <a:t>https://</a:t>
            </a:r>
            <a:r>
              <a:rPr lang="fr-FR" sz="1100" i="1" dirty="0" err="1"/>
              <a:t>www.svt-lycee-elorn.ovh</a:t>
            </a:r>
            <a:r>
              <a:rPr lang="fr-FR" sz="1100" i="1" dirty="0"/>
              <a:t>/</a:t>
            </a:r>
          </a:p>
        </p:txBody>
      </p:sp>
    </p:spTree>
    <p:extLst>
      <p:ext uri="{BB962C8B-B14F-4D97-AF65-F5344CB8AC3E}">
        <p14:creationId xmlns:p14="http://schemas.microsoft.com/office/powerpoint/2010/main" val="1763917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0FE798-DD29-AD46-81EB-C88AF8402C6A}"/>
              </a:ext>
            </a:extLst>
          </p:cNvPr>
          <p:cNvSpPr>
            <a:spLocks noGrp="1"/>
          </p:cNvSpPr>
          <p:nvPr>
            <p:ph type="title"/>
          </p:nvPr>
        </p:nvSpPr>
        <p:spPr>
          <a:xfrm>
            <a:off x="449318" y="160891"/>
            <a:ext cx="10515600" cy="1325563"/>
          </a:xfrm>
        </p:spPr>
        <p:txBody>
          <a:bodyPr>
            <a:noAutofit/>
          </a:bodyPr>
          <a:lstStyle/>
          <a:p>
            <a:r>
              <a:rPr lang="fr-FR" sz="2400" i="1" dirty="0"/>
              <a:t>Les chlorophylles diffèrent par les substituants des groupements pyrroles. Le </a:t>
            </a:r>
            <a:r>
              <a:rPr lang="fr-FR" sz="2400" i="1" dirty="0" err="1"/>
              <a:t>phytol</a:t>
            </a:r>
            <a:r>
              <a:rPr lang="fr-FR" sz="2400" i="1" dirty="0"/>
              <a:t> n’est pas détaillé ici. </a:t>
            </a:r>
            <a:r>
              <a:rPr lang="fr-FR" sz="2400" b="1" dirty="0"/>
              <a:t>I, II, III, IV</a:t>
            </a:r>
            <a:r>
              <a:rPr lang="fr-FR" sz="2400" i="1" dirty="0"/>
              <a:t> : groupements pyrroles. </a:t>
            </a:r>
            <a:r>
              <a:rPr lang="fr-FR" sz="2400" b="1" dirty="0"/>
              <a:t>V</a:t>
            </a:r>
            <a:r>
              <a:rPr lang="fr-FR" sz="2400" i="1" dirty="0"/>
              <a:t> : cycle supplémentaire.</a:t>
            </a:r>
            <a:br>
              <a:rPr lang="fr-FR" sz="2400" dirty="0"/>
            </a:br>
            <a:endParaRPr lang="fr-FR" sz="2400" dirty="0"/>
          </a:p>
        </p:txBody>
      </p:sp>
      <p:sp>
        <p:nvSpPr>
          <p:cNvPr id="3" name="Espace réservé du contenu 2">
            <a:extLst>
              <a:ext uri="{FF2B5EF4-FFF2-40B4-BE49-F238E27FC236}">
                <a16:creationId xmlns:a16="http://schemas.microsoft.com/office/drawing/2014/main" id="{BC4B2F85-E50A-5C49-9055-E1839CDF2420}"/>
              </a:ext>
            </a:extLst>
          </p:cNvPr>
          <p:cNvSpPr>
            <a:spLocks noGrp="1"/>
          </p:cNvSpPr>
          <p:nvPr>
            <p:ph idx="1"/>
          </p:nvPr>
        </p:nvSpPr>
        <p:spPr/>
        <p:txBody>
          <a:bodyPr/>
          <a:lstStyle/>
          <a:p>
            <a:endParaRPr lang="fr-FR"/>
          </a:p>
        </p:txBody>
      </p:sp>
      <p:pic>
        <p:nvPicPr>
          <p:cNvPr id="5122" name="Picture 2" descr="Formules des chlorophylles a et b">
            <a:extLst>
              <a:ext uri="{FF2B5EF4-FFF2-40B4-BE49-F238E27FC236}">
                <a16:creationId xmlns:a16="http://schemas.microsoft.com/office/drawing/2014/main" id="{61AE1E14-4B03-9A4E-B0FB-0ECD836CEFF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793270" y="1176068"/>
            <a:ext cx="6708816" cy="5444836"/>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84634623-B845-694C-A136-509CE9334AB5}"/>
              </a:ext>
            </a:extLst>
          </p:cNvPr>
          <p:cNvSpPr>
            <a:spLocks noGrp="1"/>
          </p:cNvSpPr>
          <p:nvPr>
            <p:ph type="sldNum" sz="quarter" idx="12"/>
          </p:nvPr>
        </p:nvSpPr>
        <p:spPr/>
        <p:txBody>
          <a:bodyPr/>
          <a:lstStyle/>
          <a:p>
            <a:fld id="{F485326D-52B8-7D40-B9E5-5ADF755E1B2A}" type="slidenum">
              <a:rPr lang="fr-FR" smtClean="0"/>
              <a:t>13</a:t>
            </a:fld>
            <a:endParaRPr lang="fr-FR"/>
          </a:p>
        </p:txBody>
      </p:sp>
      <p:sp>
        <p:nvSpPr>
          <p:cNvPr id="6" name="ZoneTexte 5">
            <a:extLst>
              <a:ext uri="{FF2B5EF4-FFF2-40B4-BE49-F238E27FC236}">
                <a16:creationId xmlns:a16="http://schemas.microsoft.com/office/drawing/2014/main" id="{31CFD4BE-9EB1-D34D-BF52-5A9292E68A20}"/>
              </a:ext>
            </a:extLst>
          </p:cNvPr>
          <p:cNvSpPr txBox="1"/>
          <p:nvPr/>
        </p:nvSpPr>
        <p:spPr>
          <a:xfrm>
            <a:off x="6956387" y="6569895"/>
            <a:ext cx="1975945" cy="261610"/>
          </a:xfrm>
          <a:prstGeom prst="rect">
            <a:avLst/>
          </a:prstGeom>
          <a:noFill/>
        </p:spPr>
        <p:txBody>
          <a:bodyPr wrap="square" rtlCol="0">
            <a:spAutoFit/>
          </a:bodyPr>
          <a:lstStyle/>
          <a:p>
            <a:r>
              <a:rPr lang="fr-FR" sz="1100" i="1" dirty="0"/>
              <a:t>Source: </a:t>
            </a:r>
            <a:r>
              <a:rPr lang="fr-FR" sz="1100" i="1" dirty="0" err="1"/>
              <a:t>snv.jussieu</a:t>
            </a:r>
            <a:endParaRPr lang="fr-FR" sz="1100" i="1" dirty="0"/>
          </a:p>
        </p:txBody>
      </p:sp>
    </p:spTree>
    <p:extLst>
      <p:ext uri="{BB962C8B-B14F-4D97-AF65-F5344CB8AC3E}">
        <p14:creationId xmlns:p14="http://schemas.microsoft.com/office/powerpoint/2010/main" val="7835084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rmule du b carotene">
            <a:extLst>
              <a:ext uri="{FF2B5EF4-FFF2-40B4-BE49-F238E27FC236}">
                <a16:creationId xmlns:a16="http://schemas.microsoft.com/office/drawing/2014/main" id="{167AD192-B0CC-0845-9809-2FA89AE478F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8177" y="1037617"/>
            <a:ext cx="5041900" cy="15113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Formule de la xanthophylle">
            <a:extLst>
              <a:ext uri="{FF2B5EF4-FFF2-40B4-BE49-F238E27FC236}">
                <a16:creationId xmlns:a16="http://schemas.microsoft.com/office/drawing/2014/main" id="{50303996-EAD4-F64A-A762-6BEF486610E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58177" y="3681103"/>
            <a:ext cx="5041900" cy="15621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D48A09BF-C91C-0743-BF58-BFD8ABB10716}"/>
              </a:ext>
            </a:extLst>
          </p:cNvPr>
          <p:cNvSpPr/>
          <p:nvPr/>
        </p:nvSpPr>
        <p:spPr>
          <a:xfrm>
            <a:off x="4319546" y="311129"/>
            <a:ext cx="3077894" cy="369332"/>
          </a:xfrm>
          <a:prstGeom prst="rect">
            <a:avLst/>
          </a:prstGeom>
        </p:spPr>
        <p:txBody>
          <a:bodyPr wrap="none">
            <a:spAutoFit/>
          </a:bodyPr>
          <a:lstStyle/>
          <a:p>
            <a:r>
              <a:rPr lang="fr-FR" b="1" dirty="0"/>
              <a:t>Formule de deux caroténoïdes</a:t>
            </a:r>
            <a:endParaRPr lang="fr-FR" dirty="0"/>
          </a:p>
        </p:txBody>
      </p:sp>
      <p:sp>
        <p:nvSpPr>
          <p:cNvPr id="3" name="Espace réservé du numéro de diapositive 2">
            <a:extLst>
              <a:ext uri="{FF2B5EF4-FFF2-40B4-BE49-F238E27FC236}">
                <a16:creationId xmlns:a16="http://schemas.microsoft.com/office/drawing/2014/main" id="{A1E3DB3F-DDCC-6940-A368-B509BE202041}"/>
              </a:ext>
            </a:extLst>
          </p:cNvPr>
          <p:cNvSpPr>
            <a:spLocks noGrp="1"/>
          </p:cNvSpPr>
          <p:nvPr>
            <p:ph type="sldNum" sz="quarter" idx="12"/>
          </p:nvPr>
        </p:nvSpPr>
        <p:spPr/>
        <p:txBody>
          <a:bodyPr/>
          <a:lstStyle/>
          <a:p>
            <a:fld id="{F485326D-52B8-7D40-B9E5-5ADF755E1B2A}" type="slidenum">
              <a:rPr lang="fr-FR" smtClean="0"/>
              <a:t>14</a:t>
            </a:fld>
            <a:endParaRPr lang="fr-FR"/>
          </a:p>
        </p:txBody>
      </p:sp>
      <p:sp>
        <p:nvSpPr>
          <p:cNvPr id="6" name="ZoneTexte 5">
            <a:extLst>
              <a:ext uri="{FF2B5EF4-FFF2-40B4-BE49-F238E27FC236}">
                <a16:creationId xmlns:a16="http://schemas.microsoft.com/office/drawing/2014/main" id="{303022AD-6990-5941-97B1-18EAF516DC7D}"/>
              </a:ext>
            </a:extLst>
          </p:cNvPr>
          <p:cNvSpPr txBox="1"/>
          <p:nvPr/>
        </p:nvSpPr>
        <p:spPr>
          <a:xfrm>
            <a:off x="6956387" y="6569895"/>
            <a:ext cx="1975945" cy="261610"/>
          </a:xfrm>
          <a:prstGeom prst="rect">
            <a:avLst/>
          </a:prstGeom>
          <a:noFill/>
        </p:spPr>
        <p:txBody>
          <a:bodyPr wrap="square" rtlCol="0">
            <a:spAutoFit/>
          </a:bodyPr>
          <a:lstStyle/>
          <a:p>
            <a:r>
              <a:rPr lang="fr-FR" sz="1100" i="1" dirty="0"/>
              <a:t>Source: </a:t>
            </a:r>
            <a:r>
              <a:rPr lang="fr-FR" sz="1100" i="1" dirty="0" err="1"/>
              <a:t>snv.jussieu</a:t>
            </a:r>
            <a:endParaRPr lang="fr-FR" sz="1100" i="1" dirty="0"/>
          </a:p>
        </p:txBody>
      </p:sp>
    </p:spTree>
    <p:extLst>
      <p:ext uri="{BB962C8B-B14F-4D97-AF65-F5344CB8AC3E}">
        <p14:creationId xmlns:p14="http://schemas.microsoft.com/office/powerpoint/2010/main" val="1739760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74B510-3C26-BA4F-BDC8-8230002B1AAB}"/>
              </a:ext>
            </a:extLst>
          </p:cNvPr>
          <p:cNvSpPr>
            <a:spLocks noGrp="1"/>
          </p:cNvSpPr>
          <p:nvPr>
            <p:ph type="title"/>
          </p:nvPr>
        </p:nvSpPr>
        <p:spPr/>
        <p:txBody>
          <a:bodyPr/>
          <a:lstStyle/>
          <a:p>
            <a:r>
              <a:rPr lang="fr-FR" b="1" u="sng" dirty="0"/>
              <a:t>Les différents domaines des ondes électromagnétiques </a:t>
            </a:r>
            <a:r>
              <a:rPr lang="fr-FR" dirty="0">
                <a:effectLst/>
              </a:rPr>
              <a:t> </a:t>
            </a:r>
            <a:endParaRPr lang="fr-FR" dirty="0"/>
          </a:p>
        </p:txBody>
      </p:sp>
      <p:pic>
        <p:nvPicPr>
          <p:cNvPr id="4" name="Image 3">
            <a:extLst>
              <a:ext uri="{FF2B5EF4-FFF2-40B4-BE49-F238E27FC236}">
                <a16:creationId xmlns:a16="http://schemas.microsoft.com/office/drawing/2014/main" id="{4A81FA31-6DA5-214A-9E20-552C07F41BE3}"/>
              </a:ext>
            </a:extLst>
          </p:cNvPr>
          <p:cNvPicPr/>
          <p:nvPr/>
        </p:nvPicPr>
        <p:blipFill>
          <a:blip r:embed="rId2">
            <a:extLst>
              <a:ext uri="{28A0092B-C50C-407E-A947-70E740481C1C}">
                <a14:useLocalDpi xmlns:a14="http://schemas.microsoft.com/office/drawing/2010/main"/>
              </a:ext>
            </a:extLst>
          </a:blip>
          <a:srcRect/>
          <a:stretch>
            <a:fillRect/>
          </a:stretch>
        </p:blipFill>
        <p:spPr bwMode="auto">
          <a:xfrm>
            <a:off x="1056904" y="1598595"/>
            <a:ext cx="9737766" cy="3650297"/>
          </a:xfrm>
          <a:prstGeom prst="rect">
            <a:avLst/>
          </a:prstGeom>
          <a:noFill/>
          <a:ln>
            <a:noFill/>
          </a:ln>
        </p:spPr>
      </p:pic>
      <p:sp>
        <p:nvSpPr>
          <p:cNvPr id="3" name="Espace réservé du numéro de diapositive 2">
            <a:extLst>
              <a:ext uri="{FF2B5EF4-FFF2-40B4-BE49-F238E27FC236}">
                <a16:creationId xmlns:a16="http://schemas.microsoft.com/office/drawing/2014/main" id="{F5CC852D-BF08-6644-9426-3742B752449C}"/>
              </a:ext>
            </a:extLst>
          </p:cNvPr>
          <p:cNvSpPr>
            <a:spLocks noGrp="1"/>
          </p:cNvSpPr>
          <p:nvPr>
            <p:ph type="sldNum" sz="quarter" idx="12"/>
          </p:nvPr>
        </p:nvSpPr>
        <p:spPr/>
        <p:txBody>
          <a:bodyPr/>
          <a:lstStyle/>
          <a:p>
            <a:fld id="{F485326D-52B8-7D40-B9E5-5ADF755E1B2A}" type="slidenum">
              <a:rPr lang="fr-FR" smtClean="0"/>
              <a:t>15</a:t>
            </a:fld>
            <a:endParaRPr lang="fr-FR"/>
          </a:p>
        </p:txBody>
      </p:sp>
    </p:spTree>
    <p:extLst>
      <p:ext uri="{BB962C8B-B14F-4D97-AF65-F5344CB8AC3E}">
        <p14:creationId xmlns:p14="http://schemas.microsoft.com/office/powerpoint/2010/main" val="1507128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443C00-C685-CC41-95F2-F3169EA95359}"/>
              </a:ext>
            </a:extLst>
          </p:cNvPr>
          <p:cNvSpPr>
            <a:spLocks noGrp="1"/>
          </p:cNvSpPr>
          <p:nvPr>
            <p:ph type="title"/>
          </p:nvPr>
        </p:nvSpPr>
        <p:spPr>
          <a:xfrm>
            <a:off x="838200" y="162956"/>
            <a:ext cx="10515600" cy="827088"/>
          </a:xfrm>
        </p:spPr>
        <p:txBody>
          <a:bodyPr>
            <a:normAutofit fontScale="90000"/>
          </a:bodyPr>
          <a:lstStyle/>
          <a:p>
            <a:r>
              <a:rPr lang="fr-FR" sz="2800" b="1" dirty="0"/>
              <a:t>Spectre d’absorption des pigments bruts extraits à partir d’une feuille</a:t>
            </a:r>
            <a:endParaRPr lang="fr-FR" sz="2800" dirty="0"/>
          </a:p>
        </p:txBody>
      </p:sp>
      <p:pic>
        <p:nvPicPr>
          <p:cNvPr id="6146" name="Picture 2" descr="Spectre d'absorption des pigments bruts extraits à partir d'une feuille">
            <a:extLst>
              <a:ext uri="{FF2B5EF4-FFF2-40B4-BE49-F238E27FC236}">
                <a16:creationId xmlns:a16="http://schemas.microsoft.com/office/drawing/2014/main" id="{54E9BE75-094A-5340-88CA-AA5DB62B02D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47237" y="756721"/>
            <a:ext cx="5047921" cy="594565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DD305D4-66E7-BD47-98CF-6695EA321973}"/>
              </a:ext>
            </a:extLst>
          </p:cNvPr>
          <p:cNvSpPr/>
          <p:nvPr/>
        </p:nvSpPr>
        <p:spPr>
          <a:xfrm>
            <a:off x="6096000" y="2425075"/>
            <a:ext cx="6096000" cy="1200329"/>
          </a:xfrm>
          <a:prstGeom prst="rect">
            <a:avLst/>
          </a:prstGeom>
        </p:spPr>
        <p:txBody>
          <a:bodyPr>
            <a:spAutoFit/>
          </a:bodyPr>
          <a:lstStyle/>
          <a:p>
            <a:r>
              <a:rPr lang="fr-FR" b="1" dirty="0"/>
              <a:t>A</a:t>
            </a:r>
            <a:r>
              <a:rPr lang="fr-FR" i="1" dirty="0"/>
              <a:t> : spectre lumineux en absence de pigments.</a:t>
            </a:r>
            <a:br>
              <a:rPr lang="fr-FR" dirty="0"/>
            </a:br>
            <a:r>
              <a:rPr lang="fr-FR" b="1" dirty="0"/>
              <a:t>B</a:t>
            </a:r>
            <a:r>
              <a:rPr lang="fr-FR" i="1" dirty="0"/>
              <a:t> : spectre lumineux en présence de pigments.</a:t>
            </a:r>
            <a:br>
              <a:rPr lang="fr-FR" i="1" dirty="0"/>
            </a:br>
            <a:r>
              <a:rPr lang="fr-FR" i="1" dirty="0"/>
              <a:t>On note que l’absorption maximale se réalise dans le bleu et dans le rouge.</a:t>
            </a:r>
            <a:endParaRPr lang="fr-FR" dirty="0"/>
          </a:p>
        </p:txBody>
      </p:sp>
      <p:sp>
        <p:nvSpPr>
          <p:cNvPr id="6" name="Rectangle 3">
            <a:extLst>
              <a:ext uri="{FF2B5EF4-FFF2-40B4-BE49-F238E27FC236}">
                <a16:creationId xmlns:a16="http://schemas.microsoft.com/office/drawing/2014/main" id="{D152A776-57C4-8240-8D5F-22C5B6BE8324}"/>
              </a:ext>
            </a:extLst>
          </p:cNvPr>
          <p:cNvSpPr>
            <a:spLocks noChangeArrowheads="1"/>
          </p:cNvSpPr>
          <p:nvPr/>
        </p:nvSpPr>
        <p:spPr bwMode="auto">
          <a:xfrm>
            <a:off x="6095999" y="4970564"/>
            <a:ext cx="587432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800" b="0" i="0" u="none" strike="noStrike" cap="none" normalizeH="0" baseline="0" dirty="0">
                <a:ln>
                  <a:noFill/>
                </a:ln>
                <a:solidFill>
                  <a:schemeClr val="tx1"/>
                </a:solidFill>
                <a:effectLst/>
                <a:latin typeface="Arial" panose="020B0604020202020204" pitchFamily="34" charset="0"/>
              </a:rPr>
              <a:t>Un tel spectre global ne permet pas de reconnaître la part qui revient à chaque pigment. Pour cela, il faut travailler sur des solutions de pigments séparés et purifiés.</a:t>
            </a:r>
          </a:p>
        </p:txBody>
      </p:sp>
      <p:sp>
        <p:nvSpPr>
          <p:cNvPr id="3" name="Espace réservé du numéro de diapositive 2">
            <a:extLst>
              <a:ext uri="{FF2B5EF4-FFF2-40B4-BE49-F238E27FC236}">
                <a16:creationId xmlns:a16="http://schemas.microsoft.com/office/drawing/2014/main" id="{7BC69091-D12C-4B4B-8DAC-AF42626C00F0}"/>
              </a:ext>
            </a:extLst>
          </p:cNvPr>
          <p:cNvSpPr>
            <a:spLocks noGrp="1"/>
          </p:cNvSpPr>
          <p:nvPr>
            <p:ph type="sldNum" sz="quarter" idx="12"/>
          </p:nvPr>
        </p:nvSpPr>
        <p:spPr/>
        <p:txBody>
          <a:bodyPr/>
          <a:lstStyle/>
          <a:p>
            <a:fld id="{F485326D-52B8-7D40-B9E5-5ADF755E1B2A}" type="slidenum">
              <a:rPr lang="fr-FR" smtClean="0"/>
              <a:t>16</a:t>
            </a:fld>
            <a:endParaRPr lang="fr-FR"/>
          </a:p>
        </p:txBody>
      </p:sp>
      <p:sp>
        <p:nvSpPr>
          <p:cNvPr id="7" name="ZoneTexte 6">
            <a:extLst>
              <a:ext uri="{FF2B5EF4-FFF2-40B4-BE49-F238E27FC236}">
                <a16:creationId xmlns:a16="http://schemas.microsoft.com/office/drawing/2014/main" id="{C10ED502-942C-DF4A-826D-022F926B4E6E}"/>
              </a:ext>
            </a:extLst>
          </p:cNvPr>
          <p:cNvSpPr txBox="1"/>
          <p:nvPr/>
        </p:nvSpPr>
        <p:spPr>
          <a:xfrm>
            <a:off x="6956387" y="6569895"/>
            <a:ext cx="1975945" cy="261610"/>
          </a:xfrm>
          <a:prstGeom prst="rect">
            <a:avLst/>
          </a:prstGeom>
          <a:noFill/>
        </p:spPr>
        <p:txBody>
          <a:bodyPr wrap="square" rtlCol="0">
            <a:spAutoFit/>
          </a:bodyPr>
          <a:lstStyle/>
          <a:p>
            <a:r>
              <a:rPr lang="fr-FR" sz="1100" i="1" dirty="0"/>
              <a:t>Source: </a:t>
            </a:r>
            <a:r>
              <a:rPr lang="fr-FR" sz="1100" i="1" dirty="0" err="1"/>
              <a:t>snv.jussieu</a:t>
            </a:r>
            <a:endParaRPr lang="fr-FR" sz="1100" i="1" dirty="0"/>
          </a:p>
        </p:txBody>
      </p:sp>
    </p:spTree>
    <p:extLst>
      <p:ext uri="{BB962C8B-B14F-4D97-AF65-F5344CB8AC3E}">
        <p14:creationId xmlns:p14="http://schemas.microsoft.com/office/powerpoint/2010/main" val="221993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C0258E-8E6E-FB42-BACF-44018BAD9664}"/>
              </a:ext>
            </a:extLst>
          </p:cNvPr>
          <p:cNvSpPr/>
          <p:nvPr/>
        </p:nvSpPr>
        <p:spPr>
          <a:xfrm>
            <a:off x="447047" y="619887"/>
            <a:ext cx="4552721" cy="369332"/>
          </a:xfrm>
          <a:prstGeom prst="rect">
            <a:avLst/>
          </a:prstGeom>
        </p:spPr>
        <p:txBody>
          <a:bodyPr wrap="none">
            <a:spAutoFit/>
          </a:bodyPr>
          <a:lstStyle/>
          <a:p>
            <a:r>
              <a:rPr lang="fr-FR" b="1" dirty="0"/>
              <a:t>Spectres d’absorption des chlorophylles a et b</a:t>
            </a:r>
            <a:endParaRPr lang="fr-FR" dirty="0"/>
          </a:p>
        </p:txBody>
      </p:sp>
      <p:pic>
        <p:nvPicPr>
          <p:cNvPr id="7170" name="Picture 2" descr="Spectre d'absorption des chlorophylles a et b">
            <a:extLst>
              <a:ext uri="{FF2B5EF4-FFF2-40B4-BE49-F238E27FC236}">
                <a16:creationId xmlns:a16="http://schemas.microsoft.com/office/drawing/2014/main" id="{A753AC9B-918D-FA47-8A72-3E782EDE74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7047" y="1708480"/>
            <a:ext cx="3987800" cy="37973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6646FED6-D6E4-8D4E-8EC3-700F996B9A5F}"/>
              </a:ext>
            </a:extLst>
          </p:cNvPr>
          <p:cNvSpPr txBox="1"/>
          <p:nvPr/>
        </p:nvSpPr>
        <p:spPr>
          <a:xfrm>
            <a:off x="6305797" y="619887"/>
            <a:ext cx="4552721" cy="369332"/>
          </a:xfrm>
          <a:prstGeom prst="rect">
            <a:avLst/>
          </a:prstGeom>
          <a:noFill/>
        </p:spPr>
        <p:txBody>
          <a:bodyPr wrap="none" rtlCol="0">
            <a:spAutoFit/>
          </a:bodyPr>
          <a:lstStyle/>
          <a:p>
            <a:r>
              <a:rPr lang="fr-FR" b="1" dirty="0"/>
              <a:t>Spectres d’absorption des chlorophylles a et b</a:t>
            </a:r>
            <a:endParaRPr lang="fr-FR" dirty="0"/>
          </a:p>
        </p:txBody>
      </p:sp>
      <p:pic>
        <p:nvPicPr>
          <p:cNvPr id="7172" name="Picture 4" descr="Spectro d'absorption des b carotene et fucoxanthine ">
            <a:extLst>
              <a:ext uri="{FF2B5EF4-FFF2-40B4-BE49-F238E27FC236}">
                <a16:creationId xmlns:a16="http://schemas.microsoft.com/office/drawing/2014/main" id="{CC8BBC49-C1FB-3F4E-A6E1-15F03943D26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305797" y="1746580"/>
            <a:ext cx="4025900" cy="3759200"/>
          </a:xfrm>
          <a:prstGeom prst="rect">
            <a:avLst/>
          </a:prstGeom>
          <a:noFill/>
          <a:extLst>
            <a:ext uri="{909E8E84-426E-40DD-AFC4-6F175D3DCCD1}">
              <a14:hiddenFill xmlns:a14="http://schemas.microsoft.com/office/drawing/2010/main">
                <a:solidFill>
                  <a:srgbClr val="FFFFFF"/>
                </a:solidFill>
              </a14:hiddenFill>
            </a:ext>
          </a:extLst>
        </p:spPr>
      </p:pic>
      <p:sp>
        <p:nvSpPr>
          <p:cNvPr id="2" name="Espace réservé du numéro de diapositive 1">
            <a:extLst>
              <a:ext uri="{FF2B5EF4-FFF2-40B4-BE49-F238E27FC236}">
                <a16:creationId xmlns:a16="http://schemas.microsoft.com/office/drawing/2014/main" id="{95DD87D0-BECD-594E-AF45-11E5E4A2E125}"/>
              </a:ext>
            </a:extLst>
          </p:cNvPr>
          <p:cNvSpPr>
            <a:spLocks noGrp="1"/>
          </p:cNvSpPr>
          <p:nvPr>
            <p:ph type="sldNum" sz="quarter" idx="12"/>
          </p:nvPr>
        </p:nvSpPr>
        <p:spPr/>
        <p:txBody>
          <a:bodyPr/>
          <a:lstStyle/>
          <a:p>
            <a:fld id="{F485326D-52B8-7D40-B9E5-5ADF755E1B2A}" type="slidenum">
              <a:rPr lang="fr-FR" smtClean="0"/>
              <a:t>17</a:t>
            </a:fld>
            <a:endParaRPr lang="fr-FR"/>
          </a:p>
        </p:txBody>
      </p:sp>
    </p:spTree>
    <p:extLst>
      <p:ext uri="{BB962C8B-B14F-4D97-AF65-F5344CB8AC3E}">
        <p14:creationId xmlns:p14="http://schemas.microsoft.com/office/powerpoint/2010/main" val="949657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rnbio.upmc.fr/sites/default/files/doc/spectre-action.gif">
            <a:extLst>
              <a:ext uri="{FF2B5EF4-FFF2-40B4-BE49-F238E27FC236}">
                <a16:creationId xmlns:a16="http://schemas.microsoft.com/office/drawing/2014/main" id="{C51701B3-E680-8C47-8A56-76612643E78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657475" y="773113"/>
            <a:ext cx="6415088" cy="55118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EAA63C7-52C6-AA44-B3BA-7E9082ED506A}"/>
              </a:ext>
            </a:extLst>
          </p:cNvPr>
          <p:cNvSpPr/>
          <p:nvPr/>
        </p:nvSpPr>
        <p:spPr>
          <a:xfrm>
            <a:off x="2989038" y="203756"/>
            <a:ext cx="6083525" cy="369332"/>
          </a:xfrm>
          <a:prstGeom prst="rect">
            <a:avLst/>
          </a:prstGeom>
        </p:spPr>
        <p:txBody>
          <a:bodyPr wrap="none">
            <a:spAutoFit/>
          </a:bodyPr>
          <a:lstStyle/>
          <a:p>
            <a:r>
              <a:rPr lang="fr-FR" i="1" dirty="0"/>
              <a:t>Comparaison d'un spectre d'absorption et d'un spectre d'action</a:t>
            </a:r>
            <a:endParaRPr lang="fr-FR" dirty="0"/>
          </a:p>
        </p:txBody>
      </p:sp>
      <p:sp>
        <p:nvSpPr>
          <p:cNvPr id="3" name="Espace réservé du numéro de diapositive 2">
            <a:extLst>
              <a:ext uri="{FF2B5EF4-FFF2-40B4-BE49-F238E27FC236}">
                <a16:creationId xmlns:a16="http://schemas.microsoft.com/office/drawing/2014/main" id="{342988D7-767B-2542-BDB6-62CF528186D6}"/>
              </a:ext>
            </a:extLst>
          </p:cNvPr>
          <p:cNvSpPr>
            <a:spLocks noGrp="1"/>
          </p:cNvSpPr>
          <p:nvPr>
            <p:ph type="sldNum" sz="quarter" idx="12"/>
          </p:nvPr>
        </p:nvSpPr>
        <p:spPr/>
        <p:txBody>
          <a:bodyPr/>
          <a:lstStyle/>
          <a:p>
            <a:fld id="{F485326D-52B8-7D40-B9E5-5ADF755E1B2A}" type="slidenum">
              <a:rPr lang="fr-FR" smtClean="0"/>
              <a:t>18</a:t>
            </a:fld>
            <a:endParaRPr lang="fr-FR"/>
          </a:p>
        </p:txBody>
      </p:sp>
    </p:spTree>
    <p:extLst>
      <p:ext uri="{BB962C8B-B14F-4D97-AF65-F5344CB8AC3E}">
        <p14:creationId xmlns:p14="http://schemas.microsoft.com/office/powerpoint/2010/main" val="37737018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882AD2-5013-F745-B474-B9D49F966755}"/>
              </a:ext>
            </a:extLst>
          </p:cNvPr>
          <p:cNvSpPr>
            <a:spLocks noGrp="1"/>
          </p:cNvSpPr>
          <p:nvPr>
            <p:ph type="title"/>
          </p:nvPr>
        </p:nvSpPr>
        <p:spPr/>
        <p:txBody>
          <a:bodyPr>
            <a:normAutofit fontScale="90000"/>
          </a:bodyPr>
          <a:lstStyle/>
          <a:p>
            <a:r>
              <a:rPr lang="fr-FR" b="1" i="1" u="sng" dirty="0"/>
              <a:t>De la capture d’un photon à l’oxydation de l’eau au sein du photosystème</a:t>
            </a:r>
            <a:endParaRPr lang="fr-FR" dirty="0"/>
          </a:p>
        </p:txBody>
      </p:sp>
      <p:sp>
        <p:nvSpPr>
          <p:cNvPr id="3" name="Espace réservé du contenu 2">
            <a:extLst>
              <a:ext uri="{FF2B5EF4-FFF2-40B4-BE49-F238E27FC236}">
                <a16:creationId xmlns:a16="http://schemas.microsoft.com/office/drawing/2014/main" id="{9A739721-38FC-D143-9D5B-FC6BA7637B3A}"/>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6F50EA4E-D3E2-8648-A56F-901BF43BDB35}"/>
              </a:ext>
            </a:extLst>
          </p:cNvPr>
          <p:cNvPicPr/>
          <p:nvPr/>
        </p:nvPicPr>
        <p:blipFill>
          <a:blip r:embed="rId2" cstate="screen">
            <a:extLst>
              <a:ext uri="{28A0092B-C50C-407E-A947-70E740481C1C}">
                <a14:useLocalDpi xmlns:a14="http://schemas.microsoft.com/office/drawing/2010/main"/>
              </a:ext>
            </a:extLst>
          </a:blip>
          <a:stretch>
            <a:fillRect/>
          </a:stretch>
        </p:blipFill>
        <p:spPr>
          <a:xfrm>
            <a:off x="1160524" y="1879915"/>
            <a:ext cx="4337050" cy="3098165"/>
          </a:xfrm>
          <a:prstGeom prst="rect">
            <a:avLst/>
          </a:prstGeom>
        </p:spPr>
      </p:pic>
      <p:pic>
        <p:nvPicPr>
          <p:cNvPr id="5" name="Image 4">
            <a:extLst>
              <a:ext uri="{FF2B5EF4-FFF2-40B4-BE49-F238E27FC236}">
                <a16:creationId xmlns:a16="http://schemas.microsoft.com/office/drawing/2014/main" id="{344AF0B9-BA8F-F04B-8A9F-C2CC8CE0DC41}"/>
              </a:ext>
            </a:extLst>
          </p:cNvPr>
          <p:cNvPicPr/>
          <p:nvPr/>
        </p:nvPicPr>
        <p:blipFill>
          <a:blip r:embed="rId3" cstate="screen">
            <a:extLst>
              <a:ext uri="{28A0092B-C50C-407E-A947-70E740481C1C}">
                <a14:useLocalDpi xmlns:a14="http://schemas.microsoft.com/office/drawing/2010/main"/>
              </a:ext>
            </a:extLst>
          </a:blip>
          <a:stretch>
            <a:fillRect/>
          </a:stretch>
        </p:blipFill>
        <p:spPr>
          <a:xfrm>
            <a:off x="6388100" y="2015171"/>
            <a:ext cx="4340225" cy="2827655"/>
          </a:xfrm>
          <a:prstGeom prst="rect">
            <a:avLst/>
          </a:prstGeom>
        </p:spPr>
      </p:pic>
      <p:sp>
        <p:nvSpPr>
          <p:cNvPr id="6" name="Espace réservé du numéro de diapositive 5">
            <a:extLst>
              <a:ext uri="{FF2B5EF4-FFF2-40B4-BE49-F238E27FC236}">
                <a16:creationId xmlns:a16="http://schemas.microsoft.com/office/drawing/2014/main" id="{7CB52823-25FC-5A4F-8763-1DC56ABC3689}"/>
              </a:ext>
            </a:extLst>
          </p:cNvPr>
          <p:cNvSpPr>
            <a:spLocks noGrp="1"/>
          </p:cNvSpPr>
          <p:nvPr>
            <p:ph type="sldNum" sz="quarter" idx="12"/>
          </p:nvPr>
        </p:nvSpPr>
        <p:spPr/>
        <p:txBody>
          <a:bodyPr/>
          <a:lstStyle/>
          <a:p>
            <a:fld id="{F485326D-52B8-7D40-B9E5-5ADF755E1B2A}" type="slidenum">
              <a:rPr lang="fr-FR" smtClean="0"/>
              <a:t>19</a:t>
            </a:fld>
            <a:endParaRPr lang="fr-FR"/>
          </a:p>
        </p:txBody>
      </p:sp>
    </p:spTree>
    <p:extLst>
      <p:ext uri="{BB962C8B-B14F-4D97-AF65-F5344CB8AC3E}">
        <p14:creationId xmlns:p14="http://schemas.microsoft.com/office/powerpoint/2010/main" val="2309730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E5E9A7-87E9-CE42-8888-10D7EFC90243}"/>
              </a:ext>
            </a:extLst>
          </p:cNvPr>
          <p:cNvSpPr>
            <a:spLocks noGrp="1"/>
          </p:cNvSpPr>
          <p:nvPr>
            <p:ph type="title"/>
          </p:nvPr>
        </p:nvSpPr>
        <p:spPr>
          <a:xfrm>
            <a:off x="99399" y="-131566"/>
            <a:ext cx="3819458" cy="784710"/>
          </a:xfrm>
        </p:spPr>
        <p:txBody>
          <a:bodyPr>
            <a:normAutofit/>
          </a:bodyPr>
          <a:lstStyle/>
          <a:p>
            <a:r>
              <a:rPr lang="fr-FR" sz="2800" dirty="0"/>
              <a:t>Traces écrites</a:t>
            </a:r>
          </a:p>
        </p:txBody>
      </p:sp>
      <p:pic>
        <p:nvPicPr>
          <p:cNvPr id="11" name="Espace réservé du contenu 10">
            <a:extLst>
              <a:ext uri="{FF2B5EF4-FFF2-40B4-BE49-F238E27FC236}">
                <a16:creationId xmlns:a16="http://schemas.microsoft.com/office/drawing/2014/main" id="{044A0DEA-34AF-004A-BB73-DD848CF52141}"/>
              </a:ext>
            </a:extLst>
          </p:cNvPr>
          <p:cNvPicPr>
            <a:picLocks noGrp="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6195399" y="260789"/>
            <a:ext cx="5996601" cy="4351338"/>
          </a:xfrm>
          <a:prstGeom prst="rect">
            <a:avLst/>
          </a:prstGeom>
          <a:noFill/>
          <a:ln w="9525">
            <a:noFill/>
            <a:miter lim="800000"/>
            <a:headEnd/>
            <a:tailEnd/>
          </a:ln>
          <a:effectLst/>
        </p:spPr>
      </p:pic>
      <p:sp>
        <p:nvSpPr>
          <p:cNvPr id="8" name="Rectangle 7">
            <a:extLst>
              <a:ext uri="{FF2B5EF4-FFF2-40B4-BE49-F238E27FC236}">
                <a16:creationId xmlns:a16="http://schemas.microsoft.com/office/drawing/2014/main" id="{60D54526-3B6D-8E4C-ACD8-C4035D257AFA}"/>
              </a:ext>
            </a:extLst>
          </p:cNvPr>
          <p:cNvSpPr/>
          <p:nvPr/>
        </p:nvSpPr>
        <p:spPr>
          <a:xfrm>
            <a:off x="194402" y="500362"/>
            <a:ext cx="6096000" cy="1323439"/>
          </a:xfrm>
          <a:prstGeom prst="rect">
            <a:avLst/>
          </a:prstGeom>
        </p:spPr>
        <p:txBody>
          <a:bodyPr>
            <a:spAutoFit/>
          </a:bodyPr>
          <a:lstStyle/>
          <a:p>
            <a:pPr>
              <a:spcBef>
                <a:spcPts val="200"/>
              </a:spcBef>
              <a:spcAft>
                <a:spcPts val="0"/>
              </a:spcAft>
            </a:pPr>
            <a:r>
              <a:rPr lang="fr-FR" sz="2000" b="1" dirty="0">
                <a:solidFill>
                  <a:srgbClr val="243F60"/>
                </a:solidFill>
                <a:latin typeface="Calibri" panose="020F0502020204030204" pitchFamily="34" charset="0"/>
                <a:ea typeface="MS Gothic" panose="020B0609070205080204" pitchFamily="49" charset="-128"/>
                <a:cs typeface="Times New Roman" panose="02020603050405020304" pitchFamily="18" charset="0"/>
              </a:rPr>
              <a:t>B.3. Le rôle des pigments chlorophylliens dans l’absorption des photons et l’émission d’un électron par la chlorophylle a « piège »</a:t>
            </a:r>
          </a:p>
          <a:p>
            <a:r>
              <a:rPr lang="fr-FR" sz="2000" dirty="0" err="1">
                <a:solidFill>
                  <a:srgbClr val="F79646"/>
                </a:solidFill>
                <a:effectLst/>
                <a:latin typeface="Calibri" panose="020F0502020204030204" pitchFamily="34" charset="0"/>
                <a:ea typeface="MS Mincho" panose="02020609040205080304" pitchFamily="49" charset="-128"/>
              </a:rPr>
              <a:t>Cf</a:t>
            </a:r>
            <a:r>
              <a:rPr lang="fr-FR" sz="2000" dirty="0">
                <a:solidFill>
                  <a:srgbClr val="F79646"/>
                </a:solidFill>
                <a:effectLst/>
                <a:latin typeface="Calibri" panose="020F0502020204030204" pitchFamily="34" charset="0"/>
                <a:ea typeface="MS Mincho" panose="02020609040205080304" pitchFamily="49" charset="-128"/>
              </a:rPr>
              <a:t> TP4</a:t>
            </a:r>
            <a:r>
              <a:rPr lang="fr-FR" sz="2000" dirty="0">
                <a:effectLst/>
              </a:rPr>
              <a:t> </a:t>
            </a:r>
            <a:endParaRPr lang="fr-FR" sz="2000" dirty="0"/>
          </a:p>
        </p:txBody>
      </p:sp>
      <p:sp>
        <p:nvSpPr>
          <p:cNvPr id="9" name="Rectangle 8">
            <a:extLst>
              <a:ext uri="{FF2B5EF4-FFF2-40B4-BE49-F238E27FC236}">
                <a16:creationId xmlns:a16="http://schemas.microsoft.com/office/drawing/2014/main" id="{1805B6FE-C4D8-934D-9848-9563223A4DF2}"/>
              </a:ext>
            </a:extLst>
          </p:cNvPr>
          <p:cNvSpPr/>
          <p:nvPr/>
        </p:nvSpPr>
        <p:spPr>
          <a:xfrm>
            <a:off x="292925" y="1823801"/>
            <a:ext cx="5050971" cy="3785652"/>
          </a:xfrm>
          <a:prstGeom prst="rect">
            <a:avLst/>
          </a:prstGeom>
        </p:spPr>
        <p:txBody>
          <a:bodyPr wrap="square">
            <a:spAutoFit/>
          </a:bodyPr>
          <a:lstStyle/>
          <a:p>
            <a:r>
              <a:rPr lang="fr-FR" sz="2000" dirty="0">
                <a:latin typeface="Calibri" panose="020F0502020204030204" pitchFamily="34" charset="0"/>
                <a:ea typeface="MS Mincho" panose="02020609040205080304" pitchFamily="49" charset="-128"/>
              </a:rPr>
              <a:t>Les chloroplastes contiennent une diversité de </a:t>
            </a:r>
            <a:r>
              <a:rPr lang="fr-FR" sz="2000" u="sng" dirty="0">
                <a:latin typeface="Calibri" panose="020F0502020204030204" pitchFamily="34" charset="0"/>
                <a:ea typeface="MS Mincho" panose="02020609040205080304" pitchFamily="49" charset="-128"/>
              </a:rPr>
              <a:t>pigments</a:t>
            </a:r>
            <a:r>
              <a:rPr lang="fr-FR" sz="2000" dirty="0">
                <a:latin typeface="Calibri" panose="020F0502020204030204" pitchFamily="34" charset="0"/>
                <a:ea typeface="MS Mincho" panose="02020609040205080304" pitchFamily="49" charset="-128"/>
              </a:rPr>
              <a:t>. La chlorophylle brute extraite de feuilles vertes est en fait un mélange de pigments : des pigments verts, les chlorophylles a et b ainsi que des pigments jaunes et orangés, les xanthophylles et les caroténoïdes. Ces pigments absorbent principalement la lumière bleue et rouge, ce qui explique la coloration verte des feuilles. Les longueurs d’ondes absorbées (</a:t>
            </a:r>
            <a:r>
              <a:rPr lang="fr-FR" sz="2000" u="sng" dirty="0">
                <a:latin typeface="Calibri" panose="020F0502020204030204" pitchFamily="34" charset="0"/>
                <a:ea typeface="MS Mincho" panose="02020609040205080304" pitchFamily="49" charset="-128"/>
              </a:rPr>
              <a:t>spectre d’absorption</a:t>
            </a:r>
            <a:r>
              <a:rPr lang="fr-FR" sz="2000" dirty="0">
                <a:latin typeface="Calibri" panose="020F0502020204030204" pitchFamily="34" charset="0"/>
                <a:ea typeface="MS Mincho" panose="02020609040205080304" pitchFamily="49" charset="-128"/>
              </a:rPr>
              <a:t>) sont utilisées pour la photosynthèse (</a:t>
            </a:r>
            <a:r>
              <a:rPr lang="fr-FR" sz="2000" u="sng" dirty="0">
                <a:latin typeface="Calibri" panose="020F0502020204030204" pitchFamily="34" charset="0"/>
                <a:ea typeface="MS Mincho" panose="02020609040205080304" pitchFamily="49" charset="-128"/>
              </a:rPr>
              <a:t>spectre d’action</a:t>
            </a:r>
            <a:r>
              <a:rPr lang="fr-FR" sz="2000" dirty="0">
                <a:latin typeface="Calibri" panose="020F0502020204030204" pitchFamily="34" charset="0"/>
                <a:ea typeface="MS Mincho" panose="02020609040205080304" pitchFamily="49" charset="-128"/>
              </a:rPr>
              <a:t>).</a:t>
            </a:r>
            <a:r>
              <a:rPr lang="fr-FR" sz="2000" dirty="0">
                <a:effectLst/>
              </a:rPr>
              <a:t> </a:t>
            </a:r>
            <a:endParaRPr lang="fr-FR" sz="2000" dirty="0"/>
          </a:p>
        </p:txBody>
      </p:sp>
      <p:sp>
        <p:nvSpPr>
          <p:cNvPr id="3" name="Espace réservé du numéro de diapositive 2">
            <a:extLst>
              <a:ext uri="{FF2B5EF4-FFF2-40B4-BE49-F238E27FC236}">
                <a16:creationId xmlns:a16="http://schemas.microsoft.com/office/drawing/2014/main" id="{4852A195-219B-D140-B084-8F43F531E09A}"/>
              </a:ext>
            </a:extLst>
          </p:cNvPr>
          <p:cNvSpPr>
            <a:spLocks noGrp="1"/>
          </p:cNvSpPr>
          <p:nvPr>
            <p:ph type="sldNum" sz="quarter" idx="12"/>
          </p:nvPr>
        </p:nvSpPr>
        <p:spPr/>
        <p:txBody>
          <a:bodyPr/>
          <a:lstStyle/>
          <a:p>
            <a:fld id="{F485326D-52B8-7D40-B9E5-5ADF755E1B2A}" type="slidenum">
              <a:rPr lang="fr-FR" smtClean="0"/>
              <a:t>20</a:t>
            </a:fld>
            <a:endParaRPr lang="fr-FR"/>
          </a:p>
        </p:txBody>
      </p:sp>
    </p:spTree>
    <p:extLst>
      <p:ext uri="{BB962C8B-B14F-4D97-AF65-F5344CB8AC3E}">
        <p14:creationId xmlns:p14="http://schemas.microsoft.com/office/powerpoint/2010/main" val="2515397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84CDEE4-C6EB-5447-BEA8-E63F6F73BA2F}"/>
              </a:ext>
            </a:extLst>
          </p:cNvPr>
          <p:cNvSpPr/>
          <p:nvPr/>
        </p:nvSpPr>
        <p:spPr>
          <a:xfrm>
            <a:off x="649184" y="275640"/>
            <a:ext cx="10929257" cy="1015663"/>
          </a:xfrm>
          <a:prstGeom prst="rect">
            <a:avLst/>
          </a:prstGeom>
        </p:spPr>
        <p:txBody>
          <a:bodyPr wrap="square">
            <a:spAutoFit/>
          </a:bodyPr>
          <a:lstStyle/>
          <a:p>
            <a:pPr indent="450215" algn="just">
              <a:spcAft>
                <a:spcPts val="0"/>
              </a:spcAft>
              <a:tabLst>
                <a:tab pos="1148080" algn="l"/>
              </a:tabLst>
            </a:pPr>
            <a:r>
              <a:rPr lang="fr-FR" sz="2000" dirty="0">
                <a:latin typeface="Calibri" panose="020F0502020204030204" pitchFamily="34" charset="0"/>
                <a:ea typeface="MS Mincho" panose="02020609040205080304" pitchFamily="49" charset="-128"/>
                <a:cs typeface="Times New Roman" panose="02020603050405020304" pitchFamily="18" charset="0"/>
              </a:rPr>
              <a:t>Les pigments photosynthétiques sont situés dans la membrane des thylakoïdes. Ils sont associés à des protéines, pour former des </a:t>
            </a:r>
            <a:r>
              <a:rPr lang="fr-FR" sz="2000" u="sng" dirty="0">
                <a:latin typeface="Calibri" panose="020F0502020204030204" pitchFamily="34" charset="0"/>
                <a:ea typeface="MS Mincho" panose="02020609040205080304" pitchFamily="49" charset="-128"/>
                <a:cs typeface="Times New Roman" panose="02020603050405020304" pitchFamily="18" charset="0"/>
              </a:rPr>
              <a:t>photosystèmes</a:t>
            </a:r>
            <a:r>
              <a:rPr lang="fr-FR" sz="2000" dirty="0">
                <a:latin typeface="Calibri" panose="020F0502020204030204" pitchFamily="34" charset="0"/>
                <a:ea typeface="MS Mincho" panose="02020609040205080304" pitchFamily="49" charset="-128"/>
                <a:cs typeface="Times New Roman" panose="02020603050405020304" pitchFamily="18" charset="0"/>
              </a:rPr>
              <a:t>. Chaque photosystème contient une antenne collectrice et un centre réactionnel.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5" name="Rectangle 4">
            <a:extLst>
              <a:ext uri="{FF2B5EF4-FFF2-40B4-BE49-F238E27FC236}">
                <a16:creationId xmlns:a16="http://schemas.microsoft.com/office/drawing/2014/main" id="{EBD5CDAC-8E71-1643-AF20-A09E12AC9337}"/>
              </a:ext>
            </a:extLst>
          </p:cNvPr>
          <p:cNvSpPr/>
          <p:nvPr/>
        </p:nvSpPr>
        <p:spPr>
          <a:xfrm>
            <a:off x="649184" y="1291302"/>
            <a:ext cx="6820395" cy="2936313"/>
          </a:xfrm>
          <a:prstGeom prst="rect">
            <a:avLst/>
          </a:prstGeom>
        </p:spPr>
        <p:txBody>
          <a:bodyPr wrap="square">
            <a:spAutoFit/>
          </a:bodyPr>
          <a:lstStyle/>
          <a:p>
            <a:r>
              <a:rPr lang="fr-FR" dirty="0">
                <a:latin typeface="Calibri" panose="020F0502020204030204" pitchFamily="34" charset="0"/>
                <a:ea typeface="MS Mincho" panose="02020609040205080304" pitchFamily="49" charset="-128"/>
              </a:rPr>
              <a:t>L’antenne collectrice absorbe le rayonnement lumineux. L’énergie de ce rayonnement est transmise par résonance jusqu’à une molécule de chlorophylle a du centre réactionnel, qui est qualifiée de chlorophylle a piège. La chlorophylle piège, excitée par l’énergie du rayonnement lumineux, arrache un électron à la molécule d’eau afin de retrouver son potentiel énergétique initial. La molécule d’eau est alors oxydée en dioxygène, on parle de photodissociation. S’en suit une chaine de transport d’électrons jusqu’à un accepteur final, l’intermédiaire R qui devient RH2, ainsi que la production d’ATP, molécules à fort potentiel énergétique. </a:t>
            </a:r>
            <a:endParaRPr lang="fr-FR" dirty="0"/>
          </a:p>
        </p:txBody>
      </p:sp>
      <p:pic>
        <p:nvPicPr>
          <p:cNvPr id="6" name="Image 5">
            <a:extLst>
              <a:ext uri="{FF2B5EF4-FFF2-40B4-BE49-F238E27FC236}">
                <a16:creationId xmlns:a16="http://schemas.microsoft.com/office/drawing/2014/main" id="{B4FCC578-BDF1-E745-8BC3-205264E106CE}"/>
              </a:ext>
            </a:extLst>
          </p:cNvPr>
          <p:cNvPicPr/>
          <p:nvPr/>
        </p:nvPicPr>
        <p:blipFill>
          <a:blip r:embed="rId2"/>
          <a:srcRect/>
          <a:stretch>
            <a:fillRect/>
          </a:stretch>
        </p:blipFill>
        <p:spPr bwMode="auto">
          <a:xfrm>
            <a:off x="7922569" y="1291303"/>
            <a:ext cx="3347114" cy="4189553"/>
          </a:xfrm>
          <a:prstGeom prst="rect">
            <a:avLst/>
          </a:prstGeom>
          <a:noFill/>
          <a:ln w="9525">
            <a:noFill/>
            <a:miter lim="800000"/>
            <a:headEnd/>
            <a:tailEnd/>
          </a:ln>
        </p:spPr>
      </p:pic>
      <p:sp>
        <p:nvSpPr>
          <p:cNvPr id="2" name="Espace réservé du numéro de diapositive 1">
            <a:extLst>
              <a:ext uri="{FF2B5EF4-FFF2-40B4-BE49-F238E27FC236}">
                <a16:creationId xmlns:a16="http://schemas.microsoft.com/office/drawing/2014/main" id="{F8490570-11FE-384E-A259-ECA06C44BBB7}"/>
              </a:ext>
            </a:extLst>
          </p:cNvPr>
          <p:cNvSpPr>
            <a:spLocks noGrp="1"/>
          </p:cNvSpPr>
          <p:nvPr>
            <p:ph type="sldNum" sz="quarter" idx="12"/>
          </p:nvPr>
        </p:nvSpPr>
        <p:spPr/>
        <p:txBody>
          <a:bodyPr/>
          <a:lstStyle/>
          <a:p>
            <a:fld id="{F485326D-52B8-7D40-B9E5-5ADF755E1B2A}" type="slidenum">
              <a:rPr lang="fr-FR" smtClean="0"/>
              <a:t>21</a:t>
            </a:fld>
            <a:endParaRPr lang="fr-FR"/>
          </a:p>
        </p:txBody>
      </p:sp>
    </p:spTree>
    <p:extLst>
      <p:ext uri="{BB962C8B-B14F-4D97-AF65-F5344CB8AC3E}">
        <p14:creationId xmlns:p14="http://schemas.microsoft.com/office/powerpoint/2010/main" val="1896841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DD3C5689-538F-F645-BAEE-A4B5BF68D10B}"/>
              </a:ext>
            </a:extLst>
          </p:cNvPr>
          <p:cNvSpPr>
            <a:spLocks noChangeArrowheads="1"/>
          </p:cNvSpPr>
          <p:nvPr/>
        </p:nvSpPr>
        <p:spPr bwMode="auto">
          <a:xfrm>
            <a:off x="1615044" y="225630"/>
            <a:ext cx="1747713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a:p>
        </p:txBody>
      </p:sp>
      <p:pic>
        <p:nvPicPr>
          <p:cNvPr id="2049" name="Image 14" descr="http://svt.ac-dijon.fr/schemassvt/IMG/gif/Thylakoide_version_simplifiee.gif">
            <a:extLst>
              <a:ext uri="{FF2B5EF4-FFF2-40B4-BE49-F238E27FC236}">
                <a16:creationId xmlns:a16="http://schemas.microsoft.com/office/drawing/2014/main" id="{1321594D-B2F5-7F4E-9D14-36337D51725C}"/>
              </a:ext>
            </a:extLst>
          </p:cNvPr>
          <p:cNvPicPr>
            <a:picLocks noChangeAspect="1" noChangeArrowheads="1"/>
          </p:cNvPicPr>
          <p:nvPr/>
        </p:nvPicPr>
        <p:blipFill>
          <a:blip r:embed="rId2" r:link="rId3">
            <a:extLst>
              <a:ext uri="{28A0092B-C50C-407E-A947-70E740481C1C}">
                <a14:useLocalDpi xmlns:a14="http://schemas.microsoft.com/office/drawing/2010/main"/>
              </a:ext>
            </a:extLst>
          </a:blip>
          <a:srcRect/>
          <a:stretch>
            <a:fillRect/>
          </a:stretch>
        </p:blipFill>
        <p:spPr bwMode="auto">
          <a:xfrm>
            <a:off x="1615044" y="0"/>
            <a:ext cx="8265226" cy="651751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E0E1E19-0FB8-1D43-B896-A9BC2E3EDF64}"/>
              </a:ext>
            </a:extLst>
          </p:cNvPr>
          <p:cNvSpPr/>
          <p:nvPr/>
        </p:nvSpPr>
        <p:spPr>
          <a:xfrm>
            <a:off x="914400" y="6194347"/>
            <a:ext cx="10972800" cy="646331"/>
          </a:xfrm>
          <a:prstGeom prst="rect">
            <a:avLst/>
          </a:prstGeom>
        </p:spPr>
        <p:txBody>
          <a:bodyPr wrap="square">
            <a:spAutoFit/>
          </a:bodyPr>
          <a:lstStyle/>
          <a:p>
            <a:pPr>
              <a:spcAft>
                <a:spcPts val="0"/>
              </a:spcAft>
            </a:pPr>
            <a:r>
              <a:rPr lang="fr-FR" b="1"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Bilan : La phase photochimique produit des composés réduits RH2 et de l'ATP.</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Comment les intermédiaires énergétiques RH2 et ATP </a:t>
            </a:r>
            <a:r>
              <a:rPr lang="fr-FR" b="1" dirty="0" err="1">
                <a:latin typeface="Calibri" panose="020F0502020204030204" pitchFamily="34" charset="0"/>
                <a:ea typeface="MS Mincho" panose="02020609040205080304" pitchFamily="49" charset="-128"/>
                <a:cs typeface="Times New Roman" panose="02020603050405020304" pitchFamily="18" charset="0"/>
              </a:rPr>
              <a:t>vont-ils</a:t>
            </a:r>
            <a:r>
              <a:rPr lang="fr-FR" b="1" dirty="0">
                <a:latin typeface="Calibri" panose="020F0502020204030204" pitchFamily="34" charset="0"/>
                <a:ea typeface="MS Mincho" panose="02020609040205080304" pitchFamily="49" charset="-128"/>
                <a:cs typeface="Times New Roman" panose="02020603050405020304" pitchFamily="18" charset="0"/>
              </a:rPr>
              <a:t> être utilisés pour fixer le Carbone atmosphérique ?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2" name="Espace réservé du numéro de diapositive 1">
            <a:extLst>
              <a:ext uri="{FF2B5EF4-FFF2-40B4-BE49-F238E27FC236}">
                <a16:creationId xmlns:a16="http://schemas.microsoft.com/office/drawing/2014/main" id="{2F56FA40-9135-014D-97DD-36974B27E99C}"/>
              </a:ext>
            </a:extLst>
          </p:cNvPr>
          <p:cNvSpPr>
            <a:spLocks noGrp="1"/>
          </p:cNvSpPr>
          <p:nvPr>
            <p:ph type="sldNum" sz="quarter" idx="12"/>
          </p:nvPr>
        </p:nvSpPr>
        <p:spPr/>
        <p:txBody>
          <a:bodyPr/>
          <a:lstStyle/>
          <a:p>
            <a:fld id="{F485326D-52B8-7D40-B9E5-5ADF755E1B2A}" type="slidenum">
              <a:rPr lang="fr-FR" smtClean="0"/>
              <a:t>22</a:t>
            </a:fld>
            <a:endParaRPr lang="fr-FR"/>
          </a:p>
        </p:txBody>
      </p:sp>
    </p:spTree>
    <p:extLst>
      <p:ext uri="{BB962C8B-B14F-4D97-AF65-F5344CB8AC3E}">
        <p14:creationId xmlns:p14="http://schemas.microsoft.com/office/powerpoint/2010/main" val="827940259"/>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113</TotalTime>
  <Words>583</Words>
  <Application>Microsoft Macintosh PowerPoint</Application>
  <PresentationFormat>Grand écran</PresentationFormat>
  <Paragraphs>72</Paragraphs>
  <Slides>22</Slides>
  <Notes>0</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1</vt:i4>
      </vt:variant>
      <vt:variant>
        <vt:lpstr>Titres des diapositives</vt:lpstr>
      </vt:variant>
      <vt:variant>
        <vt:i4>22</vt:i4>
      </vt:variant>
    </vt:vector>
  </HeadingPairs>
  <TitlesOfParts>
    <vt:vector size="32" baseType="lpstr">
      <vt:lpstr>MS Gothic</vt:lpstr>
      <vt:lpstr>MS Mincho</vt:lpstr>
      <vt:lpstr>Arial</vt:lpstr>
      <vt:lpstr>Calibri</vt:lpstr>
      <vt:lpstr>Cambria</vt:lpstr>
      <vt:lpstr>Times New Roman</vt:lpstr>
      <vt:lpstr>Trebuchet MS</vt:lpstr>
      <vt:lpstr>Wingdings 3</vt:lpstr>
      <vt:lpstr>Facette</vt:lpstr>
      <vt:lpstr>PBrush</vt:lpstr>
      <vt:lpstr>TP 4: les pigments chlorophylliens</vt:lpstr>
      <vt:lpstr>Présentation PowerPoint</vt:lpstr>
      <vt:lpstr>Présentation PowerPoint</vt:lpstr>
      <vt:lpstr>Présentation PowerPoint</vt:lpstr>
      <vt:lpstr>Extraction des pigments bruts </vt:lpstr>
      <vt:lpstr>Extraction dans un solvant organique, l’éthanol à 95° des pigments chlorophylliens</vt:lpstr>
      <vt:lpstr>Présentation PowerPoint</vt:lpstr>
      <vt:lpstr>Observation du spectre d’absorption à l’aide du spectroscope à main</vt:lpstr>
      <vt:lpstr>Présentation PowerPoint</vt:lpstr>
      <vt:lpstr>Présentation PowerPoint</vt:lpstr>
      <vt:lpstr>Présentation PowerPoint</vt:lpstr>
      <vt:lpstr>Chromatographie sur papier</vt:lpstr>
      <vt:lpstr>Les chlorophylles diffèrent par les substituants des groupements pyrroles. Le phytol n’est pas détaillé ici. I, II, III, IV : groupements pyrroles. V : cycle supplémentaire. </vt:lpstr>
      <vt:lpstr>Présentation PowerPoint</vt:lpstr>
      <vt:lpstr>Les différents domaines des ondes électromagnétiques  </vt:lpstr>
      <vt:lpstr>Spectre d’absorption des pigments bruts extraits à partir d’une feuille</vt:lpstr>
      <vt:lpstr>Présentation PowerPoint</vt:lpstr>
      <vt:lpstr>Présentation PowerPoint</vt:lpstr>
      <vt:lpstr>De la capture d’un photon à l’oxydation de l’eau au sein du photosystème</vt:lpstr>
      <vt:lpstr>Traces écrites</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Utilisateur Microsoft Office</dc:creator>
  <cp:lastModifiedBy>Stéphanie Dalaine</cp:lastModifiedBy>
  <cp:revision>18</cp:revision>
  <dcterms:created xsi:type="dcterms:W3CDTF">2018-08-28T07:24:50Z</dcterms:created>
  <dcterms:modified xsi:type="dcterms:W3CDTF">2019-08-28T13:14:14Z</dcterms:modified>
</cp:coreProperties>
</file>