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62" r:id="rId3"/>
    <p:sldId id="263" r:id="rId4"/>
    <p:sldId id="257" r:id="rId5"/>
    <p:sldId id="258" r:id="rId6"/>
    <p:sldId id="259" r:id="rId7"/>
    <p:sldId id="260" r:id="rId8"/>
    <p:sldId id="261" r:id="rId9"/>
    <p:sldId id="265" r:id="rId10"/>
    <p:sldId id="266" r:id="rId11"/>
    <p:sldId id="264" r:id="rId12"/>
    <p:sldId id="267" r:id="rId13"/>
    <p:sldId id="268" r:id="rId14"/>
    <p:sldId id="269" r:id="rId15"/>
    <p:sldId id="271" r:id="rId16"/>
    <p:sldId id="270" r:id="rId17"/>
    <p:sldId id="272" r:id="rId18"/>
    <p:sldId id="273" r:id="rId19"/>
    <p:sldId id="274" r:id="rId20"/>
    <p:sldId id="278" r:id="rId21"/>
    <p:sldId id="279" r:id="rId22"/>
    <p:sldId id="280" r:id="rId23"/>
    <p:sldId id="281" r:id="rId24"/>
    <p:sldId id="275" r:id="rId25"/>
    <p:sldId id="276" r:id="rId26"/>
    <p:sldId id="277"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50"/>
    <p:restoredTop sz="94674"/>
  </p:normalViewPr>
  <p:slideViewPr>
    <p:cSldViewPr snapToGrid="0" snapToObjects="1">
      <p:cViewPr varScale="1">
        <p:scale>
          <a:sx n="121" d="100"/>
          <a:sy n="121" d="100"/>
        </p:scale>
        <p:origin x="71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AB9D9FEB-2991-2446-A7B5-6722E15EAD27}"/>
              </a:ext>
            </a:extLst>
          </p:cNvPr>
          <p:cNvPicPr>
            <a:picLocks noChangeAspect="1" noChangeArrowheads="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bwMode="auto">
          <a:xfrm>
            <a:off x="0" y="-1"/>
            <a:ext cx="123278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758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3273758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314681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1785B23E-ACDA-3442-B9E8-DC077DDFACE1}"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1202349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1785B23E-ACDA-3442-B9E8-DC077DDFACE1}" type="datetimeFigureOut">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2300367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785B23E-ACDA-3442-B9E8-DC077DDFACE1}" type="datetimeFigureOut">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2702766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85B23E-ACDA-3442-B9E8-DC077DDFACE1}" type="datetimeFigureOut">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351331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1785B23E-ACDA-3442-B9E8-DC077DDFACE1}"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1406700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1785B23E-ACDA-3442-B9E8-DC077DDFACE1}"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3863171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4108919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701707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3564104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46401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36057270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2478716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785B23E-ACDA-3442-B9E8-DC077DDFACE1}"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F3251EF-706A-1245-ADAF-AB5F64ED6D23}" type="slidenum">
              <a:rPr lang="fr-FR" smtClean="0"/>
              <a:t>‹N°›</a:t>
            </a:fld>
            <a:endParaRPr lang="fr-FR"/>
          </a:p>
        </p:txBody>
      </p:sp>
    </p:spTree>
    <p:extLst>
      <p:ext uri="{BB962C8B-B14F-4D97-AF65-F5344CB8AC3E}">
        <p14:creationId xmlns:p14="http://schemas.microsoft.com/office/powerpoint/2010/main" val="1495551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785B23E-ACDA-3442-B9E8-DC077DDFACE1}" type="datetimeFigureOut">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F3251EF-706A-1245-ADAF-AB5F64ED6D23}"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109924E7-4DD9-AA4A-BC45-11D35186E041}"/>
              </a:ext>
            </a:extLst>
          </p:cNvPr>
          <p:cNvPicPr>
            <a:picLocks noChangeAspect="1" noChangeArrowheads="1"/>
          </p:cNvPicPr>
          <p:nvPr userDrawn="1"/>
        </p:nvPicPr>
        <p:blipFill rotWithShape="1">
          <a:blip r:embed="rId18" cstate="screen">
            <a:alphaModFix amt="35000"/>
            <a:extLst>
              <a:ext uri="{28A0092B-C50C-407E-A947-70E740481C1C}">
                <a14:useLocalDpi xmlns:a14="http://schemas.microsoft.com/office/drawing/2010/main"/>
              </a:ext>
            </a:extLst>
          </a:blip>
          <a:srcRect/>
          <a:stretch/>
        </p:blipFill>
        <p:spPr bwMode="auto">
          <a:xfrm>
            <a:off x="0" y="-1"/>
            <a:ext cx="1232782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13583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6AFF39-5F88-3C4C-A8B7-5ADE2F7904D7}"/>
              </a:ext>
            </a:extLst>
          </p:cNvPr>
          <p:cNvSpPr>
            <a:spLocks noGrp="1"/>
          </p:cNvSpPr>
          <p:nvPr>
            <p:ph type="ctrTitle"/>
          </p:nvPr>
        </p:nvSpPr>
        <p:spPr/>
        <p:txBody>
          <a:bodyPr>
            <a:normAutofit fontScale="90000"/>
          </a:bodyPr>
          <a:lstStyle/>
          <a:p>
            <a:r>
              <a:rPr lang="fr-FR" dirty="0"/>
              <a:t>TP 7 Foraminifères, indicateurs des climats actuels et passés</a:t>
            </a:r>
          </a:p>
        </p:txBody>
      </p:sp>
      <p:sp>
        <p:nvSpPr>
          <p:cNvPr id="3" name="Sous-titre 2">
            <a:extLst>
              <a:ext uri="{FF2B5EF4-FFF2-40B4-BE49-F238E27FC236}">
                <a16:creationId xmlns:a16="http://schemas.microsoft.com/office/drawing/2014/main" id="{9ED77938-1A5F-4B44-890A-6220AFC287A6}"/>
              </a:ext>
            </a:extLst>
          </p:cNvPr>
          <p:cNvSpPr>
            <a:spLocks noGrp="1"/>
          </p:cNvSpPr>
          <p:nvPr>
            <p:ph type="subTitle" idx="1"/>
          </p:nvPr>
        </p:nvSpPr>
        <p:spPr/>
        <p:txBody>
          <a:bodyPr/>
          <a:lstStyle/>
          <a:p>
            <a:r>
              <a:rPr lang="fr-FR" dirty="0"/>
              <a:t>Foraminifères, taille, densité, principe d’actualisme, paléo environnement, climat actuel, climat passé, crise KT</a:t>
            </a:r>
          </a:p>
        </p:txBody>
      </p:sp>
      <p:graphicFrame>
        <p:nvGraphicFramePr>
          <p:cNvPr id="4" name="Objet 3">
            <a:extLst>
              <a:ext uri="{FF2B5EF4-FFF2-40B4-BE49-F238E27FC236}">
                <a16:creationId xmlns:a16="http://schemas.microsoft.com/office/drawing/2014/main" id="{0E618592-F664-3946-94A0-AF99EF468573}"/>
              </a:ext>
            </a:extLst>
          </p:cNvPr>
          <p:cNvGraphicFramePr>
            <a:graphicFrameLocks noChangeAspect="1"/>
          </p:cNvGraphicFramePr>
          <p:nvPr>
            <p:extLst>
              <p:ext uri="{D42A27DB-BD31-4B8C-83A1-F6EECF244321}">
                <p14:modId xmlns:p14="http://schemas.microsoft.com/office/powerpoint/2010/main" val="3140437293"/>
              </p:ext>
            </p:extLst>
          </p:nvPr>
        </p:nvGraphicFramePr>
        <p:xfrm>
          <a:off x="9418107" y="5147732"/>
          <a:ext cx="1958975" cy="1698222"/>
        </p:xfrm>
        <a:graphic>
          <a:graphicData uri="http://schemas.openxmlformats.org/presentationml/2006/ole">
            <mc:AlternateContent xmlns:mc="http://schemas.openxmlformats.org/markup-compatibility/2006">
              <mc:Choice xmlns:v="urn:schemas-microsoft-com:vml" Requires="v">
                <p:oleObj spid="_x0000_s5133" r:id="rId3" imgW="1752600" imgH="1409700" progId="PBrush">
                  <p:embed/>
                </p:oleObj>
              </mc:Choice>
              <mc:Fallback>
                <p:oleObj r:id="rId3" imgW="1752600" imgH="1409700" progId="PBrush">
                  <p:embed/>
                  <p:pic>
                    <p:nvPicPr>
                      <p:cNvPr id="5" name="Objet 4">
                        <a:extLst>
                          <a:ext uri="{FF2B5EF4-FFF2-40B4-BE49-F238E27FC236}">
                            <a16:creationId xmlns:a16="http://schemas.microsoft.com/office/drawing/2014/main" id="{9F1363F2-8511-2D41-AC7F-9F8D4A334C09}"/>
                          </a:ext>
                        </a:extLst>
                      </p:cNvPr>
                      <p:cNvPicPr>
                        <a:picLocks noChangeAspect="1" noChangeArrowheads="1"/>
                      </p:cNvPicPr>
                      <p:nvPr/>
                    </p:nvPicPr>
                    <p:blipFill>
                      <a:blip r:embed="rId4">
                        <a:alphaModFix amt="43000"/>
                        <a:extLst>
                          <a:ext uri="{28A0092B-C50C-407E-A947-70E740481C1C}">
                            <a14:useLocalDpi xmlns:a14="http://schemas.microsoft.com/office/drawing/2010/main" val="0"/>
                          </a:ext>
                        </a:extLst>
                      </a:blip>
                      <a:srcRect/>
                      <a:stretch>
                        <a:fillRect/>
                      </a:stretch>
                    </p:blipFill>
                    <p:spPr bwMode="auto">
                      <a:xfrm>
                        <a:off x="9418107" y="5147732"/>
                        <a:ext cx="1958975" cy="1698222"/>
                      </a:xfrm>
                      <a:prstGeom prst="rect">
                        <a:avLst/>
                      </a:prstGeom>
                      <a:noFill/>
                    </p:spPr>
                  </p:pic>
                </p:oleObj>
              </mc:Fallback>
            </mc:AlternateContent>
          </a:graphicData>
        </a:graphic>
      </p:graphicFrame>
    </p:spTree>
    <p:extLst>
      <p:ext uri="{BB962C8B-B14F-4D97-AF65-F5344CB8AC3E}">
        <p14:creationId xmlns:p14="http://schemas.microsoft.com/office/powerpoint/2010/main" val="3596809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B4F206-86D9-4048-9E82-5B456006775E}"/>
              </a:ext>
            </a:extLst>
          </p:cNvPr>
          <p:cNvSpPr>
            <a:spLocks noGrp="1"/>
          </p:cNvSpPr>
          <p:nvPr>
            <p:ph type="title"/>
          </p:nvPr>
        </p:nvSpPr>
        <p:spPr>
          <a:xfrm>
            <a:off x="0" y="-1"/>
            <a:ext cx="5041232" cy="3453063"/>
          </a:xfrm>
        </p:spPr>
        <p:txBody>
          <a:bodyPr>
            <a:normAutofit/>
          </a:bodyPr>
          <a:lstStyle/>
          <a:p>
            <a:r>
              <a:rPr lang="fr-FR" dirty="0"/>
              <a:t>Les foraminifères, protozoaires benthiques et pélagiques selon les espèces, aux tests calcaires.</a:t>
            </a:r>
          </a:p>
        </p:txBody>
      </p:sp>
      <p:sp>
        <p:nvSpPr>
          <p:cNvPr id="3" name="Espace réservé du contenu 2">
            <a:extLst>
              <a:ext uri="{FF2B5EF4-FFF2-40B4-BE49-F238E27FC236}">
                <a16:creationId xmlns:a16="http://schemas.microsoft.com/office/drawing/2014/main" id="{F288854C-5252-0142-8C8A-6E20B96BB6AD}"/>
              </a:ext>
            </a:extLst>
          </p:cNvPr>
          <p:cNvSpPr>
            <a:spLocks noGrp="1"/>
          </p:cNvSpPr>
          <p:nvPr>
            <p:ph idx="1"/>
          </p:nvPr>
        </p:nvSpPr>
        <p:spPr>
          <a:xfrm>
            <a:off x="168442" y="4922033"/>
            <a:ext cx="9400674" cy="2031291"/>
          </a:xfrm>
        </p:spPr>
        <p:txBody>
          <a:bodyPr>
            <a:normAutofit/>
          </a:bodyPr>
          <a:lstStyle/>
          <a:p>
            <a:r>
              <a:rPr lang="fr-FR" dirty="0"/>
              <a:t>Les Foraminifères sont des Protozoaires pourvus d'une coquille (= test) constituée de loges successives communiquant entre elles par des orifices appelés foramen au singulier, </a:t>
            </a:r>
            <a:r>
              <a:rPr lang="fr-FR" dirty="0" err="1"/>
              <a:t>foramina</a:t>
            </a:r>
            <a:r>
              <a:rPr lang="fr-FR" dirty="0"/>
              <a:t> au pluriel. Ils présentent des caractéristiques telles que la taille, la couleur, la forme, le nombre de loges, ou encore le sens d’enroulement des coquilles permettant d’identifier à l’aide d’une grille de détermination les familles et les espèces actuelles ou fossiles.</a:t>
            </a:r>
          </a:p>
          <a:p>
            <a:endParaRPr lang="fr-FR" dirty="0"/>
          </a:p>
        </p:txBody>
      </p:sp>
      <p:pic>
        <p:nvPicPr>
          <p:cNvPr id="4" name="Image 3">
            <a:extLst>
              <a:ext uri="{FF2B5EF4-FFF2-40B4-BE49-F238E27FC236}">
                <a16:creationId xmlns:a16="http://schemas.microsoft.com/office/drawing/2014/main" id="{4028A34B-059B-E446-8D3A-E011480C9983}"/>
              </a:ext>
            </a:extLst>
          </p:cNvPr>
          <p:cNvPicPr/>
          <p:nvPr/>
        </p:nvPicPr>
        <p:blipFill>
          <a:blip r:embed="rId2"/>
          <a:stretch>
            <a:fillRect/>
          </a:stretch>
        </p:blipFill>
        <p:spPr>
          <a:xfrm>
            <a:off x="5181601" y="145497"/>
            <a:ext cx="6260431" cy="4631039"/>
          </a:xfrm>
          <a:prstGeom prst="rect">
            <a:avLst/>
          </a:prstGeom>
        </p:spPr>
      </p:pic>
    </p:spTree>
    <p:extLst>
      <p:ext uri="{BB962C8B-B14F-4D97-AF65-F5344CB8AC3E}">
        <p14:creationId xmlns:p14="http://schemas.microsoft.com/office/powerpoint/2010/main" val="2903971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FF4D59-6038-8A4B-BFB5-7AB798A446E7}"/>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C6BDB1F9-F467-1749-903C-6F98E3FD037E}"/>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535DED0B-A19F-DF4B-9B90-7089EF12F90A}"/>
              </a:ext>
            </a:extLst>
          </p:cNvPr>
          <p:cNvPicPr>
            <a:picLocks noChangeAspect="1"/>
          </p:cNvPicPr>
          <p:nvPr/>
        </p:nvPicPr>
        <p:blipFill>
          <a:blip r:embed="rId2"/>
          <a:stretch>
            <a:fillRect/>
          </a:stretch>
        </p:blipFill>
        <p:spPr>
          <a:xfrm>
            <a:off x="1497418" y="0"/>
            <a:ext cx="9197163" cy="6858000"/>
          </a:xfrm>
          <a:prstGeom prst="rect">
            <a:avLst/>
          </a:prstGeom>
        </p:spPr>
      </p:pic>
    </p:spTree>
    <p:extLst>
      <p:ext uri="{BB962C8B-B14F-4D97-AF65-F5344CB8AC3E}">
        <p14:creationId xmlns:p14="http://schemas.microsoft.com/office/powerpoint/2010/main" val="3665338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F23A44-F946-1C44-9847-36167A832442}"/>
              </a:ext>
            </a:extLst>
          </p:cNvPr>
          <p:cNvSpPr>
            <a:spLocks noGrp="1"/>
          </p:cNvSpPr>
          <p:nvPr>
            <p:ph type="title"/>
          </p:nvPr>
        </p:nvSpPr>
        <p:spPr>
          <a:xfrm>
            <a:off x="356937" y="291317"/>
            <a:ext cx="5542992" cy="1320800"/>
          </a:xfrm>
        </p:spPr>
        <p:txBody>
          <a:bodyPr>
            <a:normAutofit fontScale="90000"/>
          </a:bodyPr>
          <a:lstStyle/>
          <a:p>
            <a:r>
              <a:rPr lang="fr-FR" b="1" dirty="0"/>
              <a:t>Reconstituer un climat avec les Foraminifères</a:t>
            </a:r>
            <a:br>
              <a:rPr lang="fr-FR" dirty="0"/>
            </a:br>
            <a:endParaRPr lang="fr-FR" dirty="0"/>
          </a:p>
        </p:txBody>
      </p:sp>
      <p:sp>
        <p:nvSpPr>
          <p:cNvPr id="3" name="Espace réservé du contenu 2">
            <a:extLst>
              <a:ext uri="{FF2B5EF4-FFF2-40B4-BE49-F238E27FC236}">
                <a16:creationId xmlns:a16="http://schemas.microsoft.com/office/drawing/2014/main" id="{02C6CD89-797F-1640-B2BF-3139DD41AD18}"/>
              </a:ext>
            </a:extLst>
          </p:cNvPr>
          <p:cNvSpPr>
            <a:spLocks noGrp="1"/>
          </p:cNvSpPr>
          <p:nvPr>
            <p:ph idx="1"/>
          </p:nvPr>
        </p:nvSpPr>
        <p:spPr>
          <a:xfrm>
            <a:off x="356937" y="1387831"/>
            <a:ext cx="6154487" cy="2768409"/>
          </a:xfrm>
        </p:spPr>
        <p:txBody>
          <a:bodyPr>
            <a:noAutofit/>
          </a:bodyPr>
          <a:lstStyle/>
          <a:p>
            <a:pPr marL="0" indent="0">
              <a:buNone/>
            </a:pPr>
            <a:r>
              <a:rPr lang="fr-FR" sz="2400" dirty="0"/>
              <a:t>— </a:t>
            </a:r>
            <a:r>
              <a:rPr lang="fr-FR" sz="2400" b="1" i="1" u="sng" dirty="0"/>
              <a:t>Abondance dans le sédiment et diversité</a:t>
            </a:r>
            <a:endParaRPr lang="fr-FR" sz="2400" b="1" u="sng" dirty="0"/>
          </a:p>
          <a:p>
            <a:pPr marL="0" indent="0">
              <a:buNone/>
            </a:pPr>
            <a:r>
              <a:rPr lang="fr-FR" sz="2400" dirty="0"/>
              <a:t>Le contenu des sédiments dépend de leur latitude d’origine :</a:t>
            </a:r>
          </a:p>
          <a:p>
            <a:pPr marL="0" indent="0">
              <a:buNone/>
            </a:pPr>
            <a:r>
              <a:rPr lang="fr-FR" sz="2400" dirty="0"/>
              <a:t>o Aux latitudes tropicales, le sédiment est très riche en micro fossiles, et la fraction détritique est négligeable ou absente. On observe de nombreux </a:t>
            </a:r>
            <a:r>
              <a:rPr lang="fr-FR" sz="2400" dirty="0" err="1"/>
              <a:t>Globigérinidés</a:t>
            </a:r>
            <a:r>
              <a:rPr lang="fr-FR" sz="2400" dirty="0"/>
              <a:t>, de tailles et de formes diverses. La biodiversité est importante.</a:t>
            </a:r>
          </a:p>
          <a:p>
            <a:endParaRPr lang="fr-FR" sz="2400" dirty="0"/>
          </a:p>
        </p:txBody>
      </p:sp>
      <p:pic>
        <p:nvPicPr>
          <p:cNvPr id="1026" name="Picture 2" descr="https://svt.ac-versailles.fr/local/cache-vignettes/L323xH243/chaud-b31dd.jpg?1515518953">
            <a:extLst>
              <a:ext uri="{FF2B5EF4-FFF2-40B4-BE49-F238E27FC236}">
                <a16:creationId xmlns:a16="http://schemas.microsoft.com/office/drawing/2014/main" id="{43B7ED30-E77D-5245-B924-1CF963754853}"/>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511424" y="196308"/>
            <a:ext cx="5736286" cy="431553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FC5719-0FFC-1441-9B12-D9AEBFCCD45A}"/>
              </a:ext>
            </a:extLst>
          </p:cNvPr>
          <p:cNvSpPr/>
          <p:nvPr/>
        </p:nvSpPr>
        <p:spPr>
          <a:xfrm>
            <a:off x="356937" y="5260769"/>
            <a:ext cx="8943474" cy="1569660"/>
          </a:xfrm>
          <a:prstGeom prst="rect">
            <a:avLst/>
          </a:prstGeom>
        </p:spPr>
        <p:txBody>
          <a:bodyPr wrap="square">
            <a:spAutoFit/>
          </a:bodyPr>
          <a:lstStyle/>
          <a:p>
            <a:r>
              <a:rPr lang="fr-FR" sz="2400" dirty="0">
                <a:solidFill>
                  <a:schemeClr val="tx2"/>
                </a:solidFill>
              </a:rPr>
              <a:t>On pourra donc en première approximation utiliser comme règle pour reconstituer le climat que </a:t>
            </a:r>
            <a:r>
              <a:rPr lang="fr-FR" sz="2400" b="1" u="sng" dirty="0">
                <a:solidFill>
                  <a:schemeClr val="tx2"/>
                </a:solidFill>
              </a:rPr>
              <a:t>plus les eaux sont chaudes, plus les microfossiles sont abondants, grands et divers et la fraction détritique réduite.</a:t>
            </a:r>
          </a:p>
        </p:txBody>
      </p:sp>
    </p:spTree>
    <p:extLst>
      <p:ext uri="{BB962C8B-B14F-4D97-AF65-F5344CB8AC3E}">
        <p14:creationId xmlns:p14="http://schemas.microsoft.com/office/powerpoint/2010/main" val="1597242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AE0478-D78B-8149-931B-BBD6609B70A8}"/>
              </a:ext>
            </a:extLst>
          </p:cNvPr>
          <p:cNvSpPr>
            <a:spLocks noGrp="1"/>
          </p:cNvSpPr>
          <p:nvPr>
            <p:ph idx="1"/>
          </p:nvPr>
        </p:nvSpPr>
        <p:spPr>
          <a:xfrm>
            <a:off x="496859" y="403978"/>
            <a:ext cx="8959961" cy="3880773"/>
          </a:xfrm>
        </p:spPr>
        <p:txBody>
          <a:bodyPr>
            <a:normAutofit/>
          </a:bodyPr>
          <a:lstStyle/>
          <a:p>
            <a:pPr marL="0" indent="0">
              <a:buNone/>
            </a:pPr>
            <a:r>
              <a:rPr lang="fr-FR" sz="2800" dirty="0"/>
              <a:t>o Aux </a:t>
            </a:r>
            <a:r>
              <a:rPr lang="fr-FR" sz="2800" b="1" u="sng" dirty="0"/>
              <a:t>latitudes polaires</a:t>
            </a:r>
            <a:r>
              <a:rPr lang="fr-FR" sz="2800" dirty="0"/>
              <a:t>, le sédiment présente une </a:t>
            </a:r>
            <a:r>
              <a:rPr lang="fr-FR" sz="2800" b="1" u="sng" dirty="0"/>
              <a:t>fraction détritique supérieure ou égale à 50%. </a:t>
            </a:r>
            <a:r>
              <a:rPr lang="fr-FR" sz="2800" dirty="0"/>
              <a:t>Les </a:t>
            </a:r>
            <a:r>
              <a:rPr lang="fr-FR" sz="2800" b="1" u="sng" dirty="0"/>
              <a:t>fossiles sont rares et de taille réduite</a:t>
            </a:r>
            <a:r>
              <a:rPr lang="fr-FR" sz="2800" dirty="0"/>
              <a:t>. La biodiversité est limitée. </a:t>
            </a:r>
          </a:p>
        </p:txBody>
      </p:sp>
      <p:pic>
        <p:nvPicPr>
          <p:cNvPr id="2050" name="Picture 2" descr="https://svt.ac-versailles.fr/local/cache-vignettes/L324xH243/froid-7aff8.jpg?1515518953">
            <a:extLst>
              <a:ext uri="{FF2B5EF4-FFF2-40B4-BE49-F238E27FC236}">
                <a16:creationId xmlns:a16="http://schemas.microsoft.com/office/drawing/2014/main" id="{AA1EC822-2776-854E-BA34-814B02CB7C0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22884" y="2242162"/>
            <a:ext cx="5831915" cy="4373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610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B7FFAB4-48A7-AF44-96B3-67F0431A254E}"/>
              </a:ext>
            </a:extLst>
          </p:cNvPr>
          <p:cNvSpPr/>
          <p:nvPr/>
        </p:nvSpPr>
        <p:spPr>
          <a:xfrm>
            <a:off x="629652" y="603918"/>
            <a:ext cx="7311190" cy="3539430"/>
          </a:xfrm>
          <a:prstGeom prst="rect">
            <a:avLst/>
          </a:prstGeom>
        </p:spPr>
        <p:txBody>
          <a:bodyPr wrap="square">
            <a:spAutoFit/>
          </a:bodyPr>
          <a:lstStyle/>
          <a:p>
            <a:r>
              <a:rPr lang="fr-FR" sz="2800" dirty="0"/>
              <a:t>— </a:t>
            </a:r>
            <a:r>
              <a:rPr lang="fr-FR" sz="2800" b="1" i="1" u="sng" dirty="0"/>
              <a:t>Le sens d’enroulement des coquilles des Foraminifères </a:t>
            </a:r>
            <a:br>
              <a:rPr lang="fr-FR" sz="2800" dirty="0"/>
            </a:br>
            <a:r>
              <a:rPr lang="fr-FR" sz="2800" dirty="0"/>
              <a:t>Il s’observe sur la face ventrale, c’est-à-dire du côté où se trouve l’ouverture et se lit du </a:t>
            </a:r>
            <a:r>
              <a:rPr lang="fr-FR" sz="2800" dirty="0" err="1"/>
              <a:t>proloculum</a:t>
            </a:r>
            <a:r>
              <a:rPr lang="fr-FR" sz="2800" dirty="0"/>
              <a:t> (la première loge) vers l’ouverture.</a:t>
            </a:r>
          </a:p>
          <a:p>
            <a:r>
              <a:rPr lang="fr-FR" sz="2800" dirty="0"/>
              <a:t>Par exemple : enroulement dextre (sens inverse des aiguilles d’une montre).</a:t>
            </a:r>
          </a:p>
        </p:txBody>
      </p:sp>
      <p:pic>
        <p:nvPicPr>
          <p:cNvPr id="3074" name="Picture 2" descr="https://svt.ac-versailles.fr/local/cache-vignettes/L200xH191/Npachys-1d2a6.jpg?1515518953">
            <a:extLst>
              <a:ext uri="{FF2B5EF4-FFF2-40B4-BE49-F238E27FC236}">
                <a16:creationId xmlns:a16="http://schemas.microsoft.com/office/drawing/2014/main" id="{1C11E579-99E1-EE4D-BE20-3DA004E2608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165592" y="182813"/>
            <a:ext cx="3613324" cy="345072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EAB5106-7FC4-9A40-B415-D7146CACECD2}"/>
              </a:ext>
            </a:extLst>
          </p:cNvPr>
          <p:cNvSpPr/>
          <p:nvPr/>
        </p:nvSpPr>
        <p:spPr>
          <a:xfrm>
            <a:off x="629652" y="4143348"/>
            <a:ext cx="9332495" cy="2246769"/>
          </a:xfrm>
          <a:prstGeom prst="rect">
            <a:avLst/>
          </a:prstGeom>
        </p:spPr>
        <p:txBody>
          <a:bodyPr wrap="square">
            <a:spAutoFit/>
          </a:bodyPr>
          <a:lstStyle/>
          <a:p>
            <a:r>
              <a:rPr lang="fr-FR" sz="2000" dirty="0"/>
              <a:t>Il peut être différent en fonction de facteurs environnementaux tels que la température.</a:t>
            </a:r>
            <a:br>
              <a:rPr lang="fr-FR" sz="2000" dirty="0"/>
            </a:br>
            <a:r>
              <a:rPr lang="fr-FR" sz="2000" dirty="0"/>
              <a:t>Ainsi </a:t>
            </a:r>
            <a:r>
              <a:rPr lang="fr-FR" sz="2000" i="1" dirty="0" err="1"/>
              <a:t>Neogloboquadrina</a:t>
            </a:r>
            <a:r>
              <a:rPr lang="fr-FR" sz="2000" i="1" dirty="0"/>
              <a:t> </a:t>
            </a:r>
            <a:r>
              <a:rPr lang="fr-FR" sz="2000" i="1" dirty="0" err="1"/>
              <a:t>pachyderma</a:t>
            </a:r>
            <a:r>
              <a:rPr lang="fr-FR" sz="2000" dirty="0"/>
              <a:t> est un foraminifère dont l’enroulement du test (coquille) est :</a:t>
            </a:r>
          </a:p>
          <a:p>
            <a:r>
              <a:rPr lang="fr-FR" sz="2000" dirty="0"/>
              <a:t>o A </a:t>
            </a:r>
            <a:r>
              <a:rPr lang="fr-FR" sz="2000" b="1" dirty="0"/>
              <a:t>enroulement dextre (vers la droite) lorsque l’eau de surface est chaude</a:t>
            </a:r>
            <a:r>
              <a:rPr lang="fr-FR" sz="2000" dirty="0"/>
              <a:t>.</a:t>
            </a:r>
          </a:p>
          <a:p>
            <a:r>
              <a:rPr lang="fr-FR" sz="2000" dirty="0"/>
              <a:t>o A </a:t>
            </a:r>
            <a:r>
              <a:rPr lang="fr-FR" sz="2000" b="1" dirty="0"/>
              <a:t>enroulement senestre (vers la gauche) lorsque l’eau de surface est froide</a:t>
            </a:r>
            <a:r>
              <a:rPr lang="fr-FR" sz="2000" dirty="0"/>
              <a:t>.</a:t>
            </a:r>
          </a:p>
        </p:txBody>
      </p:sp>
    </p:spTree>
    <p:extLst>
      <p:ext uri="{BB962C8B-B14F-4D97-AF65-F5344CB8AC3E}">
        <p14:creationId xmlns:p14="http://schemas.microsoft.com/office/powerpoint/2010/main" val="3629888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ED6C22-1E42-824A-B1A6-3CBDE8F4C90C}"/>
              </a:ext>
            </a:extLst>
          </p:cNvPr>
          <p:cNvSpPr>
            <a:spLocks noGrp="1"/>
          </p:cNvSpPr>
          <p:nvPr>
            <p:ph type="title"/>
          </p:nvPr>
        </p:nvSpPr>
        <p:spPr>
          <a:xfrm>
            <a:off x="180474" y="609600"/>
            <a:ext cx="6172200" cy="1320800"/>
          </a:xfrm>
        </p:spPr>
        <p:txBody>
          <a:bodyPr>
            <a:normAutofit fontScale="90000"/>
          </a:bodyPr>
          <a:lstStyle/>
          <a:p>
            <a:r>
              <a:rPr lang="fr-FR" i="1" dirty="0"/>
              <a:t>Proportion de </a:t>
            </a:r>
            <a:r>
              <a:rPr lang="fr-FR" i="1" dirty="0" err="1"/>
              <a:t>Neogloboquadrina</a:t>
            </a:r>
            <a:r>
              <a:rPr lang="fr-FR" i="1" dirty="0"/>
              <a:t> </a:t>
            </a:r>
            <a:r>
              <a:rPr lang="fr-FR" i="1" dirty="0" err="1"/>
              <a:t>pachyderma</a:t>
            </a:r>
            <a:r>
              <a:rPr lang="fr-FR" i="1" dirty="0"/>
              <a:t> à enroulement dextre au cours du temps</a:t>
            </a:r>
            <a:br>
              <a:rPr lang="fr-FR" dirty="0"/>
            </a:br>
            <a:endParaRPr lang="fr-FR" dirty="0"/>
          </a:p>
        </p:txBody>
      </p:sp>
      <p:pic>
        <p:nvPicPr>
          <p:cNvPr id="4098" name="Picture 2" descr="https://svt.ac-versailles.fr/local/cache-vignettes/L207xH356/Image1-74600.jpg?1515518953">
            <a:extLst>
              <a:ext uri="{FF2B5EF4-FFF2-40B4-BE49-F238E27FC236}">
                <a16:creationId xmlns:a16="http://schemas.microsoft.com/office/drawing/2014/main" id="{0E74D034-6405-5040-80B5-784A0D01B2EB}"/>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911141" y="95903"/>
            <a:ext cx="3796964" cy="653004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E4046F8-B2AB-2444-8A84-C117FCC98341}"/>
              </a:ext>
            </a:extLst>
          </p:cNvPr>
          <p:cNvSpPr/>
          <p:nvPr/>
        </p:nvSpPr>
        <p:spPr>
          <a:xfrm>
            <a:off x="180474" y="2239561"/>
            <a:ext cx="6096000" cy="1815882"/>
          </a:xfrm>
          <a:prstGeom prst="rect">
            <a:avLst/>
          </a:prstGeom>
        </p:spPr>
        <p:txBody>
          <a:bodyPr>
            <a:spAutoFit/>
          </a:bodyPr>
          <a:lstStyle/>
          <a:p>
            <a:r>
              <a:rPr lang="fr-FR" sz="2800" dirty="0"/>
              <a:t>La détermination du sens d’enroulement permet donc dans une certaine mesure de reconstituer des variations climatiques.</a:t>
            </a:r>
          </a:p>
        </p:txBody>
      </p:sp>
    </p:spTree>
    <p:extLst>
      <p:ext uri="{BB962C8B-B14F-4D97-AF65-F5344CB8AC3E}">
        <p14:creationId xmlns:p14="http://schemas.microsoft.com/office/powerpoint/2010/main" val="1998777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13AC854-5FBE-D740-B664-09C69CFF3925}"/>
              </a:ext>
            </a:extLst>
          </p:cNvPr>
          <p:cNvSpPr/>
          <p:nvPr/>
        </p:nvSpPr>
        <p:spPr>
          <a:xfrm>
            <a:off x="385011" y="836656"/>
            <a:ext cx="8975558" cy="4832092"/>
          </a:xfrm>
          <a:prstGeom prst="rect">
            <a:avLst/>
          </a:prstGeom>
        </p:spPr>
        <p:txBody>
          <a:bodyPr wrap="square">
            <a:spAutoFit/>
          </a:bodyPr>
          <a:lstStyle/>
          <a:p>
            <a:r>
              <a:rPr lang="fr-FR" sz="2800" b="1" i="1" u="sng" dirty="0">
                <a:solidFill>
                  <a:schemeClr val="tx2"/>
                </a:solidFill>
              </a:rPr>
              <a:t>— Les préférences écologiques des différentes espèces de Foraminifères</a:t>
            </a:r>
          </a:p>
          <a:p>
            <a:r>
              <a:rPr lang="fr-FR" sz="2800" dirty="0">
                <a:solidFill>
                  <a:schemeClr val="tx2"/>
                </a:solidFill>
              </a:rPr>
              <a:t>Comme pour beaucoup d’êtres vivants, la répartition des Foraminifères obéit à des préférences écologiques. On pourra associer </a:t>
            </a:r>
            <a:r>
              <a:rPr lang="fr-FR" sz="2800" b="1" u="sng" dirty="0">
                <a:solidFill>
                  <a:schemeClr val="tx2"/>
                </a:solidFill>
              </a:rPr>
              <a:t>une espèce à un type de climat</a:t>
            </a:r>
            <a:r>
              <a:rPr lang="fr-FR" sz="2800" dirty="0">
                <a:solidFill>
                  <a:schemeClr val="tx2"/>
                </a:solidFill>
              </a:rPr>
              <a:t> et donc ensuite, reconnaissant l’espèce et par le </a:t>
            </a:r>
            <a:r>
              <a:rPr lang="fr-FR" sz="2800" b="1" u="sng" dirty="0">
                <a:solidFill>
                  <a:schemeClr val="tx2"/>
                </a:solidFill>
              </a:rPr>
              <a:t>principe d’actualisme</a:t>
            </a:r>
            <a:r>
              <a:rPr lang="fr-FR" sz="2800" dirty="0">
                <a:solidFill>
                  <a:schemeClr val="tx2"/>
                </a:solidFill>
              </a:rPr>
              <a:t>, reconstituer le climat.</a:t>
            </a:r>
          </a:p>
          <a:p>
            <a:r>
              <a:rPr lang="fr-FR" sz="2800" dirty="0">
                <a:solidFill>
                  <a:schemeClr val="tx2"/>
                </a:solidFill>
              </a:rPr>
              <a:t>Par exemple : les </a:t>
            </a:r>
            <a:r>
              <a:rPr lang="fr-FR" sz="2800" b="1" dirty="0">
                <a:solidFill>
                  <a:schemeClr val="tx2"/>
                </a:solidFill>
              </a:rPr>
              <a:t>globigérines</a:t>
            </a:r>
            <a:r>
              <a:rPr lang="fr-FR" sz="2800" dirty="0">
                <a:solidFill>
                  <a:schemeClr val="tx2"/>
                </a:solidFill>
              </a:rPr>
              <a:t> se répartissent dans les </a:t>
            </a:r>
            <a:r>
              <a:rPr lang="fr-FR" sz="2800" b="1" dirty="0">
                <a:solidFill>
                  <a:schemeClr val="tx2"/>
                </a:solidFill>
              </a:rPr>
              <a:t>eaux chaudes</a:t>
            </a:r>
            <a:r>
              <a:rPr lang="fr-FR" sz="2800" dirty="0">
                <a:solidFill>
                  <a:schemeClr val="tx2"/>
                </a:solidFill>
              </a:rPr>
              <a:t>.</a:t>
            </a:r>
            <a:br>
              <a:rPr lang="fr-FR" sz="2800" dirty="0">
                <a:solidFill>
                  <a:schemeClr val="tx2"/>
                </a:solidFill>
              </a:rPr>
            </a:br>
            <a:r>
              <a:rPr lang="fr-FR" sz="2800" dirty="0">
                <a:solidFill>
                  <a:schemeClr val="tx2"/>
                </a:solidFill>
              </a:rPr>
              <a:t>Les </a:t>
            </a:r>
            <a:r>
              <a:rPr lang="fr-FR" sz="2800" b="1" dirty="0">
                <a:solidFill>
                  <a:schemeClr val="tx2"/>
                </a:solidFill>
              </a:rPr>
              <a:t>radiolaires</a:t>
            </a:r>
            <a:r>
              <a:rPr lang="fr-FR" sz="2800" dirty="0">
                <a:solidFill>
                  <a:schemeClr val="tx2"/>
                </a:solidFill>
              </a:rPr>
              <a:t> par contre se répartissent dans les </a:t>
            </a:r>
            <a:r>
              <a:rPr lang="fr-FR" sz="2800" b="1" dirty="0">
                <a:solidFill>
                  <a:schemeClr val="tx2"/>
                </a:solidFill>
              </a:rPr>
              <a:t>eaux froides</a:t>
            </a:r>
            <a:r>
              <a:rPr lang="fr-FR" sz="2800" dirty="0">
                <a:solidFill>
                  <a:schemeClr val="tx2"/>
                </a:solidFill>
              </a:rPr>
              <a:t>, donc aux latitudes plus élevées.</a:t>
            </a:r>
          </a:p>
        </p:txBody>
      </p:sp>
    </p:spTree>
    <p:extLst>
      <p:ext uri="{BB962C8B-B14F-4D97-AF65-F5344CB8AC3E}">
        <p14:creationId xmlns:p14="http://schemas.microsoft.com/office/powerpoint/2010/main" val="13592076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C0EE2B-E7EB-F648-B7A8-15AAAEC8A0C1}"/>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29CA1DC1-31B9-7642-9DD3-5C5CDAAF36E3}"/>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FBA51561-C676-4848-90C9-C0CCA8C338A6}"/>
              </a:ext>
            </a:extLst>
          </p:cNvPr>
          <p:cNvPicPr>
            <a:picLocks noChangeAspect="1"/>
          </p:cNvPicPr>
          <p:nvPr/>
        </p:nvPicPr>
        <p:blipFill>
          <a:blip r:embed="rId2"/>
          <a:stretch>
            <a:fillRect/>
          </a:stretch>
        </p:blipFill>
        <p:spPr>
          <a:xfrm>
            <a:off x="1373813" y="0"/>
            <a:ext cx="8939048" cy="6858000"/>
          </a:xfrm>
          <a:prstGeom prst="rect">
            <a:avLst/>
          </a:prstGeom>
        </p:spPr>
      </p:pic>
    </p:spTree>
    <p:extLst>
      <p:ext uri="{BB962C8B-B14F-4D97-AF65-F5344CB8AC3E}">
        <p14:creationId xmlns:p14="http://schemas.microsoft.com/office/powerpoint/2010/main" val="122075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5CF053-AB03-7A4E-8564-7402AC475D04}"/>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F14DDE0F-44D0-664A-9524-6EA53BEAE2E7}"/>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4FC93156-8AD1-F04D-8852-E6185A569CFC}"/>
              </a:ext>
            </a:extLst>
          </p:cNvPr>
          <p:cNvPicPr>
            <a:picLocks noChangeAspect="1"/>
          </p:cNvPicPr>
          <p:nvPr/>
        </p:nvPicPr>
        <p:blipFill>
          <a:blip r:embed="rId2"/>
          <a:stretch>
            <a:fillRect/>
          </a:stretch>
        </p:blipFill>
        <p:spPr>
          <a:xfrm>
            <a:off x="2324100" y="127000"/>
            <a:ext cx="7543800" cy="6604000"/>
          </a:xfrm>
          <a:prstGeom prst="rect">
            <a:avLst/>
          </a:prstGeom>
        </p:spPr>
      </p:pic>
    </p:spTree>
    <p:extLst>
      <p:ext uri="{BB962C8B-B14F-4D97-AF65-F5344CB8AC3E}">
        <p14:creationId xmlns:p14="http://schemas.microsoft.com/office/powerpoint/2010/main" val="3352307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E14362-6098-2D46-B9D9-38E51B018B5D}"/>
              </a:ext>
            </a:extLst>
          </p:cNvPr>
          <p:cNvSpPr>
            <a:spLocks noGrp="1"/>
          </p:cNvSpPr>
          <p:nvPr>
            <p:ph type="title"/>
          </p:nvPr>
        </p:nvSpPr>
        <p:spPr/>
        <p:txBody>
          <a:bodyPr/>
          <a:lstStyle/>
          <a:p>
            <a:r>
              <a:rPr lang="fr-FR" dirty="0"/>
              <a:t>Expéditions Marion Dufresne II</a:t>
            </a:r>
          </a:p>
        </p:txBody>
      </p:sp>
      <p:sp>
        <p:nvSpPr>
          <p:cNvPr id="3" name="Espace réservé du contenu 2">
            <a:extLst>
              <a:ext uri="{FF2B5EF4-FFF2-40B4-BE49-F238E27FC236}">
                <a16:creationId xmlns:a16="http://schemas.microsoft.com/office/drawing/2014/main" id="{CF1FF828-E15C-CC43-A1EF-1CE2EC9EEB28}"/>
              </a:ext>
            </a:extLst>
          </p:cNvPr>
          <p:cNvSpPr>
            <a:spLocks noGrp="1"/>
          </p:cNvSpPr>
          <p:nvPr>
            <p:ph idx="1"/>
          </p:nvPr>
        </p:nvSpPr>
        <p:spPr>
          <a:xfrm>
            <a:off x="9725081" y="6656931"/>
            <a:ext cx="1692887" cy="402137"/>
          </a:xfrm>
        </p:spPr>
        <p:txBody>
          <a:bodyPr>
            <a:normAutofit/>
          </a:bodyPr>
          <a:lstStyle/>
          <a:p>
            <a:pPr marL="0" indent="0">
              <a:buNone/>
            </a:pPr>
            <a:r>
              <a:rPr lang="fr-FR" sz="1100" i="1" dirty="0"/>
              <a:t>Bordas p.116</a:t>
            </a:r>
          </a:p>
        </p:txBody>
      </p:sp>
      <p:pic>
        <p:nvPicPr>
          <p:cNvPr id="4" name="Image 3">
            <a:extLst>
              <a:ext uri="{FF2B5EF4-FFF2-40B4-BE49-F238E27FC236}">
                <a16:creationId xmlns:a16="http://schemas.microsoft.com/office/drawing/2014/main" id="{B62377DB-4668-204B-BB9F-D1561AFB70AA}"/>
              </a:ext>
            </a:extLst>
          </p:cNvPr>
          <p:cNvPicPr/>
          <p:nvPr/>
        </p:nvPicPr>
        <p:blipFill rotWithShape="1">
          <a:blip r:embed="rId2" cstate="screen">
            <a:extLst>
              <a:ext uri="{BEBA8EAE-BF5A-486C-A8C5-ECC9F3942E4B}">
                <a14:imgProps xmlns:a14="http://schemas.microsoft.com/office/drawing/2010/main">
                  <a14:imgLayer r:embed="rId3">
                    <a14:imgEffect>
                      <a14:brightnessContrast bright="33000" contrast="16000"/>
                    </a14:imgEffect>
                  </a14:imgLayer>
                </a14:imgProps>
              </a:ext>
              <a:ext uri="{28A0092B-C50C-407E-A947-70E740481C1C}">
                <a14:useLocalDpi xmlns:a14="http://schemas.microsoft.com/office/drawing/2010/main"/>
              </a:ext>
            </a:extLst>
          </a:blip>
          <a:srcRect/>
          <a:stretch/>
        </p:blipFill>
        <p:spPr bwMode="auto">
          <a:xfrm>
            <a:off x="1094873" y="2256381"/>
            <a:ext cx="8935452" cy="4260719"/>
          </a:xfrm>
          <a:prstGeom prst="rect">
            <a:avLst/>
          </a:prstGeom>
          <a:ln>
            <a:noFill/>
          </a:ln>
          <a:extLst>
            <a:ext uri="{53640926-AAD7-44D8-BBD7-CCE9431645EC}">
              <a14:shadowObscured xmlns:a14="http://schemas.microsoft.com/office/drawing/2010/main"/>
            </a:ext>
          </a:extLst>
        </p:spPr>
      </p:pic>
      <p:pic>
        <p:nvPicPr>
          <p:cNvPr id="6146" name="Picture 2" descr="Résultat de recherche d'images pour &quot;marion dufresne&quot;">
            <a:extLst>
              <a:ext uri="{FF2B5EF4-FFF2-40B4-BE49-F238E27FC236}">
                <a16:creationId xmlns:a16="http://schemas.microsoft.com/office/drawing/2014/main" id="{D87653D6-054F-D240-BA91-A793F2885BD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786497" y="129669"/>
            <a:ext cx="2975010" cy="1986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253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05B98D-8177-3C44-A6F3-8411116CAB8B}"/>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2EAC5655-28EB-4B4F-A6E1-89A2CCB96D63}"/>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855B2307-88BC-104B-9D4A-89BD84FC1925}"/>
              </a:ext>
            </a:extLst>
          </p:cNvPr>
          <p:cNvPicPr>
            <a:picLocks noChangeAspect="1"/>
          </p:cNvPicPr>
          <p:nvPr/>
        </p:nvPicPr>
        <p:blipFill>
          <a:blip r:embed="rId2"/>
          <a:stretch>
            <a:fillRect/>
          </a:stretch>
        </p:blipFill>
        <p:spPr>
          <a:xfrm>
            <a:off x="790951" y="0"/>
            <a:ext cx="10610097" cy="6858000"/>
          </a:xfrm>
          <a:prstGeom prst="rect">
            <a:avLst/>
          </a:prstGeom>
        </p:spPr>
      </p:pic>
    </p:spTree>
    <p:extLst>
      <p:ext uri="{BB962C8B-B14F-4D97-AF65-F5344CB8AC3E}">
        <p14:creationId xmlns:p14="http://schemas.microsoft.com/office/powerpoint/2010/main" val="4188761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0C27D6-42FA-4D43-B393-56579E26C3E3}"/>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96D5C0A2-C5D1-4B42-B078-57E33026F6CB}"/>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B8C8C8D8-38C8-0048-81A9-D09938A4D921}"/>
              </a:ext>
            </a:extLst>
          </p:cNvPr>
          <p:cNvPicPr>
            <a:picLocks noChangeAspect="1"/>
          </p:cNvPicPr>
          <p:nvPr/>
        </p:nvPicPr>
        <p:blipFill>
          <a:blip r:embed="rId2"/>
          <a:stretch>
            <a:fillRect/>
          </a:stretch>
        </p:blipFill>
        <p:spPr>
          <a:xfrm rot="5400000">
            <a:off x="2549858" y="-1743751"/>
            <a:ext cx="6849543" cy="10353959"/>
          </a:xfrm>
          <a:prstGeom prst="rect">
            <a:avLst/>
          </a:prstGeom>
        </p:spPr>
      </p:pic>
    </p:spTree>
    <p:extLst>
      <p:ext uri="{BB962C8B-B14F-4D97-AF65-F5344CB8AC3E}">
        <p14:creationId xmlns:p14="http://schemas.microsoft.com/office/powerpoint/2010/main" val="1522681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36808-666F-7849-807B-F1790B9E215F}"/>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B9865EB5-A57B-AB45-AB3A-045D4B3635B9}"/>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A2CDCA69-F254-3349-95A3-CF96B3EEBB93}"/>
              </a:ext>
            </a:extLst>
          </p:cNvPr>
          <p:cNvPicPr>
            <a:picLocks noChangeAspect="1"/>
          </p:cNvPicPr>
          <p:nvPr/>
        </p:nvPicPr>
        <p:blipFill>
          <a:blip r:embed="rId2"/>
          <a:stretch>
            <a:fillRect/>
          </a:stretch>
        </p:blipFill>
        <p:spPr>
          <a:xfrm>
            <a:off x="1529341" y="0"/>
            <a:ext cx="9133318" cy="6858000"/>
          </a:xfrm>
          <a:prstGeom prst="rect">
            <a:avLst/>
          </a:prstGeom>
        </p:spPr>
      </p:pic>
    </p:spTree>
    <p:extLst>
      <p:ext uri="{BB962C8B-B14F-4D97-AF65-F5344CB8AC3E}">
        <p14:creationId xmlns:p14="http://schemas.microsoft.com/office/powerpoint/2010/main" val="2598513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83EDB2C-C0FA-074E-9133-E00776DBB102}"/>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1484590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70EC016E-7A92-7642-A3D4-CF3AFBE5683F}"/>
              </a:ext>
            </a:extLst>
          </p:cNvPr>
          <p:cNvPicPr>
            <a:picLocks noChangeAspect="1"/>
          </p:cNvPicPr>
          <p:nvPr/>
        </p:nvPicPr>
        <p:blipFill>
          <a:blip r:embed="rId2"/>
          <a:stretch>
            <a:fillRect/>
          </a:stretch>
        </p:blipFill>
        <p:spPr>
          <a:xfrm>
            <a:off x="1518608" y="0"/>
            <a:ext cx="9154783" cy="6858000"/>
          </a:xfrm>
          <a:prstGeom prst="rect">
            <a:avLst/>
          </a:prstGeom>
        </p:spPr>
      </p:pic>
    </p:spTree>
    <p:extLst>
      <p:ext uri="{BB962C8B-B14F-4D97-AF65-F5344CB8AC3E}">
        <p14:creationId xmlns:p14="http://schemas.microsoft.com/office/powerpoint/2010/main" val="761675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3396784-9AB2-A441-87C9-21699FCE9B51}"/>
              </a:ext>
            </a:extLst>
          </p:cNvPr>
          <p:cNvPicPr>
            <a:picLocks noChangeAspect="1"/>
          </p:cNvPicPr>
          <p:nvPr/>
        </p:nvPicPr>
        <p:blipFill>
          <a:blip r:embed="rId2"/>
          <a:stretch>
            <a:fillRect/>
          </a:stretch>
        </p:blipFill>
        <p:spPr>
          <a:xfrm>
            <a:off x="1483305" y="0"/>
            <a:ext cx="9225390" cy="6858000"/>
          </a:xfrm>
          <a:prstGeom prst="rect">
            <a:avLst/>
          </a:prstGeom>
        </p:spPr>
      </p:pic>
    </p:spTree>
    <p:extLst>
      <p:ext uri="{BB962C8B-B14F-4D97-AF65-F5344CB8AC3E}">
        <p14:creationId xmlns:p14="http://schemas.microsoft.com/office/powerpoint/2010/main" val="4074684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EF060E-EF7A-A148-BB0E-C7A8D1987090}"/>
              </a:ext>
            </a:extLst>
          </p:cNvPr>
          <p:cNvSpPr/>
          <p:nvPr/>
        </p:nvSpPr>
        <p:spPr>
          <a:xfrm>
            <a:off x="372979" y="0"/>
            <a:ext cx="10539663" cy="6645409"/>
          </a:xfrm>
          <a:prstGeom prst="rect">
            <a:avLst/>
          </a:prstGeom>
        </p:spPr>
        <p:txBody>
          <a:bodyPr wrap="square">
            <a:spAutoFit/>
          </a:bodyPr>
          <a:lstStyle/>
          <a:p>
            <a:pPr>
              <a:spcBef>
                <a:spcPts val="1200"/>
              </a:spcBef>
              <a:spcAft>
                <a:spcPts val="300"/>
              </a:spcAft>
            </a:pPr>
            <a:r>
              <a:rPr lang="fr-FR" sz="2000" b="1" kern="1600" dirty="0">
                <a:solidFill>
                  <a:srgbClr val="FF0000"/>
                </a:solidFill>
                <a:latin typeface="Calibri" panose="020F0502020204030204" pitchFamily="34" charset="0"/>
                <a:ea typeface="MS Gothic" panose="020B0609070205080204" pitchFamily="49" charset="-128"/>
                <a:cs typeface="Times New Roman" panose="02020603050405020304" pitchFamily="18" charset="0"/>
              </a:rPr>
              <a:t>Les apports des foraminifères.</a:t>
            </a:r>
            <a:endParaRPr lang="fr-FR" sz="2800" b="1" kern="1600" dirty="0">
              <a:latin typeface="Calibri" panose="020F0502020204030204" pitchFamily="34" charset="0"/>
              <a:ea typeface="MS Gothic" panose="020B0609070205080204" pitchFamily="49" charset="-128"/>
              <a:cs typeface="Times New Roman" panose="02020603050405020304" pitchFamily="18" charset="0"/>
            </a:endParaRPr>
          </a:p>
          <a:p>
            <a:pPr>
              <a:spcAft>
                <a:spcPts val="0"/>
              </a:spcAft>
            </a:pPr>
            <a:r>
              <a:rPr lang="fr-FR" b="1" dirty="0">
                <a:solidFill>
                  <a:srgbClr val="E36C0A"/>
                </a:solidFill>
                <a:latin typeface="Calibri" panose="020F0502020204030204" pitchFamily="34" charset="0"/>
                <a:ea typeface="Times New Roman" panose="02020603050405020304" pitchFamily="18" charset="0"/>
              </a:rPr>
              <a:t>TP7 Foraminifères et crise KT</a:t>
            </a:r>
            <a:endParaRPr lang="fr-FR" sz="2000" dirty="0">
              <a:latin typeface="Times New Roman" panose="02020603050405020304" pitchFamily="18" charset="0"/>
              <a:ea typeface="Times New Roman" panose="02020603050405020304" pitchFamily="18" charset="0"/>
            </a:endParaRPr>
          </a:p>
          <a:p>
            <a:pPr>
              <a:spcAft>
                <a:spcPts val="0"/>
              </a:spcAft>
            </a:pPr>
            <a:r>
              <a:rPr lang="fr-FR" dirty="0">
                <a:latin typeface="Calibri" panose="020F0502020204030204" pitchFamily="34" charset="0"/>
                <a:ea typeface="Times New Roman" panose="02020603050405020304" pitchFamily="18" charset="0"/>
              </a:rPr>
              <a:t> </a:t>
            </a:r>
            <a:endParaRPr lang="fr-FR" sz="2000" dirty="0">
              <a:latin typeface="Times New Roman" panose="02020603050405020304" pitchFamily="18" charset="0"/>
              <a:ea typeface="Times New Roman" panose="02020603050405020304" pitchFamily="18" charset="0"/>
            </a:endParaRPr>
          </a:p>
          <a:p>
            <a:pPr algn="ctr">
              <a:spcAft>
                <a:spcPts val="0"/>
              </a:spcAft>
            </a:pPr>
            <a:r>
              <a:rPr lang="fr-FR" b="1" i="1" dirty="0">
                <a:solidFill>
                  <a:srgbClr val="FF0000"/>
                </a:solidFill>
                <a:latin typeface="Calibri" panose="020F0502020204030204" pitchFamily="34" charset="0"/>
                <a:ea typeface="Times New Roman" panose="02020603050405020304" pitchFamily="18" charset="0"/>
              </a:rPr>
              <a:t>Comment retracer le climat en dehors des zones polaires et des continents afin d’obtenir une image globale du climat dans le passé ?</a:t>
            </a:r>
            <a:endParaRPr lang="fr-FR" sz="2000" dirty="0">
              <a:latin typeface="Times New Roman" panose="02020603050405020304" pitchFamily="18" charset="0"/>
              <a:ea typeface="Times New Roman" panose="02020603050405020304" pitchFamily="18" charset="0"/>
            </a:endParaRPr>
          </a:p>
          <a:p>
            <a:pPr marL="342900" lvl="0" indent="-342900">
              <a:spcBef>
                <a:spcPts val="200"/>
              </a:spcBef>
              <a:spcAft>
                <a:spcPts val="0"/>
              </a:spcAft>
              <a:buFont typeface="+mj-lt"/>
              <a:buAutoNum type="alphaUcPeriod"/>
            </a:pPr>
            <a:r>
              <a:rPr lang="fr-FR" sz="20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L’étude des foraminifères et leur apport dans la reconstitution d’un paléoclimat</a:t>
            </a:r>
            <a:endParaRPr lang="fr-FR"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L’étude de ces coquilles permet de reconstituer les variations climatiques. </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Certains foraminifères ont en effet un </a:t>
            </a:r>
            <a:r>
              <a:rPr lang="fr-FR" b="1" u="sng" dirty="0">
                <a:latin typeface="Calibri" panose="020F0502020204030204" pitchFamily="34" charset="0"/>
                <a:ea typeface="Times New Roman" panose="02020603050405020304" pitchFamily="18" charset="0"/>
              </a:rPr>
              <a:t>sens d’enroulement</a:t>
            </a:r>
            <a:r>
              <a:rPr lang="fr-FR" dirty="0">
                <a:latin typeface="Calibri" panose="020F0502020204030204" pitchFamily="34" charset="0"/>
                <a:ea typeface="Times New Roman" panose="02020603050405020304" pitchFamily="18" charset="0"/>
              </a:rPr>
              <a:t> de leur coquille qui varie en fonction de la température. </a:t>
            </a:r>
            <a:endParaRPr lang="fr-FR" sz="2000" dirty="0">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Par ailleurs, </a:t>
            </a:r>
            <a:r>
              <a:rPr lang="fr-FR" b="1" u="sng" dirty="0">
                <a:latin typeface="Calibri" panose="020F0502020204030204" pitchFamily="34" charset="0"/>
                <a:ea typeface="Times New Roman" panose="02020603050405020304" pitchFamily="18" charset="0"/>
              </a:rPr>
              <a:t>certaines espèces planctoniques caractérisent une eau de surface plus ou moins froide</a:t>
            </a:r>
            <a:r>
              <a:rPr lang="fr-FR" dirty="0">
                <a:latin typeface="Calibri" panose="020F0502020204030204" pitchFamily="34" charset="0"/>
                <a:ea typeface="Times New Roman" panose="02020603050405020304" pitchFamily="18" charset="0"/>
              </a:rPr>
              <a:t>. </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a:t>
            </a:r>
            <a:endParaRPr lang="fr-FR" sz="2000" dirty="0">
              <a:latin typeface="Times New Roman" panose="02020603050405020304" pitchFamily="18" charset="0"/>
              <a:ea typeface="Times New Roman" panose="02020603050405020304" pitchFamily="18" charset="0"/>
            </a:endParaRPr>
          </a:p>
          <a:p>
            <a:pPr lvl="0">
              <a:spcBef>
                <a:spcPts val="200"/>
              </a:spcBef>
              <a:spcAft>
                <a:spcPts val="0"/>
              </a:spcAft>
            </a:pPr>
            <a:r>
              <a:rPr lang="fr-FR" sz="20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B. Le ∂</a:t>
            </a:r>
            <a:r>
              <a:rPr lang="fr-FR" sz="2000" b="1" baseline="30000"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18</a:t>
            </a:r>
            <a:r>
              <a:rPr lang="fr-FR" sz="20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O des teste carbonatés des foraminifères</a:t>
            </a:r>
            <a:endParaRPr lang="fr-FR"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Le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de l’océan dans le passé ne peut pas être déterminé directement pour les temps passés. Il peut en revanche l’être indirectement par l’étude des coquilles (tests) calcaires des Foraminifères fossilisés et accumulés au cours du temps pour former des sédiments carbonatés.</a:t>
            </a:r>
            <a:br>
              <a:rPr lang="fr-FR" dirty="0">
                <a:latin typeface="Calibri" panose="020F0502020204030204" pitchFamily="34" charset="0"/>
                <a:ea typeface="Times New Roman" panose="02020603050405020304" pitchFamily="18" charset="0"/>
              </a:rPr>
            </a:br>
            <a:r>
              <a:rPr lang="fr-FR" dirty="0">
                <a:latin typeface="Calibri" panose="020F0502020204030204" pitchFamily="34" charset="0"/>
                <a:ea typeface="Times New Roman" panose="02020603050405020304" pitchFamily="18" charset="0"/>
              </a:rPr>
              <a:t>Les Foraminifères sont des êtres unicellulaires qui élaborent leur test calcaire à partir des ions HCO</a:t>
            </a:r>
            <a:r>
              <a:rPr lang="fr-FR" baseline="-25000" dirty="0">
                <a:latin typeface="Calibri" panose="020F0502020204030204" pitchFamily="34" charset="0"/>
                <a:ea typeface="Times New Roman" panose="02020603050405020304" pitchFamily="18" charset="0"/>
              </a:rPr>
              <a:t>3</a:t>
            </a:r>
            <a:r>
              <a:rPr lang="fr-FR" baseline="30000" dirty="0">
                <a:latin typeface="Calibri" panose="020F0502020204030204" pitchFamily="34" charset="0"/>
                <a:ea typeface="Times New Roman" panose="02020603050405020304" pitchFamily="18" charset="0"/>
              </a:rPr>
              <a:t>-</a:t>
            </a:r>
            <a:r>
              <a:rPr lang="fr-FR" dirty="0">
                <a:latin typeface="Calibri" panose="020F0502020204030204" pitchFamily="34" charset="0"/>
                <a:ea typeface="Times New Roman" panose="02020603050405020304" pitchFamily="18" charset="0"/>
              </a:rPr>
              <a:t> et Ca</a:t>
            </a:r>
            <a:r>
              <a:rPr lang="fr-FR" baseline="30000" dirty="0">
                <a:latin typeface="Calibri" panose="020F0502020204030204" pitchFamily="34" charset="0"/>
                <a:ea typeface="Times New Roman" panose="02020603050405020304" pitchFamily="18" charset="0"/>
              </a:rPr>
              <a:t>2+</a:t>
            </a:r>
            <a:r>
              <a:rPr lang="fr-FR" dirty="0">
                <a:latin typeface="Calibri" panose="020F0502020204030204" pitchFamily="34" charset="0"/>
                <a:ea typeface="Times New Roman" panose="02020603050405020304" pitchFamily="18" charset="0"/>
              </a:rPr>
              <a:t> prélevés dans l’eau de mer. Le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du CaCO3 constituant les tests élaborés par les Foraminifères varie donc avec celui de l’eau de mer, et à travers les variations du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des calcaires, on reconstitue les variations du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de l’eau de mer : en cas d’enrichissement de l’eau en 18O, la teneur en 18O des carbonates des tests augmente et par suite le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augmente.</a:t>
            </a:r>
            <a:br>
              <a:rPr lang="fr-FR" dirty="0">
                <a:latin typeface="Calibri" panose="020F0502020204030204" pitchFamily="34" charset="0"/>
                <a:ea typeface="Times New Roman" panose="02020603050405020304" pitchFamily="18" charset="0"/>
              </a:rPr>
            </a:br>
            <a:r>
              <a:rPr lang="fr-FR" dirty="0">
                <a:latin typeface="Calibri" panose="020F0502020204030204" pitchFamily="34" charset="0"/>
                <a:ea typeface="Times New Roman" panose="02020603050405020304" pitchFamily="18" charset="0"/>
              </a:rPr>
              <a:t>pour les sédiments carbonatés le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des carbonates est exprimé en °/</a:t>
            </a:r>
            <a:r>
              <a:rPr lang="fr-FR" baseline="-25000" dirty="0" err="1">
                <a:latin typeface="Calibri" panose="020F0502020204030204" pitchFamily="34" charset="0"/>
                <a:ea typeface="Times New Roman" panose="02020603050405020304" pitchFamily="18" charset="0"/>
              </a:rPr>
              <a:t>oo</a:t>
            </a:r>
            <a:r>
              <a:rPr lang="fr-FR" dirty="0">
                <a:latin typeface="Calibri" panose="020F0502020204030204" pitchFamily="34" charset="0"/>
                <a:ea typeface="Times New Roman" panose="02020603050405020304" pitchFamily="18" charset="0"/>
              </a:rPr>
              <a:t> par rapport à un standard carbonaté : un rostre de Bélemnite de la formation </a:t>
            </a:r>
            <a:r>
              <a:rPr lang="fr-FR" dirty="0" err="1">
                <a:latin typeface="Calibri" panose="020F0502020204030204" pitchFamily="34" charset="0"/>
                <a:ea typeface="Times New Roman" panose="02020603050405020304" pitchFamily="18" charset="0"/>
              </a:rPr>
              <a:t>Pee</a:t>
            </a:r>
            <a:r>
              <a:rPr lang="fr-FR" dirty="0">
                <a:latin typeface="Calibri" panose="020F0502020204030204" pitchFamily="34" charset="0"/>
                <a:ea typeface="Times New Roman" panose="02020603050405020304" pitchFamily="18" charset="0"/>
              </a:rPr>
              <a:t> Dee en Californie du Sud. Ces Bélemnites sont des céphalopodes ayant vécu dans des eaux chaudes tropicales.</a:t>
            </a:r>
            <a:endParaRPr lang="fr-F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20541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00F4DB1-36BF-BF45-9188-C8F0E3F51A47}"/>
              </a:ext>
            </a:extLst>
          </p:cNvPr>
          <p:cNvPicPr/>
          <p:nvPr/>
        </p:nvPicPr>
        <p:blipFill>
          <a:blip r:embed="rId2"/>
          <a:stretch>
            <a:fillRect/>
          </a:stretch>
        </p:blipFill>
        <p:spPr>
          <a:xfrm>
            <a:off x="775887" y="168925"/>
            <a:ext cx="3747987" cy="1274864"/>
          </a:xfrm>
          <a:prstGeom prst="rect">
            <a:avLst/>
          </a:prstGeom>
        </p:spPr>
      </p:pic>
      <p:sp>
        <p:nvSpPr>
          <p:cNvPr id="3" name="Rectangle 2">
            <a:extLst>
              <a:ext uri="{FF2B5EF4-FFF2-40B4-BE49-F238E27FC236}">
                <a16:creationId xmlns:a16="http://schemas.microsoft.com/office/drawing/2014/main" id="{6081E008-7FE5-F74D-90F1-1FFD4AB1F8AD}"/>
              </a:ext>
            </a:extLst>
          </p:cNvPr>
          <p:cNvSpPr/>
          <p:nvPr/>
        </p:nvSpPr>
        <p:spPr>
          <a:xfrm>
            <a:off x="288757" y="1661228"/>
            <a:ext cx="3898232" cy="3416320"/>
          </a:xfrm>
          <a:prstGeom prst="rect">
            <a:avLst/>
          </a:prstGeom>
        </p:spPr>
        <p:txBody>
          <a:bodyPr wrap="square">
            <a:spAutoFit/>
          </a:bodyPr>
          <a:lstStyle/>
          <a:p>
            <a:pPr indent="449580" algn="just">
              <a:spcAft>
                <a:spcPts val="0"/>
              </a:spcAft>
            </a:pPr>
            <a:r>
              <a:rPr lang="fr-FR" dirty="0">
                <a:latin typeface="Calibri" panose="020F0502020204030204" pitchFamily="34" charset="0"/>
                <a:ea typeface="Times New Roman" panose="02020603050405020304" pitchFamily="18" charset="0"/>
              </a:rPr>
              <a:t>En période glaciaire, le volume de glace piégeant l’</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est plus important qu'en période interglaciaire : l'eau de mer est donc proportionnellement enrichie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et le rapport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mesuré dans les tests de foraminifères est plus élevé. Ainsi </a:t>
            </a:r>
            <a:r>
              <a:rPr lang="fr-FR" b="1" u="sng" dirty="0">
                <a:latin typeface="Calibri" panose="020F0502020204030204" pitchFamily="34" charset="0"/>
                <a:ea typeface="Times New Roman" panose="02020603050405020304" pitchFamily="18" charset="0"/>
              </a:rPr>
              <a:t>un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a:t>
            </a:r>
            <a:r>
              <a:rPr lang="fr-FR" b="1" u="sng" dirty="0">
                <a:latin typeface="Calibri" panose="020F0502020204030204" pitchFamily="34" charset="0"/>
                <a:ea typeface="Times New Roman" panose="02020603050405020304" pitchFamily="18" charset="0"/>
              </a:rPr>
              <a:t>des tests de foraminifères élevé</a:t>
            </a:r>
            <a:r>
              <a:rPr lang="fr-FR" dirty="0">
                <a:latin typeface="Calibri" panose="020F0502020204030204" pitchFamily="34" charset="0"/>
                <a:ea typeface="Times New Roman" panose="02020603050405020304" pitchFamily="18" charset="0"/>
              </a:rPr>
              <a:t> </a:t>
            </a:r>
            <a:r>
              <a:rPr lang="fr-FR" b="1" u="sng" dirty="0">
                <a:latin typeface="Calibri" panose="020F0502020204030204" pitchFamily="34" charset="0"/>
                <a:ea typeface="Times New Roman" panose="02020603050405020304" pitchFamily="18" charset="0"/>
              </a:rPr>
              <a:t>traduit</a:t>
            </a:r>
            <a:r>
              <a:rPr lang="fr-FR" dirty="0">
                <a:latin typeface="Calibri" panose="020F0502020204030204" pitchFamily="34" charset="0"/>
                <a:ea typeface="Times New Roman" panose="02020603050405020304" pitchFamily="18" charset="0"/>
              </a:rPr>
              <a:t> un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de l’eau de mer au moment de la formation de ce test élevé et donc </a:t>
            </a:r>
            <a:r>
              <a:rPr lang="fr-FR" b="1" u="sng" dirty="0">
                <a:latin typeface="Calibri" panose="020F0502020204030204" pitchFamily="34" charset="0"/>
                <a:ea typeface="Times New Roman" panose="02020603050405020304" pitchFamily="18" charset="0"/>
              </a:rPr>
              <a:t>une température globale faible</a:t>
            </a:r>
            <a:r>
              <a:rPr lang="fr-FR" dirty="0">
                <a:latin typeface="Calibri" panose="020F0502020204030204" pitchFamily="34" charset="0"/>
                <a:ea typeface="Times New Roman" panose="02020603050405020304" pitchFamily="18" charset="0"/>
              </a:rPr>
              <a:t>.</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pic>
        <p:nvPicPr>
          <p:cNvPr id="7" name="Image 6">
            <a:extLst>
              <a:ext uri="{FF2B5EF4-FFF2-40B4-BE49-F238E27FC236}">
                <a16:creationId xmlns:a16="http://schemas.microsoft.com/office/drawing/2014/main" id="{8E248EE5-B338-2F4E-8C2E-CEEB57DACA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a:off x="4981422" y="156546"/>
            <a:ext cx="6340161" cy="6364922"/>
          </a:xfrm>
          <a:prstGeom prst="rect">
            <a:avLst/>
          </a:prstGeom>
        </p:spPr>
      </p:pic>
    </p:spTree>
    <p:extLst>
      <p:ext uri="{BB962C8B-B14F-4D97-AF65-F5344CB8AC3E}">
        <p14:creationId xmlns:p14="http://schemas.microsoft.com/office/powerpoint/2010/main" val="12022804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0681435-72D2-B345-9224-13531EC794FB}"/>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2000" contrast="13000"/>
                    </a14:imgEffect>
                  </a14:imgLayer>
                </a14:imgProps>
              </a:ext>
              <a:ext uri="{28A0092B-C50C-407E-A947-70E740481C1C}">
                <a14:useLocalDpi xmlns:a14="http://schemas.microsoft.com/office/drawing/2010/main"/>
              </a:ext>
            </a:extLst>
          </a:blip>
          <a:srcRect/>
          <a:stretch/>
        </p:blipFill>
        <p:spPr>
          <a:xfrm rot="5400000">
            <a:off x="2692976" y="-1977850"/>
            <a:ext cx="6129340" cy="10713692"/>
          </a:xfrm>
          <a:prstGeom prst="rect">
            <a:avLst/>
          </a:prstGeom>
        </p:spPr>
      </p:pic>
    </p:spTree>
    <p:extLst>
      <p:ext uri="{BB962C8B-B14F-4D97-AF65-F5344CB8AC3E}">
        <p14:creationId xmlns:p14="http://schemas.microsoft.com/office/powerpoint/2010/main" val="2055466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B275229-FA79-7D4F-B4D6-AEAD8F5F627A}"/>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2000" contrast="13000"/>
                    </a14:imgEffect>
                  </a14:imgLayer>
                </a14:imgProps>
              </a:ext>
              <a:ext uri="{28A0092B-C50C-407E-A947-70E740481C1C}">
                <a14:useLocalDpi xmlns:a14="http://schemas.microsoft.com/office/drawing/2010/main"/>
              </a:ext>
            </a:extLst>
          </a:blip>
          <a:srcRect/>
          <a:stretch/>
        </p:blipFill>
        <p:spPr>
          <a:xfrm rot="5400000">
            <a:off x="2638326" y="-651608"/>
            <a:ext cx="6497002" cy="8143128"/>
          </a:xfrm>
          <a:prstGeom prst="rect">
            <a:avLst/>
          </a:prstGeom>
        </p:spPr>
      </p:pic>
    </p:spTree>
    <p:extLst>
      <p:ext uri="{BB962C8B-B14F-4D97-AF65-F5344CB8AC3E}">
        <p14:creationId xmlns:p14="http://schemas.microsoft.com/office/powerpoint/2010/main" val="1037849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4587486-FD70-FE45-84F3-44014F6CCCC4}"/>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21000" contrast="41000"/>
                    </a14:imgEffect>
                  </a14:imgLayer>
                </a14:imgProps>
              </a:ext>
              <a:ext uri="{28A0092B-C50C-407E-A947-70E740481C1C}">
                <a14:useLocalDpi xmlns:a14="http://schemas.microsoft.com/office/drawing/2010/main"/>
              </a:ext>
            </a:extLst>
          </a:blip>
          <a:srcRect/>
          <a:stretch/>
        </p:blipFill>
        <p:spPr>
          <a:xfrm rot="5400000">
            <a:off x="2172105" y="-986244"/>
            <a:ext cx="6657164" cy="8629652"/>
          </a:xfrm>
          <a:prstGeom prst="rect">
            <a:avLst/>
          </a:prstGeom>
        </p:spPr>
      </p:pic>
    </p:spTree>
    <p:extLst>
      <p:ext uri="{BB962C8B-B14F-4D97-AF65-F5344CB8AC3E}">
        <p14:creationId xmlns:p14="http://schemas.microsoft.com/office/powerpoint/2010/main" val="2308948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C59CC581-2E0E-8149-9165-7CA6D48F39EF}"/>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30000" contrast="13000"/>
                    </a14:imgEffect>
                  </a14:imgLayer>
                </a14:imgProps>
              </a:ext>
              <a:ext uri="{28A0092B-C50C-407E-A947-70E740481C1C}">
                <a14:useLocalDpi xmlns:a14="http://schemas.microsoft.com/office/drawing/2010/main"/>
              </a:ext>
            </a:extLst>
          </a:blip>
          <a:srcRect/>
          <a:stretch/>
        </p:blipFill>
        <p:spPr>
          <a:xfrm rot="5400000">
            <a:off x="2707049" y="-1864841"/>
            <a:ext cx="6087980" cy="10563617"/>
          </a:xfrm>
          <a:prstGeom prst="rect">
            <a:avLst/>
          </a:prstGeom>
        </p:spPr>
      </p:pic>
    </p:spTree>
    <p:extLst>
      <p:ext uri="{BB962C8B-B14F-4D97-AF65-F5344CB8AC3E}">
        <p14:creationId xmlns:p14="http://schemas.microsoft.com/office/powerpoint/2010/main" val="3771171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3D6CDA-D40C-814E-8224-57E124D9371C}"/>
              </a:ext>
            </a:extLst>
          </p:cNvPr>
          <p:cNvSpPr/>
          <p:nvPr/>
        </p:nvSpPr>
        <p:spPr>
          <a:xfrm>
            <a:off x="156410" y="93527"/>
            <a:ext cx="10563727" cy="3785652"/>
          </a:xfrm>
          <a:prstGeom prst="rect">
            <a:avLst/>
          </a:prstGeom>
        </p:spPr>
        <p:txBody>
          <a:bodyPr wrap="square">
            <a:spAutoFit/>
          </a:bodyPr>
          <a:lstStyle/>
          <a:p>
            <a:pPr lvl="0">
              <a:spcBef>
                <a:spcPts val="200"/>
              </a:spcBef>
              <a:spcAft>
                <a:spcPts val="0"/>
              </a:spcAft>
            </a:pPr>
            <a:r>
              <a:rPr lang="fr-FR" sz="24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C. Le ∂</a:t>
            </a:r>
            <a:r>
              <a:rPr lang="fr-FR" sz="2400" b="1" baseline="30000"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18</a:t>
            </a:r>
            <a:r>
              <a:rPr lang="fr-FR" sz="24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O de l’eau de mer est plus élevé en période glaciaire</a:t>
            </a:r>
            <a:endParaRPr lang="fr-FR"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Une dernière information est apportée par ces sédiments : </a:t>
            </a:r>
            <a:r>
              <a:rPr lang="fr-FR" b="1" u="sng" dirty="0">
                <a:latin typeface="Calibri" panose="020F0502020204030204" pitchFamily="34" charset="0"/>
                <a:ea typeface="Times New Roman" panose="02020603050405020304" pitchFamily="18" charset="0"/>
              </a:rPr>
              <a:t>l’évolution du niveau de la mer</a:t>
            </a:r>
            <a:r>
              <a:rPr lang="fr-FR" dirty="0">
                <a:latin typeface="Calibri" panose="020F0502020204030204" pitchFamily="34" charset="0"/>
                <a:ea typeface="Times New Roman" panose="02020603050405020304" pitchFamily="18" charset="0"/>
              </a:rPr>
              <a:t>. Lors des périodes glaciaires, une quantité importante de l’isotope léger </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reste prisonnier des glaces qui ne fondent pas (grande calotte glaciaire). En conséquence l’eau de mer et donc les organismes qui y vivent et y puisent leurs ressources (comme les foraminifères benthiques), s’enrichit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Le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des carbonates est donc fonction de deux paramètres :</a:t>
            </a:r>
            <a:endParaRPr lang="fr-FR" sz="2000" dirty="0">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 la température de l’eau où vivent les organismes</a:t>
            </a:r>
            <a:endParaRPr lang="fr-FR" sz="2000" dirty="0">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 le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de l’eau de mer au moment de leur formation.</a:t>
            </a:r>
            <a:endParaRPr lang="fr-FR" sz="2000" dirty="0">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On peut contourner cette double dépendance (si on veut avoir des renseignements uniquement sur le niveau de la mer dans le passé) en étudiant les espèces de foraminifères qui vivent à grande profondeur (foraminifères benthiques) </a:t>
            </a:r>
            <a:r>
              <a:rPr lang="fr-FR" b="1" u="sng" dirty="0">
                <a:latin typeface="Calibri" panose="020F0502020204030204" pitchFamily="34" charset="0"/>
                <a:ea typeface="Times New Roman" panose="02020603050405020304" pitchFamily="18" charset="0"/>
              </a:rPr>
              <a:t>sous la thermocline</a:t>
            </a:r>
            <a:r>
              <a:rPr lang="fr-FR" dirty="0">
                <a:latin typeface="Calibri" panose="020F0502020204030204" pitchFamily="34" charset="0"/>
                <a:ea typeface="Times New Roman" panose="02020603050405020304" pitchFamily="18" charset="0"/>
              </a:rPr>
              <a:t>. </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b="1" dirty="0">
                <a:latin typeface="Calibri" panose="020F0502020204030204" pitchFamily="34" charset="0"/>
                <a:ea typeface="Times New Roman" panose="02020603050405020304" pitchFamily="18" charset="0"/>
              </a:rPr>
              <a:t> </a:t>
            </a:r>
            <a:endParaRPr lang="fr-FR" sz="2000" dirty="0">
              <a:effectLst/>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FB2FF11D-913D-DD4A-AED5-BEC7F84271ED}"/>
              </a:ext>
            </a:extLst>
          </p:cNvPr>
          <p:cNvSpPr/>
          <p:nvPr/>
        </p:nvSpPr>
        <p:spPr>
          <a:xfrm>
            <a:off x="156409" y="3748571"/>
            <a:ext cx="10563727" cy="1477328"/>
          </a:xfrm>
          <a:prstGeom prst="rect">
            <a:avLst/>
          </a:prstGeom>
        </p:spPr>
        <p:txBody>
          <a:bodyPr wrap="square">
            <a:spAutoFit/>
          </a:bodyPr>
          <a:lstStyle/>
          <a:p>
            <a:r>
              <a:rPr lang="fr-FR" b="1" u="sng" dirty="0">
                <a:latin typeface="Calibri" panose="020F0502020204030204" pitchFamily="34" charset="0"/>
                <a:ea typeface="Times New Roman" panose="02020603050405020304" pitchFamily="18" charset="0"/>
              </a:rPr>
              <a:t>Ainsi pendant une période glaciaire</a:t>
            </a:r>
            <a:r>
              <a:rPr lang="fr-FR" u="sng" dirty="0">
                <a:latin typeface="Calibri" panose="020F0502020204030204" pitchFamily="34" charset="0"/>
                <a:ea typeface="Times New Roman" panose="02020603050405020304" pitchFamily="18" charset="0"/>
              </a:rPr>
              <a:t> </a:t>
            </a:r>
            <a:r>
              <a:rPr lang="fr-FR" i="1" dirty="0">
                <a:latin typeface="Calibri" panose="020F0502020204030204" pitchFamily="34" charset="0"/>
                <a:ea typeface="Times New Roman" panose="02020603050405020304" pitchFamily="18" charset="0"/>
              </a:rPr>
              <a:t>(période où la quantité de glace stockée à la surface du globe est supérieure à la moyenne)</a:t>
            </a:r>
            <a:r>
              <a:rPr lang="fr-FR" dirty="0">
                <a:latin typeface="Calibri" panose="020F0502020204030204" pitchFamily="34" charset="0"/>
                <a:ea typeface="Times New Roman" panose="02020603050405020304" pitchFamily="18" charset="0"/>
              </a:rPr>
              <a:t>, l’extension des calottes glaciaires augmente et une quantité énorme d’eau appauvrie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est stockée aux pôles sous la forme de ces calottes et </a:t>
            </a:r>
            <a:r>
              <a:rPr lang="fr-FR" b="1" u="sng" dirty="0">
                <a:latin typeface="Calibri" panose="020F0502020204030204" pitchFamily="34" charset="0"/>
                <a:ea typeface="Times New Roman" panose="02020603050405020304" pitchFamily="18" charset="0"/>
              </a:rPr>
              <a:t>le niveau de l’océan baisse</a:t>
            </a:r>
            <a:r>
              <a:rPr lang="fr-FR" dirty="0">
                <a:latin typeface="Calibri" panose="020F0502020204030204" pitchFamily="34" charset="0"/>
                <a:ea typeface="Times New Roman" panose="02020603050405020304" pitchFamily="18" charset="0"/>
              </a:rPr>
              <a:t>. Plus l’extension des calottes (qui sont pauvres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est importante plus l’eau de mer est enrichie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Dans ces cas, la teneur relative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de l’océan augmente et est supérieur au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de l’océan actuel.</a:t>
            </a:r>
            <a:r>
              <a:rPr lang="fr-FR" dirty="0"/>
              <a:t> </a:t>
            </a:r>
          </a:p>
        </p:txBody>
      </p:sp>
    </p:spTree>
    <p:extLst>
      <p:ext uri="{BB962C8B-B14F-4D97-AF65-F5344CB8AC3E}">
        <p14:creationId xmlns:p14="http://schemas.microsoft.com/office/powerpoint/2010/main" val="7548866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C1A1E5E-2AAD-B443-80CC-EC3F6362D22B}"/>
              </a:ext>
            </a:extLst>
          </p:cNvPr>
          <p:cNvPicPr/>
          <p:nvPr/>
        </p:nvPicPr>
        <p:blipFill rotWithShape="1">
          <a:blip r:embed="rId2" cstate="screen">
            <a:extLst>
              <a:ext uri="{BEBA8EAE-BF5A-486C-A8C5-ECC9F3942E4B}">
                <a14:imgProps xmlns:a14="http://schemas.microsoft.com/office/drawing/2010/main">
                  <a14:imgLayer r:embed="rId3">
                    <a14:imgEffect>
                      <a14:brightnessContrast bright="23000" contrast="13000"/>
                    </a14:imgEffect>
                  </a14:imgLayer>
                </a14:imgProps>
              </a:ext>
              <a:ext uri="{28A0092B-C50C-407E-A947-70E740481C1C}">
                <a14:useLocalDpi xmlns:a14="http://schemas.microsoft.com/office/drawing/2010/main"/>
              </a:ext>
            </a:extLst>
          </a:blip>
          <a:srcRect/>
          <a:stretch/>
        </p:blipFill>
        <p:spPr bwMode="auto">
          <a:xfrm rot="5400000">
            <a:off x="6556320" y="-205429"/>
            <a:ext cx="4897187" cy="5836772"/>
          </a:xfrm>
          <a:prstGeom prst="rect">
            <a:avLst/>
          </a:prstGeom>
          <a:ln>
            <a:noFill/>
          </a:ln>
          <a:extLst>
            <a:ext uri="{53640926-AAD7-44D8-BBD7-CCE9431645EC}">
              <a14:shadowObscured xmlns:a14="http://schemas.microsoft.com/office/drawing/2010/main"/>
            </a:ext>
          </a:extLst>
        </p:spPr>
      </p:pic>
      <p:sp>
        <p:nvSpPr>
          <p:cNvPr id="3" name="Rectangle 2">
            <a:extLst>
              <a:ext uri="{FF2B5EF4-FFF2-40B4-BE49-F238E27FC236}">
                <a16:creationId xmlns:a16="http://schemas.microsoft.com/office/drawing/2014/main" id="{4F611CAA-7369-1444-9C97-586E86599A65}"/>
              </a:ext>
            </a:extLst>
          </p:cNvPr>
          <p:cNvSpPr/>
          <p:nvPr/>
        </p:nvSpPr>
        <p:spPr>
          <a:xfrm>
            <a:off x="338164" y="614208"/>
            <a:ext cx="5352773" cy="3416320"/>
          </a:xfrm>
          <a:prstGeom prst="rect">
            <a:avLst/>
          </a:prstGeom>
        </p:spPr>
        <p:txBody>
          <a:bodyPr wrap="square">
            <a:spAutoFit/>
          </a:bodyPr>
          <a:lstStyle/>
          <a:p>
            <a:pPr algn="just">
              <a:spcAft>
                <a:spcPts val="0"/>
              </a:spcAft>
            </a:pPr>
            <a:r>
              <a:rPr lang="fr-FR" u="sng" dirty="0">
                <a:latin typeface="Calibri" panose="020F0502020204030204" pitchFamily="34" charset="0"/>
                <a:ea typeface="Times New Roman" panose="02020603050405020304" pitchFamily="18" charset="0"/>
              </a:rPr>
              <a:t>Lors d’un épisode de déglaciation</a:t>
            </a:r>
            <a:r>
              <a:rPr lang="fr-FR" dirty="0">
                <a:latin typeface="Calibri" panose="020F0502020204030204" pitchFamily="34" charset="0"/>
                <a:ea typeface="Times New Roman" panose="02020603050405020304" pitchFamily="18" charset="0"/>
              </a:rPr>
              <a:t>, de l’eau appauvrie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de la calotte fond et donc est apportée à l’océan qui voit donc sa teneur en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 diminuer. Le </a:t>
            </a:r>
            <a:r>
              <a:rPr lang="fr-FR" b="1" dirty="0">
                <a:latin typeface="Calibri" panose="020F0502020204030204" pitchFamily="34" charset="0"/>
                <a:ea typeface="Times New Roman" panose="02020603050405020304" pitchFamily="18" charset="0"/>
              </a:rPr>
              <a:t>∂</a:t>
            </a:r>
            <a:r>
              <a:rPr lang="fr-FR" b="1" baseline="30000" dirty="0">
                <a:latin typeface="Calibri" panose="020F0502020204030204" pitchFamily="34" charset="0"/>
                <a:ea typeface="Times New Roman" panose="02020603050405020304" pitchFamily="18" charset="0"/>
              </a:rPr>
              <a:t>18</a:t>
            </a:r>
            <a:r>
              <a:rPr lang="fr-FR" b="1" dirty="0">
                <a:latin typeface="Calibri" panose="020F0502020204030204" pitchFamily="34" charset="0"/>
                <a:ea typeface="Times New Roman" panose="02020603050405020304" pitchFamily="18" charset="0"/>
              </a:rPr>
              <a:t>O</a:t>
            </a:r>
            <a:r>
              <a:rPr lang="fr-FR" dirty="0">
                <a:latin typeface="Calibri" panose="020F0502020204030204" pitchFamily="34" charset="0"/>
                <a:ea typeface="Times New Roman" panose="02020603050405020304" pitchFamily="18" charset="0"/>
              </a:rPr>
              <a:t> diminue alors.</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Les variations du rapport (</a:t>
            </a:r>
            <a:r>
              <a:rPr lang="fr-FR" baseline="30000" dirty="0">
                <a:latin typeface="Calibri" panose="020F0502020204030204" pitchFamily="34" charset="0"/>
                <a:ea typeface="Times New Roman" panose="02020603050405020304" pitchFamily="18" charset="0"/>
              </a:rPr>
              <a:t>18</a:t>
            </a:r>
            <a:r>
              <a:rPr lang="fr-FR" dirty="0">
                <a:latin typeface="Calibri" panose="020F0502020204030204" pitchFamily="34" charset="0"/>
                <a:ea typeface="Times New Roman" panose="02020603050405020304" pitchFamily="18" charset="0"/>
              </a:rPr>
              <a:t>O/</a:t>
            </a:r>
            <a:r>
              <a:rPr lang="fr-FR" baseline="30000" dirty="0">
                <a:latin typeface="Calibri" panose="020F0502020204030204" pitchFamily="34" charset="0"/>
                <a:ea typeface="Times New Roman" panose="02020603050405020304" pitchFamily="18" charset="0"/>
              </a:rPr>
              <a:t>16</a:t>
            </a:r>
            <a:r>
              <a:rPr lang="fr-FR" dirty="0">
                <a:latin typeface="Calibri" panose="020F0502020204030204" pitchFamily="34" charset="0"/>
                <a:ea typeface="Times New Roman" panose="02020603050405020304" pitchFamily="18" charset="0"/>
              </a:rPr>
              <a:t>O) observées pour les 400 000 dernières années dans les sédiments océaniques sont parfaitement corrélées à celles mesurées pour la même période de temps dans les glaces et sur les continents. On a pu grâce à ces sédiments océaniques remonter plus loin dans le temps et étendre à plus de 800 000 ans l’étude des changements climatiques majeurs de la planète.</a:t>
            </a:r>
            <a:endParaRPr lang="fr-F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362839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260A03-0744-5D46-B7FE-ED87FEDAC144}"/>
              </a:ext>
            </a:extLst>
          </p:cNvPr>
          <p:cNvSpPr/>
          <p:nvPr/>
        </p:nvSpPr>
        <p:spPr>
          <a:xfrm>
            <a:off x="565484" y="889844"/>
            <a:ext cx="8578516" cy="3693319"/>
          </a:xfrm>
          <a:prstGeom prst="rect">
            <a:avLst/>
          </a:prstGeom>
        </p:spPr>
        <p:txBody>
          <a:bodyPr wrap="square">
            <a:spAutoFit/>
          </a:bodyPr>
          <a:lstStyle/>
          <a:p>
            <a:pPr algn="just">
              <a:spcAft>
                <a:spcPts val="0"/>
              </a:spcAft>
            </a:pPr>
            <a:r>
              <a:rPr lang="fr-FR" b="1" dirty="0">
                <a:latin typeface="Calibri" panose="020F0502020204030204" pitchFamily="34" charset="0"/>
                <a:ea typeface="Times New Roman" panose="02020603050405020304" pitchFamily="18" charset="0"/>
              </a:rPr>
              <a:t>Conclusion</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L’ensemble de ces méthodes doit être corrélé afin d’avoir une vision globale et précise des variations climatiques au cours du temps. La période antérieure aux 800 000 dernières années fournit des enregistrements plus difficiles à utiliser.</a:t>
            </a:r>
            <a:endParaRPr lang="fr-FR" sz="2000" dirty="0">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Les variations climatiques montrent des alternances de périodes glaciaires et interglaciaires. Cinq grandes périodes glaciaires sont distinguables au quaternaire : </a:t>
            </a:r>
            <a:r>
              <a:rPr lang="fr-FR" dirty="0" err="1">
                <a:latin typeface="Calibri" panose="020F0502020204030204" pitchFamily="34" charset="0"/>
                <a:ea typeface="Times New Roman" panose="02020603050405020304" pitchFamily="18" charset="0"/>
              </a:rPr>
              <a:t>Donau</a:t>
            </a:r>
            <a:r>
              <a:rPr lang="fr-FR" dirty="0">
                <a:latin typeface="Calibri" panose="020F0502020204030204" pitchFamily="34" charset="0"/>
                <a:ea typeface="Times New Roman" panose="02020603050405020304" pitchFamily="18" charset="0"/>
              </a:rPr>
              <a:t>, Günz, Mindel , Riss et Würm, entrecoupées de périodes plus chaudes.</a:t>
            </a:r>
            <a:endParaRPr lang="fr-FR" sz="2000" dirty="0">
              <a:latin typeface="Times New Roman" panose="02020603050405020304" pitchFamily="18" charset="0"/>
              <a:ea typeface="Times New Roman" panose="02020603050405020304" pitchFamily="18" charset="0"/>
            </a:endParaRPr>
          </a:p>
          <a:p>
            <a:pPr indent="449580" algn="just">
              <a:spcAft>
                <a:spcPts val="0"/>
              </a:spcAft>
            </a:pPr>
            <a:r>
              <a:rPr lang="fr-FR" dirty="0">
                <a:latin typeface="Calibri" panose="020F0502020204030204" pitchFamily="34" charset="0"/>
                <a:ea typeface="Times New Roman" panose="02020603050405020304" pitchFamily="18" charset="0"/>
              </a:rPr>
              <a:t>Un cycle de 100 000 ans rythme ces glaciations, des cycles de réchauffement / refroidissement sont observés entre deux maxima glaciaires avec des périodes de 43 000, 24 000 et 19 000 ans. </a:t>
            </a:r>
            <a:r>
              <a:rPr lang="fr-FR" i="1" dirty="0">
                <a:latin typeface="Calibri" panose="020F0502020204030204" pitchFamily="34" charset="0"/>
                <a:ea typeface="Times New Roman" panose="02020603050405020304" pitchFamily="18" charset="0"/>
              </a:rPr>
              <a:t>(Glaciation : période où la quantité de glace stockée à la surface du globe est supérieure à la moyenne.)</a:t>
            </a:r>
            <a:endParaRPr lang="fr-FR" sz="2000" dirty="0">
              <a:latin typeface="Times New Roman" panose="02020603050405020304" pitchFamily="18" charset="0"/>
              <a:ea typeface="Times New Roman" panose="02020603050405020304" pitchFamily="18" charset="0"/>
            </a:endParaRPr>
          </a:p>
          <a:p>
            <a:pPr algn="just">
              <a:spcAft>
                <a:spcPts val="0"/>
              </a:spcAft>
            </a:pPr>
            <a:r>
              <a:rPr lang="fr-FR" dirty="0">
                <a:latin typeface="Calibri" panose="020F0502020204030204" pitchFamily="34" charset="0"/>
                <a:ea typeface="Times New Roman" panose="02020603050405020304" pitchFamily="18" charset="0"/>
              </a:rPr>
              <a:t> </a:t>
            </a:r>
            <a:endParaRPr lang="fr-FR" sz="2000" dirty="0">
              <a:latin typeface="Times New Roman" panose="02020603050405020304" pitchFamily="18" charset="0"/>
              <a:ea typeface="Times New Roman" panose="02020603050405020304" pitchFamily="18" charset="0"/>
            </a:endParaRPr>
          </a:p>
          <a:p>
            <a:pPr algn="ctr">
              <a:spcAft>
                <a:spcPts val="0"/>
              </a:spcAft>
            </a:pPr>
            <a:r>
              <a:rPr lang="fr-FR" b="1" i="1" dirty="0">
                <a:solidFill>
                  <a:srgbClr val="FF0000"/>
                </a:solidFill>
                <a:latin typeface="Calibri" panose="020F0502020204030204" pitchFamily="34" charset="0"/>
                <a:ea typeface="Times New Roman" panose="02020603050405020304" pitchFamily="18" charset="0"/>
              </a:rPr>
              <a:t>Quelles sont les causes de ces variations cycliques de la température ?</a:t>
            </a:r>
            <a:endParaRPr lang="fr-FR"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79825913"/>
      </p:ext>
    </p:extLst>
  </p:cSld>
  <p:clrMapOvr>
    <a:masterClrMapping/>
  </p:clrMapOvr>
</p:sld>
</file>

<file path=ppt/theme/theme1.xml><?xml version="1.0" encoding="utf-8"?>
<a:theme xmlns:a="http://schemas.openxmlformats.org/drawingml/2006/main" name="Facet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120</TotalTime>
  <Words>428</Words>
  <Application>Microsoft Macintosh PowerPoint</Application>
  <PresentationFormat>Grand écran</PresentationFormat>
  <Paragraphs>52</Paragraphs>
  <Slides>26</Slides>
  <Notes>0</Notes>
  <HiddenSlides>0</HiddenSlides>
  <MMClips>0</MMClips>
  <ScaleCrop>false</ScaleCrop>
  <HeadingPairs>
    <vt:vector size="8" baseType="variant">
      <vt:variant>
        <vt:lpstr>Polices utilisées</vt:lpstr>
      </vt:variant>
      <vt:variant>
        <vt:i4>6</vt:i4>
      </vt:variant>
      <vt:variant>
        <vt:lpstr>Thème</vt:lpstr>
      </vt:variant>
      <vt:variant>
        <vt:i4>1</vt:i4>
      </vt:variant>
      <vt:variant>
        <vt:lpstr>Serveurs OLE incorporés</vt:lpstr>
      </vt:variant>
      <vt:variant>
        <vt:i4>1</vt:i4>
      </vt:variant>
      <vt:variant>
        <vt:lpstr>Titres des diapositives</vt:lpstr>
      </vt:variant>
      <vt:variant>
        <vt:i4>26</vt:i4>
      </vt:variant>
    </vt:vector>
  </HeadingPairs>
  <TitlesOfParts>
    <vt:vector size="34" baseType="lpstr">
      <vt:lpstr>MS Gothic</vt:lpstr>
      <vt:lpstr>Arial</vt:lpstr>
      <vt:lpstr>Calibri</vt:lpstr>
      <vt:lpstr>Times New Roman</vt:lpstr>
      <vt:lpstr>Trebuchet MS</vt:lpstr>
      <vt:lpstr>Wingdings 3</vt:lpstr>
      <vt:lpstr>Facette</vt:lpstr>
      <vt:lpstr>PBrush</vt:lpstr>
      <vt:lpstr>TP 7 Foraminifères, indicateurs des climats actuels et passés</vt:lpstr>
      <vt:lpstr>Les foraminifères, protozoaires benthiques et pélagiques selon les espèces, aux tests calcaires.</vt:lpstr>
      <vt:lpstr>Présentation PowerPoint</vt:lpstr>
      <vt:lpstr>Reconstituer un climat avec les Foraminifères </vt:lpstr>
      <vt:lpstr>Présentation PowerPoint</vt:lpstr>
      <vt:lpstr>Présentation PowerPoint</vt:lpstr>
      <vt:lpstr>Proportion de Neogloboquadrina pachyderma à enroulement dextre au cours du temps </vt:lpstr>
      <vt:lpstr>Présentation PowerPoint</vt:lpstr>
      <vt:lpstr>Présentation PowerPoint</vt:lpstr>
      <vt:lpstr>Présentation PowerPoint</vt:lpstr>
      <vt:lpstr>Expéditions Marion Dufresne II</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Utilisateur Microsoft Office</dc:creator>
  <cp:lastModifiedBy>Stéphanie Dalaine</cp:lastModifiedBy>
  <cp:revision>16</cp:revision>
  <dcterms:created xsi:type="dcterms:W3CDTF">2018-10-09T13:45:21Z</dcterms:created>
  <dcterms:modified xsi:type="dcterms:W3CDTF">2019-08-28T15:33:10Z</dcterms:modified>
</cp:coreProperties>
</file>