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71" r:id="rId3"/>
    <p:sldId id="270" r:id="rId4"/>
    <p:sldId id="272" r:id="rId5"/>
    <p:sldId id="268" r:id="rId6"/>
    <p:sldId id="274" r:id="rId7"/>
    <p:sldId id="273" r:id="rId8"/>
    <p:sldId id="263" r:id="rId9"/>
    <p:sldId id="264" r:id="rId10"/>
    <p:sldId id="265" r:id="rId11"/>
    <p:sldId id="266" r:id="rId12"/>
    <p:sldId id="257" r:id="rId13"/>
    <p:sldId id="258" r:id="rId14"/>
    <p:sldId id="259" r:id="rId15"/>
    <p:sldId id="267" r:id="rId16"/>
    <p:sldId id="262" r:id="rId17"/>
    <p:sldId id="260" r:id="rId18"/>
    <p:sldId id="261"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411"/>
    <p:restoredTop sz="94674"/>
  </p:normalViewPr>
  <p:slideViewPr>
    <p:cSldViewPr snapToGrid="0" snapToObjects="1">
      <p:cViewPr varScale="1">
        <p:scale>
          <a:sx n="121" d="100"/>
          <a:sy n="121" d="100"/>
        </p:scale>
        <p:origin x="1008"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file:////Users/stephaniedalaine/Dropbox/programme%20Tale%20spe&#769;%202012/SPE/SEMAINE%2019%20-%20%202%20fe&#769;v/Thermome&#768;tre%20isotopique.xls"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Users/stephaniedalaine/Dropbox/programme%20Tale%20spe&#769;%202012/SPE/SEMAINE%2019%20-%20%202%20fe&#769;v/Thermome&#768;tre%20isotopique.xls"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v>18O = f(age)</c:v>
          </c:tx>
          <c:spPr>
            <a:ln w="19050" cap="rnd">
              <a:solidFill>
                <a:schemeClr val="accent1"/>
              </a:solidFill>
              <a:round/>
            </a:ln>
            <a:effectLst/>
          </c:spPr>
          <c:marker>
            <c:symbol val="circle"/>
            <c:size val="5"/>
            <c:spPr>
              <a:solidFill>
                <a:schemeClr val="accent1"/>
              </a:solidFill>
              <a:ln w="9525">
                <a:solidFill>
                  <a:schemeClr val="accent1"/>
                </a:solidFill>
              </a:ln>
              <a:effectLst/>
            </c:spPr>
          </c:marker>
          <c:cat>
            <c:numRef>
              <c:f>Feuil1!$B$10:$N$10</c:f>
              <c:numCache>
                <c:formatCode>General</c:formatCode>
                <c:ptCount val="13"/>
                <c:pt idx="0">
                  <c:v>0</c:v>
                </c:pt>
                <c:pt idx="1">
                  <c:v>-25</c:v>
                </c:pt>
                <c:pt idx="2">
                  <c:v>-100</c:v>
                </c:pt>
                <c:pt idx="3">
                  <c:v>-150</c:v>
                </c:pt>
                <c:pt idx="4">
                  <c:v>-200</c:v>
                </c:pt>
                <c:pt idx="5">
                  <c:v>-225</c:v>
                </c:pt>
                <c:pt idx="6">
                  <c:v>-250</c:v>
                </c:pt>
                <c:pt idx="7">
                  <c:v>-300</c:v>
                </c:pt>
                <c:pt idx="8">
                  <c:v>-330</c:v>
                </c:pt>
                <c:pt idx="9">
                  <c:v>-350</c:v>
                </c:pt>
                <c:pt idx="10">
                  <c:v>-375</c:v>
                </c:pt>
                <c:pt idx="11">
                  <c:v>-400</c:v>
                </c:pt>
                <c:pt idx="12">
                  <c:v>-425</c:v>
                </c:pt>
              </c:numCache>
            </c:numRef>
          </c:cat>
          <c:val>
            <c:numRef>
              <c:f>Feuil1!$B$11:$N$11</c:f>
              <c:numCache>
                <c:formatCode>General</c:formatCode>
                <c:ptCount val="13"/>
                <c:pt idx="0">
                  <c:v>-34</c:v>
                </c:pt>
                <c:pt idx="1">
                  <c:v>-42</c:v>
                </c:pt>
                <c:pt idx="2">
                  <c:v>-32</c:v>
                </c:pt>
                <c:pt idx="3">
                  <c:v>-40</c:v>
                </c:pt>
                <c:pt idx="4">
                  <c:v>-38</c:v>
                </c:pt>
                <c:pt idx="5">
                  <c:v>-32</c:v>
                </c:pt>
                <c:pt idx="6">
                  <c:v>-38</c:v>
                </c:pt>
                <c:pt idx="7">
                  <c:v>-40</c:v>
                </c:pt>
                <c:pt idx="8">
                  <c:v>-42</c:v>
                </c:pt>
                <c:pt idx="9">
                  <c:v>-38</c:v>
                </c:pt>
                <c:pt idx="10">
                  <c:v>-34</c:v>
                </c:pt>
                <c:pt idx="11">
                  <c:v>-32</c:v>
                </c:pt>
                <c:pt idx="12">
                  <c:v>-42</c:v>
                </c:pt>
              </c:numCache>
            </c:numRef>
          </c:val>
          <c:smooth val="0"/>
          <c:extLst>
            <c:ext xmlns:c16="http://schemas.microsoft.com/office/drawing/2014/chart" uri="{C3380CC4-5D6E-409C-BE32-E72D297353CC}">
              <c16:uniqueId val="{00000000-BFCE-4D46-A278-BE54DEBBCE36}"/>
            </c:ext>
          </c:extLst>
        </c:ser>
        <c:ser>
          <c:idx val="1"/>
          <c:order val="1"/>
          <c:tx>
            <c:v>T= f(age)</c:v>
          </c:tx>
          <c:spPr>
            <a:ln w="19050" cap="rnd">
              <a:solidFill>
                <a:schemeClr val="accent2"/>
              </a:solidFill>
              <a:round/>
            </a:ln>
            <a:effectLst/>
          </c:spPr>
          <c:marker>
            <c:symbol val="circle"/>
            <c:size val="5"/>
            <c:spPr>
              <a:solidFill>
                <a:schemeClr val="accent2"/>
              </a:solidFill>
              <a:ln w="9525">
                <a:solidFill>
                  <a:schemeClr val="accent2"/>
                </a:solidFill>
              </a:ln>
              <a:effectLst/>
            </c:spPr>
          </c:marker>
          <c:trendline>
            <c:spPr>
              <a:ln w="19050" cap="rnd">
                <a:solidFill>
                  <a:schemeClr val="accent2"/>
                </a:solidFill>
                <a:prstDash val="sysDot"/>
              </a:ln>
              <a:effectLst/>
            </c:spPr>
            <c:trendlineType val="log"/>
            <c:dispRSqr val="0"/>
            <c:dispEq val="0"/>
          </c:trendline>
          <c:cat>
            <c:numRef>
              <c:f>Feuil1!$B$10:$N$10</c:f>
              <c:numCache>
                <c:formatCode>General</c:formatCode>
                <c:ptCount val="13"/>
                <c:pt idx="0">
                  <c:v>0</c:v>
                </c:pt>
                <c:pt idx="1">
                  <c:v>-25</c:v>
                </c:pt>
                <c:pt idx="2">
                  <c:v>-100</c:v>
                </c:pt>
                <c:pt idx="3">
                  <c:v>-150</c:v>
                </c:pt>
                <c:pt idx="4">
                  <c:v>-200</c:v>
                </c:pt>
                <c:pt idx="5">
                  <c:v>-225</c:v>
                </c:pt>
                <c:pt idx="6">
                  <c:v>-250</c:v>
                </c:pt>
                <c:pt idx="7">
                  <c:v>-300</c:v>
                </c:pt>
                <c:pt idx="8">
                  <c:v>-330</c:v>
                </c:pt>
                <c:pt idx="9">
                  <c:v>-350</c:v>
                </c:pt>
                <c:pt idx="10">
                  <c:v>-375</c:v>
                </c:pt>
                <c:pt idx="11">
                  <c:v>-400</c:v>
                </c:pt>
                <c:pt idx="12">
                  <c:v>-425</c:v>
                </c:pt>
              </c:numCache>
            </c:numRef>
          </c:cat>
          <c:val>
            <c:numRef>
              <c:f>Feuil1!$B$12:$N$12</c:f>
              <c:numCache>
                <c:formatCode>General</c:formatCode>
                <c:ptCount val="13"/>
                <c:pt idx="0">
                  <c:v>-24</c:v>
                </c:pt>
                <c:pt idx="1">
                  <c:v>-42</c:v>
                </c:pt>
                <c:pt idx="2">
                  <c:v>-23</c:v>
                </c:pt>
                <c:pt idx="3">
                  <c:v>-41</c:v>
                </c:pt>
                <c:pt idx="4">
                  <c:v>-38</c:v>
                </c:pt>
                <c:pt idx="5">
                  <c:v>-25</c:v>
                </c:pt>
                <c:pt idx="6">
                  <c:v>-38</c:v>
                </c:pt>
                <c:pt idx="7">
                  <c:v>-41</c:v>
                </c:pt>
                <c:pt idx="8">
                  <c:v>-42</c:v>
                </c:pt>
                <c:pt idx="9">
                  <c:v>-38</c:v>
                </c:pt>
                <c:pt idx="10">
                  <c:v>-30</c:v>
                </c:pt>
                <c:pt idx="11">
                  <c:v>-23</c:v>
                </c:pt>
                <c:pt idx="12">
                  <c:v>-42</c:v>
                </c:pt>
              </c:numCache>
            </c:numRef>
          </c:val>
          <c:smooth val="0"/>
          <c:extLst>
            <c:ext xmlns:c16="http://schemas.microsoft.com/office/drawing/2014/chart" uri="{C3380CC4-5D6E-409C-BE32-E72D297353CC}">
              <c16:uniqueId val="{00000002-BFCE-4D46-A278-BE54DEBBCE36}"/>
            </c:ext>
          </c:extLst>
        </c:ser>
        <c:dLbls>
          <c:showLegendKey val="0"/>
          <c:showVal val="0"/>
          <c:showCatName val="0"/>
          <c:showSerName val="0"/>
          <c:showPercent val="0"/>
          <c:showBubbleSize val="0"/>
        </c:dLbls>
        <c:marker val="1"/>
        <c:smooth val="0"/>
        <c:axId val="970612592"/>
        <c:axId val="965050832"/>
      </c:lineChart>
      <c:catAx>
        <c:axId val="97061259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fr-FR"/>
          </a:p>
        </c:txPr>
        <c:crossAx val="965050832"/>
        <c:crosses val="autoZero"/>
        <c:auto val="1"/>
        <c:lblAlgn val="ctr"/>
        <c:lblOffset val="100"/>
        <c:noMultiLvlLbl val="0"/>
      </c:catAx>
      <c:valAx>
        <c:axId val="96505083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fr-FR"/>
          </a:p>
        </c:txPr>
        <c:crossAx val="97061259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800"/>
      </a:pPr>
      <a:endParaRPr lang="fr-F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r>
              <a:rPr lang="en-US" baseline="30000" dirty="0"/>
              <a:t>18</a:t>
            </a:r>
            <a:r>
              <a:rPr lang="en-US" dirty="0"/>
              <a:t>O </a:t>
            </a:r>
            <a:r>
              <a:rPr lang="en-US" dirty="0" err="1"/>
              <a:t>actuel</a:t>
            </a:r>
            <a:endParaRPr lang="en-US" dirty="0"/>
          </a:p>
        </c:rich>
      </c:tx>
      <c:layout>
        <c:manualLayout>
          <c:xMode val="edge"/>
          <c:yMode val="edge"/>
          <c:x val="0.75541076878128732"/>
          <c:y val="0.93091846429892777"/>
        </c:manualLayout>
      </c:layout>
      <c:overlay val="0"/>
      <c:spPr>
        <a:noFill/>
        <a:ln>
          <a:noFill/>
        </a:ln>
        <a:effectLst/>
      </c:spPr>
      <c:txPr>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endParaRPr lang="fr-FR"/>
        </a:p>
      </c:txPr>
    </c:title>
    <c:autoTitleDeleted val="0"/>
    <c:plotArea>
      <c:layout/>
      <c:scatterChart>
        <c:scatterStyle val="lineMarker"/>
        <c:varyColors val="0"/>
        <c:ser>
          <c:idx val="0"/>
          <c:order val="0"/>
          <c:tx>
            <c:v>18O actuel</c:v>
          </c:tx>
          <c:spPr>
            <a:ln w="25400" cap="rnd">
              <a:noFill/>
              <a:round/>
            </a:ln>
            <a:effectLst/>
          </c:spPr>
          <c:marker>
            <c:symbol val="circle"/>
            <c:size val="5"/>
            <c:spPr>
              <a:solidFill>
                <a:schemeClr val="accent1"/>
              </a:solidFill>
              <a:ln w="9525">
                <a:solidFill>
                  <a:schemeClr val="accent1"/>
                </a:solidFill>
              </a:ln>
              <a:effectLst/>
            </c:spPr>
          </c:marker>
          <c:trendline>
            <c:spPr>
              <a:ln w="19050" cap="rnd">
                <a:solidFill>
                  <a:schemeClr val="accent1"/>
                </a:solidFill>
                <a:prstDash val="sysDot"/>
              </a:ln>
              <a:effectLst/>
            </c:spPr>
            <c:trendlineType val="linear"/>
            <c:dispRSqr val="0"/>
            <c:dispEq val="1"/>
            <c:trendlineLbl>
              <c:layout>
                <c:manualLayout>
                  <c:x val="2.1525087390981957E-2"/>
                  <c:y val="-0.10486928104575163"/>
                </c:manualLayout>
              </c:layout>
              <c:numFmt formatCode="General" sourceLinked="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fr-FR"/>
                </a:p>
              </c:txPr>
            </c:trendlineLbl>
          </c:trendline>
          <c:xVal>
            <c:numRef>
              <c:f>Feuil1!$B$4:$H$4</c:f>
              <c:numCache>
                <c:formatCode>General</c:formatCode>
                <c:ptCount val="7"/>
                <c:pt idx="0">
                  <c:v>-50</c:v>
                </c:pt>
                <c:pt idx="1">
                  <c:v>-42</c:v>
                </c:pt>
                <c:pt idx="2">
                  <c:v>-20</c:v>
                </c:pt>
                <c:pt idx="3">
                  <c:v>-8</c:v>
                </c:pt>
                <c:pt idx="4">
                  <c:v>2</c:v>
                </c:pt>
                <c:pt idx="5">
                  <c:v>8</c:v>
                </c:pt>
                <c:pt idx="6">
                  <c:v>12</c:v>
                </c:pt>
              </c:numCache>
            </c:numRef>
          </c:xVal>
          <c:yVal>
            <c:numRef>
              <c:f>Feuil1!$B$3:$H$3</c:f>
              <c:numCache>
                <c:formatCode>General</c:formatCode>
                <c:ptCount val="7"/>
                <c:pt idx="0">
                  <c:v>-48</c:v>
                </c:pt>
                <c:pt idx="1">
                  <c:v>-39</c:v>
                </c:pt>
                <c:pt idx="2">
                  <c:v>-28</c:v>
                </c:pt>
                <c:pt idx="3">
                  <c:v>-18</c:v>
                </c:pt>
                <c:pt idx="4">
                  <c:v>-11</c:v>
                </c:pt>
                <c:pt idx="5">
                  <c:v>-6</c:v>
                </c:pt>
                <c:pt idx="6">
                  <c:v>-1</c:v>
                </c:pt>
              </c:numCache>
            </c:numRef>
          </c:yVal>
          <c:smooth val="0"/>
          <c:extLst>
            <c:ext xmlns:c16="http://schemas.microsoft.com/office/drawing/2014/chart" uri="{C3380CC4-5D6E-409C-BE32-E72D297353CC}">
              <c16:uniqueId val="{00000001-33A5-1043-87E1-3D1F779B5C3A}"/>
            </c:ext>
          </c:extLst>
        </c:ser>
        <c:dLbls>
          <c:showLegendKey val="0"/>
          <c:showVal val="0"/>
          <c:showCatName val="0"/>
          <c:showSerName val="0"/>
          <c:showPercent val="0"/>
          <c:showBubbleSize val="0"/>
        </c:dLbls>
        <c:axId val="967380816"/>
        <c:axId val="967382496"/>
      </c:scatterChart>
      <c:valAx>
        <c:axId val="96738081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fr-FR"/>
          </a:p>
        </c:txPr>
        <c:crossAx val="967382496"/>
        <c:crosses val="autoZero"/>
        <c:crossBetween val="midCat"/>
      </c:valAx>
      <c:valAx>
        <c:axId val="96738249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fr-FR"/>
          </a:p>
        </c:txPr>
        <c:crossAx val="967380816"/>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2000"/>
      </a:pPr>
      <a:endParaRPr lang="fr-F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fr-FR"/>
              <a:t>Modifiez le style du titre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28B59F44-4D52-4D44-8B6C-5BDD352F758E}"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09BF90D-2DFE-8B46-9C22-2D81D33277EC}" type="slidenum">
              <a:rPr lang="fr-FR" smtClean="0"/>
              <a:t>‹N°›</a:t>
            </a:fld>
            <a:endParaRPr lang="fr-FR"/>
          </a:p>
        </p:txBody>
      </p:sp>
      <p:pic>
        <p:nvPicPr>
          <p:cNvPr id="18" name="Picture 2" descr="Résultat de recherche d'images pour &quot;glacier antarctique&quot;">
            <a:extLst>
              <a:ext uri="{FF2B5EF4-FFF2-40B4-BE49-F238E27FC236}">
                <a16:creationId xmlns:a16="http://schemas.microsoft.com/office/drawing/2014/main" id="{5851263F-2E85-F042-ACEB-389C895DCFE0}"/>
              </a:ext>
            </a:extLst>
          </p:cNvPr>
          <p:cNvPicPr>
            <a:picLocks noChangeAspect="1" noChangeArrowheads="1"/>
          </p:cNvPicPr>
          <p:nvPr userDrawn="1"/>
        </p:nvPicPr>
        <p:blipFill rotWithShape="1">
          <a:blip r:embed="rId2" cstate="screen">
            <a:alphaModFix amt="35000"/>
            <a:extLst>
              <a:ext uri="{28A0092B-C50C-407E-A947-70E740481C1C}">
                <a14:useLocalDpi xmlns:a14="http://schemas.microsoft.com/office/drawing/2010/main"/>
              </a:ext>
            </a:extLst>
          </a:blip>
          <a:srcRect/>
          <a:stretch/>
        </p:blipFill>
        <p:spPr bwMode="auto">
          <a:xfrm>
            <a:off x="0" y="-1"/>
            <a:ext cx="12327824"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26036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28B59F44-4D52-4D44-8B6C-5BDD352F758E}"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09BF90D-2DFE-8B46-9C22-2D81D33277EC}" type="slidenum">
              <a:rPr lang="fr-FR" smtClean="0"/>
              <a:t>‹N°›</a:t>
            </a:fld>
            <a:endParaRPr lang="fr-FR"/>
          </a:p>
        </p:txBody>
      </p:sp>
    </p:spTree>
    <p:extLst>
      <p:ext uri="{BB962C8B-B14F-4D97-AF65-F5344CB8AC3E}">
        <p14:creationId xmlns:p14="http://schemas.microsoft.com/office/powerpoint/2010/main" val="298137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28B59F44-4D52-4D44-8B6C-5BDD352F758E}"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09BF90D-2DFE-8B46-9C22-2D81D33277EC}" type="slidenum">
              <a:rPr lang="fr-FR" smtClean="0"/>
              <a:t>‹N°›</a:t>
            </a:fld>
            <a:endParaRPr lang="fr-FR"/>
          </a:p>
        </p:txBody>
      </p:sp>
    </p:spTree>
    <p:extLst>
      <p:ext uri="{BB962C8B-B14F-4D97-AF65-F5344CB8AC3E}">
        <p14:creationId xmlns:p14="http://schemas.microsoft.com/office/powerpoint/2010/main" val="12859367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fr-FR"/>
              <a:t>Modifier les styles du texte du masque
Deuxième niveau
Troisième niveau
Quatrième niveau
Cinquième niveau</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28B59F44-4D52-4D44-8B6C-5BDD352F758E}" type="datetimeFigureOut">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709BF90D-2DFE-8B46-9C22-2D81D33277EC}" type="slidenum">
              <a:rPr lang="fr-FR" smtClean="0"/>
              <a:t>‹N°›</a:t>
            </a:fld>
            <a:endParaRPr lang="fr-FR"/>
          </a:p>
        </p:txBody>
      </p:sp>
    </p:spTree>
    <p:extLst>
      <p:ext uri="{BB962C8B-B14F-4D97-AF65-F5344CB8AC3E}">
        <p14:creationId xmlns:p14="http://schemas.microsoft.com/office/powerpoint/2010/main" val="2604110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
Deuxième niveau
Troisième niveau
Quatrième niveau
Cinquième niveau</a:t>
            </a:r>
            <a:endParaRPr lang="en-US" dirty="0"/>
          </a:p>
        </p:txBody>
      </p:sp>
      <p:sp>
        <p:nvSpPr>
          <p:cNvPr id="4" name="Content Placeholder 3"/>
          <p:cNvSpPr>
            <a:spLocks noGrp="1"/>
          </p:cNvSpPr>
          <p:nvPr>
            <p:ph sz="half" idx="2"/>
          </p:nvPr>
        </p:nvSpPr>
        <p:spPr>
          <a:xfrm>
            <a:off x="675745" y="2737245"/>
            <a:ext cx="4185623" cy="3304117"/>
          </a:xfrm>
        </p:spPr>
        <p:txBody>
          <a:bodyPr>
            <a:normAutofit/>
          </a:bodyPr>
          <a:lstStyle/>
          <a:p>
            <a:pPr lvl="0"/>
            <a:r>
              <a:rPr lang="fr-FR"/>
              <a:t>Modifier les styles du texte du masque
Deuxième niveau
Troisième niveau
Quatrième niveau
Cinquième niveau</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
Deuxième niveau
Troisième niveau
Quatrième niveau
Cinquième niveau</a:t>
            </a:r>
            <a:endParaRPr lang="en-US" dirty="0"/>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fr-FR"/>
              <a:t>Modifier les styles du texte du masque
Deuxième niveau
Troisième niveau
Quatrième niveau
Cinquième niveau</a:t>
            </a:r>
            <a:endParaRPr lang="en-US" dirty="0"/>
          </a:p>
        </p:txBody>
      </p:sp>
      <p:sp>
        <p:nvSpPr>
          <p:cNvPr id="7" name="Date Placeholder 6"/>
          <p:cNvSpPr>
            <a:spLocks noGrp="1"/>
          </p:cNvSpPr>
          <p:nvPr>
            <p:ph type="dt" sz="half" idx="10"/>
          </p:nvPr>
        </p:nvSpPr>
        <p:spPr/>
        <p:txBody>
          <a:bodyPr/>
          <a:lstStyle/>
          <a:p>
            <a:fld id="{28B59F44-4D52-4D44-8B6C-5BDD352F758E}" type="datetimeFigureOut">
              <a:rPr lang="fr-FR" smtClean="0"/>
              <a:t>28/08/2019</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709BF90D-2DFE-8B46-9C22-2D81D33277EC}" type="slidenum">
              <a:rPr lang="fr-FR" smtClean="0"/>
              <a:t>‹N°›</a:t>
            </a:fld>
            <a:endParaRPr lang="fr-FR"/>
          </a:p>
        </p:txBody>
      </p:sp>
    </p:spTree>
    <p:extLst>
      <p:ext uri="{BB962C8B-B14F-4D97-AF65-F5344CB8AC3E}">
        <p14:creationId xmlns:p14="http://schemas.microsoft.com/office/powerpoint/2010/main" val="9794608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28B59F44-4D52-4D44-8B6C-5BDD352F758E}" type="datetimeFigureOut">
              <a:rPr lang="fr-FR" smtClean="0"/>
              <a:t>28/08/2019</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709BF90D-2DFE-8B46-9C22-2D81D33277EC}" type="slidenum">
              <a:rPr lang="fr-FR" smtClean="0"/>
              <a:t>‹N°›</a:t>
            </a:fld>
            <a:endParaRPr lang="fr-FR"/>
          </a:p>
        </p:txBody>
      </p:sp>
    </p:spTree>
    <p:extLst>
      <p:ext uri="{BB962C8B-B14F-4D97-AF65-F5344CB8AC3E}">
        <p14:creationId xmlns:p14="http://schemas.microsoft.com/office/powerpoint/2010/main" val="1495270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B59F44-4D52-4D44-8B6C-5BDD352F758E}" type="datetimeFigureOut">
              <a:rPr lang="fr-FR" smtClean="0"/>
              <a:t>28/08/2019</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709BF90D-2DFE-8B46-9C22-2D81D33277EC}" type="slidenum">
              <a:rPr lang="fr-FR" smtClean="0"/>
              <a:t>‹N°›</a:t>
            </a:fld>
            <a:endParaRPr lang="fr-FR"/>
          </a:p>
        </p:txBody>
      </p:sp>
      <p:pic>
        <p:nvPicPr>
          <p:cNvPr id="5" name="Picture 2" descr="Résultat de recherche d'images pour &quot;glacier antarctique&quot;">
            <a:extLst>
              <a:ext uri="{FF2B5EF4-FFF2-40B4-BE49-F238E27FC236}">
                <a16:creationId xmlns:a16="http://schemas.microsoft.com/office/drawing/2014/main" id="{C0B8F889-D774-7B43-BBD7-66C4021AFB63}"/>
              </a:ext>
            </a:extLst>
          </p:cNvPr>
          <p:cNvPicPr>
            <a:picLocks noChangeAspect="1" noChangeArrowheads="1"/>
          </p:cNvPicPr>
          <p:nvPr userDrawn="1"/>
        </p:nvPicPr>
        <p:blipFill rotWithShape="1">
          <a:blip r:embed="rId2" cstate="screen">
            <a:alphaModFix amt="35000"/>
            <a:extLst>
              <a:ext uri="{28A0092B-C50C-407E-A947-70E740481C1C}">
                <a14:useLocalDpi xmlns:a14="http://schemas.microsoft.com/office/drawing/2010/main"/>
              </a:ext>
            </a:extLst>
          </a:blip>
          <a:srcRect/>
          <a:stretch/>
        </p:blipFill>
        <p:spPr bwMode="auto">
          <a:xfrm>
            <a:off x="0" y="-1"/>
            <a:ext cx="12327824"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76260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fr-FR"/>
              <a:t>Modifiez le style du titre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fr-FR"/>
              <a:t>Modifier les styles du texte du masque
Deuxième niveau
Troisième niveau
Quatrième niveau
Cinquième niveau</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28B59F44-4D52-4D44-8B6C-5BDD352F758E}" type="datetimeFigureOut">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709BF90D-2DFE-8B46-9C22-2D81D33277EC}" type="slidenum">
              <a:rPr lang="fr-FR" smtClean="0"/>
              <a:t>‹N°›</a:t>
            </a:fld>
            <a:endParaRPr lang="fr-FR"/>
          </a:p>
        </p:txBody>
      </p:sp>
    </p:spTree>
    <p:extLst>
      <p:ext uri="{BB962C8B-B14F-4D97-AF65-F5344CB8AC3E}">
        <p14:creationId xmlns:p14="http://schemas.microsoft.com/office/powerpoint/2010/main" val="15021381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28B59F44-4D52-4D44-8B6C-5BDD352F758E}" type="datetimeFigureOut">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709BF90D-2DFE-8B46-9C22-2D81D33277EC}" type="slidenum">
              <a:rPr lang="fr-FR" smtClean="0"/>
              <a:t>‹N°›</a:t>
            </a:fld>
            <a:endParaRPr lang="fr-FR"/>
          </a:p>
        </p:txBody>
      </p:sp>
    </p:spTree>
    <p:extLst>
      <p:ext uri="{BB962C8B-B14F-4D97-AF65-F5344CB8AC3E}">
        <p14:creationId xmlns:p14="http://schemas.microsoft.com/office/powerpoint/2010/main" val="21470346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28B59F44-4D52-4D44-8B6C-5BDD352F758E}"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09BF90D-2DFE-8B46-9C22-2D81D33277EC}" type="slidenum">
              <a:rPr lang="fr-FR" smtClean="0"/>
              <a:t>‹N°›</a:t>
            </a:fld>
            <a:endParaRPr lang="fr-FR"/>
          </a:p>
        </p:txBody>
      </p:sp>
    </p:spTree>
    <p:extLst>
      <p:ext uri="{BB962C8B-B14F-4D97-AF65-F5344CB8AC3E}">
        <p14:creationId xmlns:p14="http://schemas.microsoft.com/office/powerpoint/2010/main" val="19267658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28B59F44-4D52-4D44-8B6C-5BDD352F758E}"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09BF90D-2DFE-8B46-9C22-2D81D33277EC}" type="slidenum">
              <a:rPr lang="fr-FR" smtClean="0"/>
              <a:t>‹N°›</a:t>
            </a:fld>
            <a:endParaRPr lang="fr-FR"/>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0451138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28B59F44-4D52-4D44-8B6C-5BDD352F758E}"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09BF90D-2DFE-8B46-9C22-2D81D33277EC}" type="slidenum">
              <a:rPr lang="fr-FR" smtClean="0"/>
              <a:t>‹N°›</a:t>
            </a:fld>
            <a:endParaRPr lang="fr-FR"/>
          </a:p>
        </p:txBody>
      </p:sp>
    </p:spTree>
    <p:extLst>
      <p:ext uri="{BB962C8B-B14F-4D97-AF65-F5344CB8AC3E}">
        <p14:creationId xmlns:p14="http://schemas.microsoft.com/office/powerpoint/2010/main" val="9978363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28B59F44-4D52-4D44-8B6C-5BDD352F758E}"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09BF90D-2DFE-8B46-9C22-2D81D33277EC}" type="slidenum">
              <a:rPr lang="fr-FR" smtClean="0"/>
              <a:t>‹N°›</a:t>
            </a:fld>
            <a:endParaRPr lang="fr-F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1846410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28B59F44-4D52-4D44-8B6C-5BDD352F758E}"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09BF90D-2DFE-8B46-9C22-2D81D33277EC}" type="slidenum">
              <a:rPr lang="fr-FR" smtClean="0"/>
              <a:t>‹N°›</a:t>
            </a:fld>
            <a:endParaRPr lang="fr-FR"/>
          </a:p>
        </p:txBody>
      </p:sp>
    </p:spTree>
    <p:extLst>
      <p:ext uri="{BB962C8B-B14F-4D97-AF65-F5344CB8AC3E}">
        <p14:creationId xmlns:p14="http://schemas.microsoft.com/office/powerpoint/2010/main" val="2048553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28B59F44-4D52-4D44-8B6C-5BDD352F758E}"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09BF90D-2DFE-8B46-9C22-2D81D33277EC}" type="slidenum">
              <a:rPr lang="fr-FR" smtClean="0"/>
              <a:t>‹N°›</a:t>
            </a:fld>
            <a:endParaRPr lang="fr-FR"/>
          </a:p>
        </p:txBody>
      </p:sp>
    </p:spTree>
    <p:extLst>
      <p:ext uri="{BB962C8B-B14F-4D97-AF65-F5344CB8AC3E}">
        <p14:creationId xmlns:p14="http://schemas.microsoft.com/office/powerpoint/2010/main" val="2651244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fr-FR"/>
              <a:t>Modifiez le style du titre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28B59F44-4D52-4D44-8B6C-5BDD352F758E}"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09BF90D-2DFE-8B46-9C22-2D81D33277EC}" type="slidenum">
              <a:rPr lang="fr-FR" smtClean="0"/>
              <a:t>‹N°›</a:t>
            </a:fld>
            <a:endParaRPr lang="fr-FR"/>
          </a:p>
        </p:txBody>
      </p:sp>
    </p:spTree>
    <p:extLst>
      <p:ext uri="{BB962C8B-B14F-4D97-AF65-F5344CB8AC3E}">
        <p14:creationId xmlns:p14="http://schemas.microsoft.com/office/powerpoint/2010/main" val="14681180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8B59F44-4D52-4D44-8B6C-5BDD352F758E}" type="datetimeFigureOut">
              <a:rPr lang="fr-FR" smtClean="0"/>
              <a:t>28/08/2019</a:t>
            </a:fld>
            <a:endParaRPr lang="fr-F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09BF90D-2DFE-8B46-9C22-2D81D33277EC}" type="slidenum">
              <a:rPr lang="fr-FR" smtClean="0"/>
              <a:t>‹N°›</a:t>
            </a:fld>
            <a:endParaRPr lang="fr-FR"/>
          </a:p>
        </p:txBody>
      </p:sp>
      <p:pic>
        <p:nvPicPr>
          <p:cNvPr id="18" name="Picture 2" descr="Résultat de recherche d'images pour &quot;glacier antarctique&quot;">
            <a:extLst>
              <a:ext uri="{FF2B5EF4-FFF2-40B4-BE49-F238E27FC236}">
                <a16:creationId xmlns:a16="http://schemas.microsoft.com/office/drawing/2014/main" id="{F9BDFA36-6536-B444-A830-7449009F03BF}"/>
              </a:ext>
            </a:extLst>
          </p:cNvPr>
          <p:cNvPicPr>
            <a:picLocks noChangeAspect="1" noChangeArrowheads="1"/>
          </p:cNvPicPr>
          <p:nvPr userDrawn="1"/>
        </p:nvPicPr>
        <p:blipFill rotWithShape="1">
          <a:blip r:embed="rId18" cstate="screen">
            <a:alphaModFix amt="35000"/>
            <a:extLst>
              <a:ext uri="{28A0092B-C50C-407E-A947-70E740481C1C}">
                <a14:useLocalDpi xmlns:a14="http://schemas.microsoft.com/office/drawing/2010/main"/>
              </a:ext>
            </a:extLst>
          </a:blip>
          <a:srcRect/>
          <a:stretch/>
        </p:blipFill>
        <p:spPr bwMode="auto">
          <a:xfrm>
            <a:off x="0" y="-1"/>
            <a:ext cx="12327824"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71221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1D9F39A-0B5E-284C-BAB2-1CE9A48379F0}"/>
              </a:ext>
            </a:extLst>
          </p:cNvPr>
          <p:cNvSpPr>
            <a:spLocks noGrp="1"/>
          </p:cNvSpPr>
          <p:nvPr>
            <p:ph type="ctrTitle"/>
          </p:nvPr>
        </p:nvSpPr>
        <p:spPr/>
        <p:txBody>
          <a:bodyPr/>
          <a:lstStyle/>
          <a:p>
            <a:r>
              <a:rPr lang="fr-FR" dirty="0"/>
              <a:t>TP 5: Glaciologie</a:t>
            </a:r>
          </a:p>
        </p:txBody>
      </p:sp>
      <p:sp>
        <p:nvSpPr>
          <p:cNvPr id="3" name="Sous-titre 2">
            <a:extLst>
              <a:ext uri="{FF2B5EF4-FFF2-40B4-BE49-F238E27FC236}">
                <a16:creationId xmlns:a16="http://schemas.microsoft.com/office/drawing/2014/main" id="{2E5257B2-3FE4-8D4E-BD7F-EF3C2AB2F8A5}"/>
              </a:ext>
            </a:extLst>
          </p:cNvPr>
          <p:cNvSpPr>
            <a:spLocks noGrp="1"/>
          </p:cNvSpPr>
          <p:nvPr>
            <p:ph type="subTitle" idx="1"/>
          </p:nvPr>
        </p:nvSpPr>
        <p:spPr/>
        <p:txBody>
          <a:bodyPr/>
          <a:lstStyle/>
          <a:p>
            <a:r>
              <a:rPr lang="fr-FR" dirty="0"/>
              <a:t>Bulles d’air, isotope, </a:t>
            </a:r>
            <a:r>
              <a:rPr lang="fr-FR" baseline="30000" dirty="0"/>
              <a:t>18</a:t>
            </a:r>
            <a:r>
              <a:rPr lang="fr-FR" dirty="0"/>
              <a:t>O, </a:t>
            </a:r>
            <a:r>
              <a:rPr lang="fr-FR" baseline="30000" dirty="0"/>
              <a:t>16</a:t>
            </a:r>
            <a:r>
              <a:rPr lang="fr-FR" dirty="0"/>
              <a:t>O, ∂</a:t>
            </a:r>
            <a:r>
              <a:rPr lang="fr-FR" baseline="30000" dirty="0"/>
              <a:t> 18</a:t>
            </a:r>
            <a:r>
              <a:rPr lang="fr-FR" dirty="0"/>
              <a:t>O , ∂</a:t>
            </a:r>
            <a:r>
              <a:rPr lang="fr-FR" baseline="30000" dirty="0"/>
              <a:t> 18</a:t>
            </a:r>
            <a:r>
              <a:rPr lang="fr-FR" dirty="0"/>
              <a:t>O eau, ∂</a:t>
            </a:r>
            <a:r>
              <a:rPr lang="fr-FR" baseline="30000" dirty="0"/>
              <a:t> 18</a:t>
            </a:r>
            <a:r>
              <a:rPr lang="fr-FR" dirty="0"/>
              <a:t>O glace, ∂</a:t>
            </a:r>
            <a:r>
              <a:rPr lang="fr-FR" baseline="30000" dirty="0"/>
              <a:t> 18</a:t>
            </a:r>
            <a:r>
              <a:rPr lang="fr-FR" dirty="0"/>
              <a:t>O carbonates, Excel, équation d’une droite </a:t>
            </a:r>
          </a:p>
        </p:txBody>
      </p:sp>
      <p:graphicFrame>
        <p:nvGraphicFramePr>
          <p:cNvPr id="4" name="Objet 3">
            <a:extLst>
              <a:ext uri="{FF2B5EF4-FFF2-40B4-BE49-F238E27FC236}">
                <a16:creationId xmlns:a16="http://schemas.microsoft.com/office/drawing/2014/main" id="{EC30FE9C-A84E-AE4D-B012-00C09385B392}"/>
              </a:ext>
            </a:extLst>
          </p:cNvPr>
          <p:cNvGraphicFramePr>
            <a:graphicFrameLocks noChangeAspect="1"/>
          </p:cNvGraphicFramePr>
          <p:nvPr>
            <p:extLst>
              <p:ext uri="{D42A27DB-BD31-4B8C-83A1-F6EECF244321}">
                <p14:modId xmlns:p14="http://schemas.microsoft.com/office/powerpoint/2010/main" val="2829076087"/>
              </p:ext>
            </p:extLst>
          </p:nvPr>
        </p:nvGraphicFramePr>
        <p:xfrm>
          <a:off x="9418107" y="5147732"/>
          <a:ext cx="1958975" cy="1698222"/>
        </p:xfrm>
        <a:graphic>
          <a:graphicData uri="http://schemas.openxmlformats.org/presentationml/2006/ole">
            <mc:AlternateContent xmlns:mc="http://schemas.openxmlformats.org/markup-compatibility/2006">
              <mc:Choice xmlns:v="urn:schemas-microsoft-com:vml" Requires="v">
                <p:oleObj spid="_x0000_s2059" r:id="rId3" imgW="1752600" imgH="1409700" progId="PBrush">
                  <p:embed/>
                </p:oleObj>
              </mc:Choice>
              <mc:Fallback>
                <p:oleObj r:id="rId3" imgW="1752600" imgH="1409700" progId="PBrush">
                  <p:embed/>
                  <p:pic>
                    <p:nvPicPr>
                      <p:cNvPr id="5" name="Objet 4">
                        <a:extLst>
                          <a:ext uri="{FF2B5EF4-FFF2-40B4-BE49-F238E27FC236}">
                            <a16:creationId xmlns:a16="http://schemas.microsoft.com/office/drawing/2014/main" id="{9F1363F2-8511-2D41-AC7F-9F8D4A334C09}"/>
                          </a:ext>
                        </a:extLst>
                      </p:cNvPr>
                      <p:cNvPicPr>
                        <a:picLocks noChangeAspect="1" noChangeArrowheads="1"/>
                      </p:cNvPicPr>
                      <p:nvPr/>
                    </p:nvPicPr>
                    <p:blipFill>
                      <a:blip r:embed="rId4">
                        <a:alphaModFix amt="43000"/>
                        <a:extLst>
                          <a:ext uri="{28A0092B-C50C-407E-A947-70E740481C1C}">
                            <a14:useLocalDpi xmlns:a14="http://schemas.microsoft.com/office/drawing/2010/main" val="0"/>
                          </a:ext>
                        </a:extLst>
                      </a:blip>
                      <a:srcRect/>
                      <a:stretch>
                        <a:fillRect/>
                      </a:stretch>
                    </p:blipFill>
                    <p:spPr bwMode="auto">
                      <a:xfrm>
                        <a:off x="9418107" y="5147732"/>
                        <a:ext cx="1958975" cy="1698222"/>
                      </a:xfrm>
                      <a:prstGeom prst="rect">
                        <a:avLst/>
                      </a:prstGeom>
                      <a:noFill/>
                    </p:spPr>
                  </p:pic>
                </p:oleObj>
              </mc:Fallback>
            </mc:AlternateContent>
          </a:graphicData>
        </a:graphic>
      </p:graphicFrame>
    </p:spTree>
    <p:extLst>
      <p:ext uri="{BB962C8B-B14F-4D97-AF65-F5344CB8AC3E}">
        <p14:creationId xmlns:p14="http://schemas.microsoft.com/office/powerpoint/2010/main" val="14965108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9ACAB3B-E6E6-B449-ADD0-2F6113855CA5}"/>
              </a:ext>
            </a:extLst>
          </p:cNvPr>
          <p:cNvSpPr>
            <a:spLocks noGrp="1"/>
          </p:cNvSpPr>
          <p:nvPr>
            <p:ph type="title"/>
          </p:nvPr>
        </p:nvSpPr>
        <p:spPr/>
        <p:txBody>
          <a:bodyPr/>
          <a:lstStyle/>
          <a:p>
            <a:endParaRPr lang="fr-FR"/>
          </a:p>
        </p:txBody>
      </p:sp>
      <p:sp>
        <p:nvSpPr>
          <p:cNvPr id="4" name="Espace réservé du numéro de diapositive 3">
            <a:extLst>
              <a:ext uri="{FF2B5EF4-FFF2-40B4-BE49-F238E27FC236}">
                <a16:creationId xmlns:a16="http://schemas.microsoft.com/office/drawing/2014/main" id="{6AA314AE-1B48-4E45-9BEC-0B61E82EC857}"/>
              </a:ext>
            </a:extLst>
          </p:cNvPr>
          <p:cNvSpPr>
            <a:spLocks noGrp="1"/>
          </p:cNvSpPr>
          <p:nvPr>
            <p:ph type="sldNum" sz="quarter" idx="12"/>
          </p:nvPr>
        </p:nvSpPr>
        <p:spPr/>
        <p:txBody>
          <a:bodyPr/>
          <a:lstStyle/>
          <a:p>
            <a:fld id="{24BDB50B-3DF1-CE47-86B0-30DE5E71A3BE}" type="slidenum">
              <a:rPr lang="fr-FR" smtClean="0"/>
              <a:t>2</a:t>
            </a:fld>
            <a:endParaRPr lang="fr-FR"/>
          </a:p>
        </p:txBody>
      </p:sp>
      <p:pic>
        <p:nvPicPr>
          <p:cNvPr id="9" name="Espace réservé du contenu 8">
            <a:extLst>
              <a:ext uri="{FF2B5EF4-FFF2-40B4-BE49-F238E27FC236}">
                <a16:creationId xmlns:a16="http://schemas.microsoft.com/office/drawing/2014/main" id="{59C0DB6E-6DBD-AB48-AFD5-678EABA4B4D8}"/>
              </a:ext>
            </a:extLst>
          </p:cNvPr>
          <p:cNvPicPr>
            <a:picLocks noGrp="1" noChangeAspect="1"/>
          </p:cNvPicPr>
          <p:nvPr>
            <p:ph idx="1"/>
          </p:nvPr>
        </p:nvPicPr>
        <p:blipFill rotWithShape="1">
          <a:blip r:embed="rId2" cstate="screen">
            <a:extLst>
              <a:ext uri="{BEBA8EAE-BF5A-486C-A8C5-ECC9F3942E4B}">
                <a14:imgProps xmlns:a14="http://schemas.microsoft.com/office/drawing/2010/main">
                  <a14:imgLayer r:embed="rId3">
                    <a14:imgEffect>
                      <a14:brightnessContrast bright="13000"/>
                    </a14:imgEffect>
                  </a14:imgLayer>
                </a14:imgProps>
              </a:ext>
              <a:ext uri="{28A0092B-C50C-407E-A947-70E740481C1C}">
                <a14:useLocalDpi xmlns:a14="http://schemas.microsoft.com/office/drawing/2010/main"/>
              </a:ext>
            </a:extLst>
          </a:blip>
          <a:srcRect/>
          <a:stretch/>
        </p:blipFill>
        <p:spPr>
          <a:xfrm rot="5400000">
            <a:off x="6064274" y="212856"/>
            <a:ext cx="6088996" cy="6166455"/>
          </a:xfrm>
        </p:spPr>
      </p:pic>
      <p:pic>
        <p:nvPicPr>
          <p:cNvPr id="11" name="Image 10">
            <a:extLst>
              <a:ext uri="{FF2B5EF4-FFF2-40B4-BE49-F238E27FC236}">
                <a16:creationId xmlns:a16="http://schemas.microsoft.com/office/drawing/2014/main" id="{AC29D408-7085-7645-9F30-858BB65362F3}"/>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brightnessContrast bright="19000"/>
                    </a14:imgEffect>
                  </a14:imgLayer>
                </a14:imgProps>
              </a:ext>
              <a:ext uri="{28A0092B-C50C-407E-A947-70E740481C1C}">
                <a14:useLocalDpi xmlns:a14="http://schemas.microsoft.com/office/drawing/2010/main"/>
              </a:ext>
            </a:extLst>
          </a:blip>
          <a:srcRect/>
          <a:stretch/>
        </p:blipFill>
        <p:spPr>
          <a:xfrm rot="5400000">
            <a:off x="-29956" y="457374"/>
            <a:ext cx="6220806" cy="5677419"/>
          </a:xfrm>
          <a:prstGeom prst="rect">
            <a:avLst/>
          </a:prstGeom>
        </p:spPr>
      </p:pic>
    </p:spTree>
    <p:extLst>
      <p:ext uri="{BB962C8B-B14F-4D97-AF65-F5344CB8AC3E}">
        <p14:creationId xmlns:p14="http://schemas.microsoft.com/office/powerpoint/2010/main" val="33705385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AA74695-92D8-664D-BC07-201AE52E816D}"/>
              </a:ext>
            </a:extLst>
          </p:cNvPr>
          <p:cNvSpPr>
            <a:spLocks noGrp="1"/>
          </p:cNvSpPr>
          <p:nvPr>
            <p:ph type="title"/>
          </p:nvPr>
        </p:nvSpPr>
        <p:spPr/>
        <p:txBody>
          <a:bodyPr/>
          <a:lstStyle/>
          <a:p>
            <a:endParaRPr lang="fr-FR"/>
          </a:p>
        </p:txBody>
      </p:sp>
      <p:sp>
        <p:nvSpPr>
          <p:cNvPr id="4" name="Espace réservé du numéro de diapositive 3">
            <a:extLst>
              <a:ext uri="{FF2B5EF4-FFF2-40B4-BE49-F238E27FC236}">
                <a16:creationId xmlns:a16="http://schemas.microsoft.com/office/drawing/2014/main" id="{B1DBEBF2-5F0C-5F4D-B3A7-9492EE8B7C31}"/>
              </a:ext>
            </a:extLst>
          </p:cNvPr>
          <p:cNvSpPr>
            <a:spLocks noGrp="1"/>
          </p:cNvSpPr>
          <p:nvPr>
            <p:ph type="sldNum" sz="quarter" idx="12"/>
          </p:nvPr>
        </p:nvSpPr>
        <p:spPr/>
        <p:txBody>
          <a:bodyPr/>
          <a:lstStyle/>
          <a:p>
            <a:fld id="{24BDB50B-3DF1-CE47-86B0-30DE5E71A3BE}" type="slidenum">
              <a:rPr lang="fr-FR" smtClean="0"/>
              <a:t>3</a:t>
            </a:fld>
            <a:endParaRPr lang="fr-FR"/>
          </a:p>
        </p:txBody>
      </p:sp>
      <p:pic>
        <p:nvPicPr>
          <p:cNvPr id="8" name="Espace réservé du contenu 7">
            <a:extLst>
              <a:ext uri="{FF2B5EF4-FFF2-40B4-BE49-F238E27FC236}">
                <a16:creationId xmlns:a16="http://schemas.microsoft.com/office/drawing/2014/main" id="{AECAD165-B29C-D742-94E0-89CA23700608}"/>
              </a:ext>
            </a:extLst>
          </p:cNvPr>
          <p:cNvPicPr>
            <a:picLocks noGrp="1" noChangeAspect="1"/>
          </p:cNvPicPr>
          <p:nvPr>
            <p:ph idx="1"/>
          </p:nvPr>
        </p:nvPicPr>
        <p:blipFill rotWithShape="1">
          <a:blip r:embed="rId2" cstate="screen">
            <a:extLst>
              <a:ext uri="{BEBA8EAE-BF5A-486C-A8C5-ECC9F3942E4B}">
                <a14:imgProps xmlns:a14="http://schemas.microsoft.com/office/drawing/2010/main">
                  <a14:imgLayer r:embed="rId3">
                    <a14:imgEffect>
                      <a14:brightnessContrast bright="29000"/>
                    </a14:imgEffect>
                  </a14:imgLayer>
                </a14:imgProps>
              </a:ext>
              <a:ext uri="{28A0092B-C50C-407E-A947-70E740481C1C}">
                <a14:useLocalDpi xmlns:a14="http://schemas.microsoft.com/office/drawing/2010/main"/>
              </a:ext>
            </a:extLst>
          </a:blip>
          <a:srcRect/>
          <a:stretch/>
        </p:blipFill>
        <p:spPr>
          <a:xfrm rot="5400000">
            <a:off x="2536831" y="-1118032"/>
            <a:ext cx="5909308" cy="9139729"/>
          </a:xfrm>
        </p:spPr>
      </p:pic>
    </p:spTree>
    <p:extLst>
      <p:ext uri="{BB962C8B-B14F-4D97-AF65-F5344CB8AC3E}">
        <p14:creationId xmlns:p14="http://schemas.microsoft.com/office/powerpoint/2010/main" val="25697446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EE313A-8263-704B-8CE4-C5C12F6F5231}"/>
              </a:ext>
            </a:extLst>
          </p:cNvPr>
          <p:cNvSpPr>
            <a:spLocks noGrp="1"/>
          </p:cNvSpPr>
          <p:nvPr>
            <p:ph type="title"/>
          </p:nvPr>
        </p:nvSpPr>
        <p:spPr/>
        <p:txBody>
          <a:bodyPr/>
          <a:lstStyle/>
          <a:p>
            <a:endParaRPr lang="fr-FR"/>
          </a:p>
        </p:txBody>
      </p:sp>
      <p:pic>
        <p:nvPicPr>
          <p:cNvPr id="7" name="Espace réservé du contenu 6">
            <a:extLst>
              <a:ext uri="{FF2B5EF4-FFF2-40B4-BE49-F238E27FC236}">
                <a16:creationId xmlns:a16="http://schemas.microsoft.com/office/drawing/2014/main" id="{6681C26E-CEA8-6642-8DEA-F59D2588FB19}"/>
              </a:ext>
            </a:extLst>
          </p:cNvPr>
          <p:cNvPicPr>
            <a:picLocks noGrp="1" noChangeAspect="1"/>
          </p:cNvPicPr>
          <p:nvPr>
            <p:ph idx="1"/>
          </p:nvPr>
        </p:nvPicPr>
        <p:blipFill rotWithShape="1">
          <a:blip r:embed="rId2" cstate="screen">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rcRect/>
          <a:stretch/>
        </p:blipFill>
        <p:spPr>
          <a:xfrm rot="5400000">
            <a:off x="1489279" y="-811944"/>
            <a:ext cx="6611549" cy="8235438"/>
          </a:xfrm>
        </p:spPr>
      </p:pic>
      <p:sp>
        <p:nvSpPr>
          <p:cNvPr id="4" name="Espace réservé du numéro de diapositive 3">
            <a:extLst>
              <a:ext uri="{FF2B5EF4-FFF2-40B4-BE49-F238E27FC236}">
                <a16:creationId xmlns:a16="http://schemas.microsoft.com/office/drawing/2014/main" id="{6731D591-CCA5-F744-829B-50B63826E463}"/>
              </a:ext>
            </a:extLst>
          </p:cNvPr>
          <p:cNvSpPr>
            <a:spLocks noGrp="1"/>
          </p:cNvSpPr>
          <p:nvPr>
            <p:ph type="sldNum" sz="quarter" idx="12"/>
          </p:nvPr>
        </p:nvSpPr>
        <p:spPr/>
        <p:txBody>
          <a:bodyPr/>
          <a:lstStyle/>
          <a:p>
            <a:fld id="{24BDB50B-3DF1-CE47-86B0-30DE5E71A3BE}" type="slidenum">
              <a:rPr lang="fr-FR" smtClean="0"/>
              <a:t>4</a:t>
            </a:fld>
            <a:endParaRPr lang="fr-FR"/>
          </a:p>
        </p:txBody>
      </p:sp>
    </p:spTree>
    <p:extLst>
      <p:ext uri="{BB962C8B-B14F-4D97-AF65-F5344CB8AC3E}">
        <p14:creationId xmlns:p14="http://schemas.microsoft.com/office/powerpoint/2010/main" val="15943537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2CE061D-0B80-104F-9422-7BAA8A77241D}"/>
              </a:ext>
            </a:extLst>
          </p:cNvPr>
          <p:cNvSpPr>
            <a:spLocks noGrp="1"/>
          </p:cNvSpPr>
          <p:nvPr>
            <p:ph type="title"/>
          </p:nvPr>
        </p:nvSpPr>
        <p:spPr/>
        <p:txBody>
          <a:bodyPr/>
          <a:lstStyle/>
          <a:p>
            <a:endParaRPr lang="fr-FR"/>
          </a:p>
        </p:txBody>
      </p:sp>
      <p:sp>
        <p:nvSpPr>
          <p:cNvPr id="4" name="Espace réservé du numéro de diapositive 3">
            <a:extLst>
              <a:ext uri="{FF2B5EF4-FFF2-40B4-BE49-F238E27FC236}">
                <a16:creationId xmlns:a16="http://schemas.microsoft.com/office/drawing/2014/main" id="{7139B2D2-CDFB-3C4F-AD5F-2695FEAAE599}"/>
              </a:ext>
            </a:extLst>
          </p:cNvPr>
          <p:cNvSpPr>
            <a:spLocks noGrp="1"/>
          </p:cNvSpPr>
          <p:nvPr>
            <p:ph type="sldNum" sz="quarter" idx="12"/>
          </p:nvPr>
        </p:nvSpPr>
        <p:spPr/>
        <p:txBody>
          <a:bodyPr/>
          <a:lstStyle/>
          <a:p>
            <a:fld id="{24BDB50B-3DF1-CE47-86B0-30DE5E71A3BE}" type="slidenum">
              <a:rPr lang="fr-FR" smtClean="0"/>
              <a:t>5</a:t>
            </a:fld>
            <a:endParaRPr lang="fr-FR"/>
          </a:p>
        </p:txBody>
      </p:sp>
      <p:pic>
        <p:nvPicPr>
          <p:cNvPr id="10" name="Image 9">
            <a:extLst>
              <a:ext uri="{FF2B5EF4-FFF2-40B4-BE49-F238E27FC236}">
                <a16:creationId xmlns:a16="http://schemas.microsoft.com/office/drawing/2014/main" id="{303F9D6D-76C2-E74F-BFE0-0A63AA7B7FB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rot="5400000">
            <a:off x="423503" y="-245681"/>
            <a:ext cx="6228666" cy="7075671"/>
          </a:xfrm>
          <a:prstGeom prst="rect">
            <a:avLst/>
          </a:prstGeom>
        </p:spPr>
      </p:pic>
      <p:pic>
        <p:nvPicPr>
          <p:cNvPr id="5" name="Image 4">
            <a:extLst>
              <a:ext uri="{FF2B5EF4-FFF2-40B4-BE49-F238E27FC236}">
                <a16:creationId xmlns:a16="http://schemas.microsoft.com/office/drawing/2014/main" id="{80B6CFBB-8616-CC4E-B0BC-66E6FEBEB40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5400000">
            <a:off x="6498946" y="768368"/>
            <a:ext cx="6214845" cy="5061395"/>
          </a:xfrm>
          <a:prstGeom prst="rect">
            <a:avLst/>
          </a:prstGeom>
        </p:spPr>
      </p:pic>
    </p:spTree>
    <p:extLst>
      <p:ext uri="{BB962C8B-B14F-4D97-AF65-F5344CB8AC3E}">
        <p14:creationId xmlns:p14="http://schemas.microsoft.com/office/powerpoint/2010/main" val="36126095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00DF560-8F5F-FB40-925E-860383C63912}"/>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DE853155-7385-544B-BDC2-FE154A13D71A}"/>
              </a:ext>
            </a:extLst>
          </p:cNvPr>
          <p:cNvPicPr>
            <a:picLocks noGrp="1" noChangeAspect="1"/>
          </p:cNvPicPr>
          <p:nvPr>
            <p:ph idx="1"/>
          </p:nvPr>
        </p:nvPicPr>
        <p:blipFill rotWithShape="1">
          <a:blip r:embed="rId2" cstate="screen">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rcRect/>
          <a:stretch/>
        </p:blipFill>
        <p:spPr>
          <a:xfrm rot="5400000">
            <a:off x="1691826" y="-867744"/>
            <a:ext cx="6567684" cy="8303172"/>
          </a:xfrm>
        </p:spPr>
      </p:pic>
    </p:spTree>
    <p:extLst>
      <p:ext uri="{BB962C8B-B14F-4D97-AF65-F5344CB8AC3E}">
        <p14:creationId xmlns:p14="http://schemas.microsoft.com/office/powerpoint/2010/main" val="2636653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E9DB369-E700-D64F-A090-A4A7D1DFA432}"/>
              </a:ext>
            </a:extLst>
          </p:cNvPr>
          <p:cNvSpPr>
            <a:spLocks noGrp="1"/>
          </p:cNvSpPr>
          <p:nvPr>
            <p:ph type="title"/>
          </p:nvPr>
        </p:nvSpPr>
        <p:spPr/>
        <p:txBody>
          <a:bodyPr/>
          <a:lstStyle/>
          <a:p>
            <a:endParaRPr lang="fr-FR"/>
          </a:p>
        </p:txBody>
      </p:sp>
      <p:sp>
        <p:nvSpPr>
          <p:cNvPr id="4" name="Espace réservé du numéro de diapositive 3">
            <a:extLst>
              <a:ext uri="{FF2B5EF4-FFF2-40B4-BE49-F238E27FC236}">
                <a16:creationId xmlns:a16="http://schemas.microsoft.com/office/drawing/2014/main" id="{C43A93B5-66FF-0444-A79F-10B050E75050}"/>
              </a:ext>
            </a:extLst>
          </p:cNvPr>
          <p:cNvSpPr>
            <a:spLocks noGrp="1"/>
          </p:cNvSpPr>
          <p:nvPr>
            <p:ph type="sldNum" sz="quarter" idx="12"/>
          </p:nvPr>
        </p:nvSpPr>
        <p:spPr/>
        <p:txBody>
          <a:bodyPr/>
          <a:lstStyle/>
          <a:p>
            <a:fld id="{24BDB50B-3DF1-CE47-86B0-30DE5E71A3BE}" type="slidenum">
              <a:rPr lang="fr-FR" smtClean="0"/>
              <a:t>7</a:t>
            </a:fld>
            <a:endParaRPr lang="fr-FR"/>
          </a:p>
        </p:txBody>
      </p:sp>
      <p:pic>
        <p:nvPicPr>
          <p:cNvPr id="8" name="Espace réservé du contenu 7">
            <a:extLst>
              <a:ext uri="{FF2B5EF4-FFF2-40B4-BE49-F238E27FC236}">
                <a16:creationId xmlns:a16="http://schemas.microsoft.com/office/drawing/2014/main" id="{6805711E-339F-454E-A1FF-40FD358E133A}"/>
              </a:ext>
            </a:extLst>
          </p:cNvPr>
          <p:cNvPicPr>
            <a:picLocks noGrp="1" noChangeAspect="1"/>
          </p:cNvPicPr>
          <p:nvPr>
            <p:ph idx="1"/>
          </p:nvPr>
        </p:nvPicPr>
        <p:blipFill rotWithShape="1">
          <a:blip r:embed="rId2" cstate="screen">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rcRect/>
          <a:stretch/>
        </p:blipFill>
        <p:spPr>
          <a:xfrm rot="5400000">
            <a:off x="2285987" y="-1583547"/>
            <a:ext cx="5541113" cy="9377365"/>
          </a:xfrm>
        </p:spPr>
      </p:pic>
    </p:spTree>
    <p:extLst>
      <p:ext uri="{BB962C8B-B14F-4D97-AF65-F5344CB8AC3E}">
        <p14:creationId xmlns:p14="http://schemas.microsoft.com/office/powerpoint/2010/main" val="40315802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AE6F9361-8722-D141-A64D-77ADE9EBA9FC}"/>
              </a:ext>
            </a:extLst>
          </p:cNvPr>
          <p:cNvPicPr>
            <a:picLocks noChangeAspect="1"/>
          </p:cNvPicPr>
          <p:nvPr/>
        </p:nvPicPr>
        <p:blipFill>
          <a:blip r:embed="rId2"/>
          <a:stretch>
            <a:fillRect/>
          </a:stretch>
        </p:blipFill>
        <p:spPr>
          <a:xfrm>
            <a:off x="451509" y="0"/>
            <a:ext cx="11288981" cy="6858000"/>
          </a:xfrm>
          <a:prstGeom prst="rect">
            <a:avLst/>
          </a:prstGeom>
        </p:spPr>
      </p:pic>
    </p:spTree>
    <p:extLst>
      <p:ext uri="{BB962C8B-B14F-4D97-AF65-F5344CB8AC3E}">
        <p14:creationId xmlns:p14="http://schemas.microsoft.com/office/powerpoint/2010/main" val="8735271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aphique 1">
            <a:extLst>
              <a:ext uri="{FF2B5EF4-FFF2-40B4-BE49-F238E27FC236}">
                <a16:creationId xmlns:a16="http://schemas.microsoft.com/office/drawing/2014/main" id="{E03CEEE4-C8F9-7047-AAF4-6ABE38BEF825}"/>
              </a:ext>
            </a:extLst>
          </p:cNvPr>
          <p:cNvGraphicFramePr>
            <a:graphicFrameLocks/>
          </p:cNvGraphicFramePr>
          <p:nvPr>
            <p:extLst>
              <p:ext uri="{D42A27DB-BD31-4B8C-83A1-F6EECF244321}">
                <p14:modId xmlns:p14="http://schemas.microsoft.com/office/powerpoint/2010/main" val="3520704769"/>
              </p:ext>
            </p:extLst>
          </p:nvPr>
        </p:nvGraphicFramePr>
        <p:xfrm>
          <a:off x="593891" y="1042736"/>
          <a:ext cx="8646361" cy="4732421"/>
        </p:xfrm>
        <a:graphic>
          <a:graphicData uri="http://schemas.openxmlformats.org/drawingml/2006/chart">
            <c:chart xmlns:c="http://schemas.openxmlformats.org/drawingml/2006/chart" xmlns:r="http://schemas.openxmlformats.org/officeDocument/2006/relationships" r:id="rId2"/>
          </a:graphicData>
        </a:graphic>
      </p:graphicFrame>
      <p:sp>
        <p:nvSpPr>
          <p:cNvPr id="3" name="ZoneTexte 2">
            <a:extLst>
              <a:ext uri="{FF2B5EF4-FFF2-40B4-BE49-F238E27FC236}">
                <a16:creationId xmlns:a16="http://schemas.microsoft.com/office/drawing/2014/main" id="{7463C31B-9E11-D241-AFAA-B9AFA96EC9E7}"/>
              </a:ext>
            </a:extLst>
          </p:cNvPr>
          <p:cNvSpPr txBox="1"/>
          <p:nvPr/>
        </p:nvSpPr>
        <p:spPr>
          <a:xfrm>
            <a:off x="3645568" y="5907505"/>
            <a:ext cx="3152274" cy="369332"/>
          </a:xfrm>
          <a:prstGeom prst="rect">
            <a:avLst/>
          </a:prstGeom>
          <a:noFill/>
        </p:spPr>
        <p:txBody>
          <a:bodyPr wrap="square" rtlCol="0">
            <a:spAutoFit/>
          </a:bodyPr>
          <a:lstStyle/>
          <a:p>
            <a:r>
              <a:rPr lang="fr-FR" dirty="0">
                <a:solidFill>
                  <a:schemeClr val="accent2"/>
                </a:solidFill>
              </a:rPr>
              <a:t>Température en °C</a:t>
            </a:r>
          </a:p>
        </p:txBody>
      </p:sp>
      <p:sp>
        <p:nvSpPr>
          <p:cNvPr id="4" name="ZoneTexte 3">
            <a:extLst>
              <a:ext uri="{FF2B5EF4-FFF2-40B4-BE49-F238E27FC236}">
                <a16:creationId xmlns:a16="http://schemas.microsoft.com/office/drawing/2014/main" id="{396C8F11-FB8F-A34B-B840-470A21695606}"/>
              </a:ext>
            </a:extLst>
          </p:cNvPr>
          <p:cNvSpPr txBox="1"/>
          <p:nvPr/>
        </p:nvSpPr>
        <p:spPr>
          <a:xfrm>
            <a:off x="3789947" y="6276837"/>
            <a:ext cx="2117558" cy="369332"/>
          </a:xfrm>
          <a:prstGeom prst="rect">
            <a:avLst/>
          </a:prstGeom>
          <a:noFill/>
        </p:spPr>
        <p:txBody>
          <a:bodyPr wrap="square" rtlCol="0">
            <a:spAutoFit/>
          </a:bodyPr>
          <a:lstStyle/>
          <a:p>
            <a:r>
              <a:rPr lang="fr-FR" dirty="0">
                <a:solidFill>
                  <a:schemeClr val="accent1"/>
                </a:solidFill>
              </a:rPr>
              <a:t>𝛅</a:t>
            </a:r>
            <a:r>
              <a:rPr lang="fr-FR" baseline="30000" dirty="0">
                <a:solidFill>
                  <a:schemeClr val="accent1"/>
                </a:solidFill>
              </a:rPr>
              <a:t>18</a:t>
            </a:r>
            <a:r>
              <a:rPr lang="fr-FR" dirty="0">
                <a:solidFill>
                  <a:schemeClr val="accent1"/>
                </a:solidFill>
              </a:rPr>
              <a:t>O </a:t>
            </a:r>
          </a:p>
        </p:txBody>
      </p:sp>
      <p:sp>
        <p:nvSpPr>
          <p:cNvPr id="5" name="ZoneTexte 4">
            <a:extLst>
              <a:ext uri="{FF2B5EF4-FFF2-40B4-BE49-F238E27FC236}">
                <a16:creationId xmlns:a16="http://schemas.microsoft.com/office/drawing/2014/main" id="{4F880352-2142-1845-B3F1-44159B23FB70}"/>
              </a:ext>
            </a:extLst>
          </p:cNvPr>
          <p:cNvSpPr txBox="1"/>
          <p:nvPr/>
        </p:nvSpPr>
        <p:spPr>
          <a:xfrm>
            <a:off x="9240252" y="1138988"/>
            <a:ext cx="2951748" cy="646331"/>
          </a:xfrm>
          <a:prstGeom prst="rect">
            <a:avLst/>
          </a:prstGeom>
          <a:noFill/>
        </p:spPr>
        <p:txBody>
          <a:bodyPr wrap="square" rtlCol="0">
            <a:spAutoFit/>
          </a:bodyPr>
          <a:lstStyle/>
          <a:p>
            <a:r>
              <a:rPr lang="fr-FR" dirty="0">
                <a:solidFill>
                  <a:schemeClr val="tx2"/>
                </a:solidFill>
              </a:rPr>
              <a:t>Temps en milliers d’années</a:t>
            </a:r>
          </a:p>
        </p:txBody>
      </p:sp>
    </p:spTree>
    <p:extLst>
      <p:ext uri="{BB962C8B-B14F-4D97-AF65-F5344CB8AC3E}">
        <p14:creationId xmlns:p14="http://schemas.microsoft.com/office/powerpoint/2010/main" val="38684000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aphique 1">
            <a:extLst>
              <a:ext uri="{FF2B5EF4-FFF2-40B4-BE49-F238E27FC236}">
                <a16:creationId xmlns:a16="http://schemas.microsoft.com/office/drawing/2014/main" id="{8CD8C442-47AC-6449-881C-FFE9226539DF}"/>
              </a:ext>
            </a:extLst>
          </p:cNvPr>
          <p:cNvGraphicFramePr>
            <a:graphicFrameLocks/>
          </p:cNvGraphicFramePr>
          <p:nvPr>
            <p:extLst>
              <p:ext uri="{D42A27DB-BD31-4B8C-83A1-F6EECF244321}">
                <p14:modId xmlns:p14="http://schemas.microsoft.com/office/powerpoint/2010/main" val="4048640016"/>
              </p:ext>
            </p:extLst>
          </p:nvPr>
        </p:nvGraphicFramePr>
        <p:xfrm>
          <a:off x="221748" y="523374"/>
          <a:ext cx="10305883" cy="5757110"/>
        </p:xfrm>
        <a:graphic>
          <a:graphicData uri="http://schemas.openxmlformats.org/drawingml/2006/chart">
            <c:chart xmlns:c="http://schemas.openxmlformats.org/drawingml/2006/chart" xmlns:r="http://schemas.openxmlformats.org/officeDocument/2006/relationships" r:id="rId2"/>
          </a:graphicData>
        </a:graphic>
      </p:graphicFrame>
      <p:sp>
        <p:nvSpPr>
          <p:cNvPr id="3" name="ZoneTexte 2">
            <a:extLst>
              <a:ext uri="{FF2B5EF4-FFF2-40B4-BE49-F238E27FC236}">
                <a16:creationId xmlns:a16="http://schemas.microsoft.com/office/drawing/2014/main" id="{565D91CA-4814-7241-BE35-701EC283D52E}"/>
              </a:ext>
            </a:extLst>
          </p:cNvPr>
          <p:cNvSpPr txBox="1"/>
          <p:nvPr/>
        </p:nvSpPr>
        <p:spPr>
          <a:xfrm>
            <a:off x="221748" y="703848"/>
            <a:ext cx="2677863" cy="369332"/>
          </a:xfrm>
          <a:prstGeom prst="rect">
            <a:avLst/>
          </a:prstGeom>
          <a:noFill/>
        </p:spPr>
        <p:txBody>
          <a:bodyPr wrap="square" rtlCol="0">
            <a:spAutoFit/>
          </a:bodyPr>
          <a:lstStyle/>
          <a:p>
            <a:r>
              <a:rPr lang="fr-FR" dirty="0">
                <a:solidFill>
                  <a:schemeClr val="tx2"/>
                </a:solidFill>
              </a:rPr>
              <a:t>Température en °C</a:t>
            </a:r>
          </a:p>
        </p:txBody>
      </p:sp>
    </p:spTree>
    <p:extLst>
      <p:ext uri="{BB962C8B-B14F-4D97-AF65-F5344CB8AC3E}">
        <p14:creationId xmlns:p14="http://schemas.microsoft.com/office/powerpoint/2010/main" val="1695023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FB5F50E-8877-224D-AAEA-0E2DFBD14753}"/>
              </a:ext>
            </a:extLst>
          </p:cNvPr>
          <p:cNvSpPr/>
          <p:nvPr/>
        </p:nvSpPr>
        <p:spPr>
          <a:xfrm>
            <a:off x="818147" y="690280"/>
            <a:ext cx="9314679" cy="3970318"/>
          </a:xfrm>
          <a:prstGeom prst="rect">
            <a:avLst/>
          </a:prstGeom>
        </p:spPr>
        <p:txBody>
          <a:bodyPr wrap="square">
            <a:spAutoFit/>
          </a:bodyPr>
          <a:lstStyle/>
          <a:p>
            <a:pPr>
              <a:defRPr sz="2000" b="0" i="0" u="none" strike="noStrike" kern="1200" baseline="0">
                <a:solidFill>
                  <a:prstClr val="black">
                    <a:lumMod val="65000"/>
                    <a:lumOff val="35000"/>
                  </a:prstClr>
                </a:solidFill>
                <a:latin typeface="+mn-lt"/>
                <a:ea typeface="+mn-ea"/>
                <a:cs typeface="+mn-cs"/>
              </a:defRPr>
            </a:pPr>
            <a:r>
              <a:rPr lang="en-US" sz="3600" dirty="0"/>
              <a:t>y = 0,7136x - 11,582</a:t>
            </a:r>
          </a:p>
          <a:p>
            <a:pPr>
              <a:defRPr sz="2000" b="0" i="0" u="none" strike="noStrike" kern="1200" baseline="0">
                <a:solidFill>
                  <a:prstClr val="black">
                    <a:lumMod val="65000"/>
                    <a:lumOff val="35000"/>
                  </a:prstClr>
                </a:solidFill>
                <a:latin typeface="+mn-lt"/>
                <a:ea typeface="+mn-ea"/>
                <a:cs typeface="+mn-cs"/>
              </a:defRPr>
            </a:pPr>
            <a:r>
              <a:rPr lang="en-US" sz="3600" dirty="0"/>
              <a:t>Or le </a:t>
            </a:r>
            <a:r>
              <a:rPr lang="fr-FR" sz="3600" b="1" dirty="0"/>
              <a:t>𝛅</a:t>
            </a:r>
            <a:r>
              <a:rPr lang="fr-FR" sz="3600" b="1" baseline="30000" dirty="0"/>
              <a:t>18</a:t>
            </a:r>
            <a:r>
              <a:rPr lang="fr-FR" sz="3600" b="1" dirty="0"/>
              <a:t>O </a:t>
            </a:r>
            <a:r>
              <a:rPr lang="fr-FR" sz="3600" dirty="0"/>
              <a:t>dans les glaces du Groenland en 1970 est de -38,5 ‰</a:t>
            </a:r>
          </a:p>
          <a:p>
            <a:pPr>
              <a:defRPr sz="2000" b="0" i="0" u="none" strike="noStrike" kern="1200" baseline="0">
                <a:solidFill>
                  <a:prstClr val="black">
                    <a:lumMod val="65000"/>
                    <a:lumOff val="35000"/>
                  </a:prstClr>
                </a:solidFill>
                <a:latin typeface="+mn-lt"/>
                <a:ea typeface="+mn-ea"/>
                <a:cs typeface="+mn-cs"/>
              </a:defRPr>
            </a:pPr>
            <a:r>
              <a:rPr lang="fr-FR" sz="3600" dirty="0"/>
              <a:t>A.N.</a:t>
            </a:r>
          </a:p>
          <a:p>
            <a:pPr>
              <a:defRPr sz="2000" b="0" i="0" u="none" strike="noStrike" kern="1200" baseline="0">
                <a:solidFill>
                  <a:prstClr val="black">
                    <a:lumMod val="65000"/>
                    <a:lumOff val="35000"/>
                  </a:prstClr>
                </a:solidFill>
                <a:latin typeface="+mn-lt"/>
                <a:ea typeface="+mn-ea"/>
                <a:cs typeface="+mn-cs"/>
              </a:defRPr>
            </a:pPr>
            <a:r>
              <a:rPr lang="fr-FR" sz="3600" dirty="0"/>
              <a:t>x = (-38,5 + 11,582) / 0,7136</a:t>
            </a:r>
          </a:p>
          <a:p>
            <a:pPr>
              <a:defRPr sz="2000" b="0" i="0" u="none" strike="noStrike" kern="1200" baseline="0">
                <a:solidFill>
                  <a:prstClr val="black">
                    <a:lumMod val="65000"/>
                    <a:lumOff val="35000"/>
                  </a:prstClr>
                </a:solidFill>
                <a:latin typeface="+mn-lt"/>
                <a:ea typeface="+mn-ea"/>
                <a:cs typeface="+mn-cs"/>
              </a:defRPr>
            </a:pPr>
            <a:endParaRPr lang="fr-FR" sz="3600" dirty="0"/>
          </a:p>
          <a:p>
            <a:pPr algn="ctr">
              <a:defRPr sz="2000" b="0" i="0" u="none" strike="noStrike" kern="1200" baseline="0">
                <a:solidFill>
                  <a:prstClr val="black">
                    <a:lumMod val="65000"/>
                    <a:lumOff val="35000"/>
                  </a:prstClr>
                </a:solidFill>
                <a:latin typeface="+mn-lt"/>
                <a:ea typeface="+mn-ea"/>
                <a:cs typeface="+mn-cs"/>
              </a:defRPr>
            </a:pPr>
            <a:r>
              <a:rPr lang="fr-FR" sz="3600" b="1" u="sng" dirty="0"/>
              <a:t>x = -37,7 °C</a:t>
            </a:r>
            <a:endParaRPr lang="en-US" sz="3600" b="1" u="sng" dirty="0"/>
          </a:p>
        </p:txBody>
      </p:sp>
    </p:spTree>
    <p:extLst>
      <p:ext uri="{BB962C8B-B14F-4D97-AF65-F5344CB8AC3E}">
        <p14:creationId xmlns:p14="http://schemas.microsoft.com/office/powerpoint/2010/main" val="21177126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AABA641-E3F0-FA4E-A277-78933242BC51}"/>
              </a:ext>
            </a:extLst>
          </p:cNvPr>
          <p:cNvSpPr/>
          <p:nvPr/>
        </p:nvSpPr>
        <p:spPr>
          <a:xfrm>
            <a:off x="324854" y="1070811"/>
            <a:ext cx="10491537" cy="4311437"/>
          </a:xfrm>
          <a:prstGeom prst="rect">
            <a:avLst/>
          </a:prstGeom>
        </p:spPr>
        <p:txBody>
          <a:bodyPr wrap="square">
            <a:spAutoFit/>
          </a:bodyPr>
          <a:lstStyle/>
          <a:p>
            <a:pPr algn="just">
              <a:spcAft>
                <a:spcPts val="0"/>
              </a:spcAft>
            </a:pPr>
            <a:r>
              <a:rPr lang="fr-FR" sz="2000" b="1" u="sng" dirty="0">
                <a:solidFill>
                  <a:srgbClr val="F79646"/>
                </a:solidFill>
                <a:latin typeface="Calibri" panose="020F0502020204030204" pitchFamily="34" charset="0"/>
                <a:ea typeface="Times New Roman" panose="02020603050405020304" pitchFamily="18" charset="0"/>
              </a:rPr>
              <a:t>TP6 </a:t>
            </a:r>
            <a:r>
              <a:rPr lang="fr-FR" sz="2000" b="1" dirty="0">
                <a:solidFill>
                  <a:srgbClr val="F79646"/>
                </a:solidFill>
                <a:latin typeface="Calibri" panose="020F0502020204030204" pitchFamily="34" charset="0"/>
                <a:ea typeface="Times New Roman" panose="02020603050405020304" pitchFamily="18" charset="0"/>
              </a:rPr>
              <a:t>: « Glaciologie »</a:t>
            </a:r>
            <a:endParaRPr lang="fr-FR" sz="2000" dirty="0">
              <a:effectLst/>
              <a:latin typeface="Times New Roman" panose="02020603050405020304" pitchFamily="18" charset="0"/>
              <a:ea typeface="Times New Roman" panose="02020603050405020304" pitchFamily="18" charset="0"/>
            </a:endParaRPr>
          </a:p>
          <a:p>
            <a:pPr>
              <a:spcBef>
                <a:spcPts val="1200"/>
              </a:spcBef>
              <a:spcAft>
                <a:spcPts val="300"/>
              </a:spcAft>
            </a:pPr>
            <a:r>
              <a:rPr lang="fr-FR" sz="2000" b="1" kern="1600" dirty="0">
                <a:solidFill>
                  <a:srgbClr val="FF0000"/>
                </a:solidFill>
                <a:effectLst/>
                <a:latin typeface="Calibri" panose="020F0502020204030204" pitchFamily="34" charset="0"/>
                <a:ea typeface="MS Gothic" panose="020B0609070205080204" pitchFamily="49" charset="-128"/>
                <a:cs typeface="Times New Roman" panose="02020603050405020304" pitchFamily="18" charset="0"/>
              </a:rPr>
              <a:t>II- Les apports de la glaciologie.</a:t>
            </a:r>
            <a:endParaRPr lang="fr-FR" sz="2000" b="1" kern="1600" dirty="0">
              <a:effectLst/>
              <a:latin typeface="Calibri" panose="020F0502020204030204" pitchFamily="34" charset="0"/>
              <a:ea typeface="MS Gothic" panose="020B0609070205080204" pitchFamily="49" charset="-128"/>
              <a:cs typeface="Times New Roman" panose="02020603050405020304" pitchFamily="18" charset="0"/>
            </a:endParaRPr>
          </a:p>
          <a:p>
            <a:pPr marL="342900" lvl="0" indent="-342900">
              <a:spcBef>
                <a:spcPts val="200"/>
              </a:spcBef>
              <a:spcAft>
                <a:spcPts val="0"/>
              </a:spcAft>
              <a:buFont typeface="+mj-lt"/>
              <a:buAutoNum type="alphaUcPeriod"/>
            </a:pPr>
            <a:r>
              <a:rPr lang="fr-FR" sz="2000" b="1" dirty="0">
                <a:solidFill>
                  <a:srgbClr val="00B050"/>
                </a:solidFill>
                <a:effectLst/>
                <a:latin typeface="Calibri" panose="020F0502020204030204" pitchFamily="34" charset="0"/>
                <a:ea typeface="MS Gothic" panose="020B0609070205080204" pitchFamily="49" charset="-128"/>
                <a:cs typeface="Times New Roman" panose="02020603050405020304" pitchFamily="18" charset="0"/>
              </a:rPr>
              <a:t>De l’importance des bulles d’air emprisonnées dans les glaces des calottes </a:t>
            </a:r>
            <a:endParaRPr lang="fr-FR" sz="2000" b="1" dirty="0">
              <a:solidFill>
                <a:srgbClr val="365F91"/>
              </a:solidFill>
              <a:effectLst/>
              <a:latin typeface="Calibri" panose="020F0502020204030204" pitchFamily="34" charset="0"/>
              <a:ea typeface="MS Gothic" panose="020B0609070205080204" pitchFamily="49" charset="-128"/>
              <a:cs typeface="Times New Roman" panose="02020603050405020304" pitchFamily="18" charset="0"/>
            </a:endParaRPr>
          </a:p>
          <a:p>
            <a:pPr indent="449580" algn="just">
              <a:spcAft>
                <a:spcPts val="0"/>
              </a:spcAft>
            </a:pPr>
            <a:r>
              <a:rPr lang="fr-FR" sz="2000" dirty="0">
                <a:latin typeface="Calibri" panose="020F0502020204030204" pitchFamily="34" charset="0"/>
                <a:ea typeface="Times New Roman" panose="02020603050405020304" pitchFamily="18" charset="0"/>
              </a:rPr>
              <a:t>Dans les calottes polaires, la glace se forme par accumulation et tassement progressif de neige. Des cristaux de glace s’accumulent en piégeant entre eux un peu d’air. Quand le tassement est suffisamment important, les pores se ferment et des bulles d’air sont fossilisées dans la glace. On analyse alors la composition de ces bulles d’air. On peut donc connaître </a:t>
            </a:r>
            <a:r>
              <a:rPr lang="fr-FR" sz="2000" b="1" u="sng" dirty="0">
                <a:latin typeface="Calibri" panose="020F0502020204030204" pitchFamily="34" charset="0"/>
                <a:ea typeface="Times New Roman" panose="02020603050405020304" pitchFamily="18" charset="0"/>
              </a:rPr>
              <a:t>la composition passée de l’atmosphère</a:t>
            </a:r>
            <a:r>
              <a:rPr lang="fr-FR" sz="2000" dirty="0">
                <a:latin typeface="Calibri" panose="020F0502020204030204" pitchFamily="34" charset="0"/>
                <a:ea typeface="Times New Roman" panose="02020603050405020304" pitchFamily="18" charset="0"/>
              </a:rPr>
              <a:t> notamment sa concentration en gaz responsables de l’effet de serre comme le CH</a:t>
            </a:r>
            <a:r>
              <a:rPr lang="fr-FR" sz="2000" baseline="-25000" dirty="0">
                <a:latin typeface="Calibri" panose="020F0502020204030204" pitchFamily="34" charset="0"/>
                <a:ea typeface="Times New Roman" panose="02020603050405020304" pitchFamily="18" charset="0"/>
              </a:rPr>
              <a:t>4</a:t>
            </a:r>
            <a:r>
              <a:rPr lang="fr-FR" sz="2000" dirty="0">
                <a:latin typeface="Calibri" panose="020F0502020204030204" pitchFamily="34" charset="0"/>
                <a:ea typeface="Times New Roman" panose="02020603050405020304" pitchFamily="18" charset="0"/>
              </a:rPr>
              <a:t> (méthane) ou le CO</a:t>
            </a:r>
            <a:r>
              <a:rPr lang="fr-FR" sz="2000" baseline="-25000" dirty="0">
                <a:latin typeface="Calibri" panose="020F0502020204030204" pitchFamily="34" charset="0"/>
                <a:ea typeface="Times New Roman" panose="02020603050405020304" pitchFamily="18" charset="0"/>
              </a:rPr>
              <a:t>2</a:t>
            </a:r>
            <a:r>
              <a:rPr lang="fr-FR" sz="2000" dirty="0">
                <a:latin typeface="Calibri" panose="020F0502020204030204" pitchFamily="34" charset="0"/>
                <a:ea typeface="Times New Roman" panose="02020603050405020304" pitchFamily="18" charset="0"/>
              </a:rPr>
              <a:t> (dioxyde de carbone). On peut analyser les impuretés dans les couches de neige afin de connaître la quantité de polluants d’origine humaine (poussières, aérosols, particules rejetées par les industries) présentes dans l’atmosphère.</a:t>
            </a:r>
            <a:endParaRPr lang="fr-FR" sz="2000" dirty="0">
              <a:effectLst/>
              <a:latin typeface="Times New Roman" panose="02020603050405020304" pitchFamily="18" charset="0"/>
              <a:ea typeface="Times New Roman" panose="02020603050405020304" pitchFamily="18" charset="0"/>
            </a:endParaRPr>
          </a:p>
          <a:p>
            <a:pPr algn="just">
              <a:spcAft>
                <a:spcPts val="0"/>
              </a:spcAft>
            </a:pPr>
            <a:r>
              <a:rPr lang="fr-FR" sz="2000" dirty="0">
                <a:latin typeface="Calibri" panose="020F0502020204030204" pitchFamily="34" charset="0"/>
                <a:ea typeface="Times New Roman" panose="02020603050405020304" pitchFamily="18" charset="0"/>
              </a:rPr>
              <a:t> </a:t>
            </a:r>
            <a:endParaRPr lang="fr-FR" sz="2000" dirty="0">
              <a:effectLst/>
              <a:latin typeface="Times New Roman" panose="02020603050405020304" pitchFamily="18" charset="0"/>
              <a:ea typeface="Times New Roman" panose="02020603050405020304" pitchFamily="18" charset="0"/>
            </a:endParaRPr>
          </a:p>
          <a:p>
            <a:pPr algn="just">
              <a:spcAft>
                <a:spcPts val="0"/>
              </a:spcAft>
            </a:pPr>
            <a:r>
              <a:rPr lang="fr-FR" sz="2000" dirty="0">
                <a:latin typeface="Calibri" panose="020F0502020204030204" pitchFamily="34" charset="0"/>
                <a:ea typeface="Times New Roman" panose="02020603050405020304" pitchFamily="18" charset="0"/>
              </a:rPr>
              <a:t>On observe alors que la composition de l’atmosphère a varié depuis 800 000 ans.</a:t>
            </a:r>
            <a:endParaRPr lang="fr-FR"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374487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B14697A-675A-7846-8FCB-42ED6E9983FF}"/>
              </a:ext>
            </a:extLst>
          </p:cNvPr>
          <p:cNvSpPr/>
          <p:nvPr/>
        </p:nvSpPr>
        <p:spPr>
          <a:xfrm>
            <a:off x="505326" y="518868"/>
            <a:ext cx="9324473" cy="4919295"/>
          </a:xfrm>
          <a:prstGeom prst="rect">
            <a:avLst/>
          </a:prstGeom>
        </p:spPr>
        <p:txBody>
          <a:bodyPr wrap="square">
            <a:spAutoFit/>
          </a:bodyPr>
          <a:lstStyle/>
          <a:p>
            <a:pPr algn="ctr">
              <a:spcAft>
                <a:spcPts val="0"/>
              </a:spcAft>
            </a:pPr>
            <a:r>
              <a:rPr lang="fr-FR" sz="2400" b="1" i="1" dirty="0">
                <a:solidFill>
                  <a:srgbClr val="FF0000"/>
                </a:solidFill>
                <a:latin typeface="Calibri" panose="020F0502020204030204" pitchFamily="34" charset="0"/>
                <a:ea typeface="Times New Roman" panose="02020603050405020304" pitchFamily="18" charset="0"/>
              </a:rPr>
              <a:t>Comment évolue la composition de l’atmosphère depuis 800 000 ans ?</a:t>
            </a:r>
            <a:endParaRPr lang="fr-FR" sz="2400" dirty="0">
              <a:effectLst/>
              <a:latin typeface="Times New Roman" panose="02020603050405020304" pitchFamily="18" charset="0"/>
              <a:ea typeface="Times New Roman" panose="02020603050405020304" pitchFamily="18" charset="0"/>
            </a:endParaRPr>
          </a:p>
          <a:p>
            <a:pPr lvl="0">
              <a:spcBef>
                <a:spcPts val="200"/>
              </a:spcBef>
              <a:spcAft>
                <a:spcPts val="0"/>
              </a:spcAft>
            </a:pPr>
            <a:r>
              <a:rPr lang="fr-FR" sz="2400" b="1" dirty="0">
                <a:solidFill>
                  <a:srgbClr val="00B050"/>
                </a:solidFill>
                <a:effectLst/>
                <a:latin typeface="Calibri" panose="020F0502020204030204" pitchFamily="34" charset="0"/>
                <a:ea typeface="MS Gothic" panose="020B0609070205080204" pitchFamily="49" charset="-128"/>
                <a:cs typeface="Times New Roman" panose="02020603050405020304" pitchFamily="18" charset="0"/>
              </a:rPr>
              <a:t>B. Une évolution similaire des taux de CO</a:t>
            </a:r>
            <a:r>
              <a:rPr lang="fr-FR" sz="2400" b="1" baseline="-25000" dirty="0">
                <a:solidFill>
                  <a:srgbClr val="00B050"/>
                </a:solidFill>
                <a:effectLst/>
                <a:latin typeface="Calibri" panose="020F0502020204030204" pitchFamily="34" charset="0"/>
                <a:ea typeface="MS Gothic" panose="020B0609070205080204" pitchFamily="49" charset="-128"/>
                <a:cs typeface="Times New Roman" panose="02020603050405020304" pitchFamily="18" charset="0"/>
              </a:rPr>
              <a:t>2</a:t>
            </a:r>
            <a:r>
              <a:rPr lang="fr-FR" sz="2400" b="1" dirty="0">
                <a:solidFill>
                  <a:srgbClr val="00B050"/>
                </a:solidFill>
                <a:effectLst/>
                <a:latin typeface="Calibri" panose="020F0502020204030204" pitchFamily="34" charset="0"/>
                <a:ea typeface="MS Gothic" panose="020B0609070205080204" pitchFamily="49" charset="-128"/>
                <a:cs typeface="Times New Roman" panose="02020603050405020304" pitchFamily="18" charset="0"/>
              </a:rPr>
              <a:t> et CH</a:t>
            </a:r>
            <a:r>
              <a:rPr lang="fr-FR" sz="2400" b="1" baseline="-25000" dirty="0">
                <a:solidFill>
                  <a:srgbClr val="00B050"/>
                </a:solidFill>
                <a:effectLst/>
                <a:latin typeface="Calibri" panose="020F0502020204030204" pitchFamily="34" charset="0"/>
                <a:ea typeface="MS Gothic" panose="020B0609070205080204" pitchFamily="49" charset="-128"/>
                <a:cs typeface="Times New Roman" panose="02020603050405020304" pitchFamily="18" charset="0"/>
              </a:rPr>
              <a:t>4</a:t>
            </a:r>
            <a:endParaRPr lang="fr-FR" sz="2400" b="1" dirty="0">
              <a:solidFill>
                <a:srgbClr val="365F91"/>
              </a:solidFill>
              <a:effectLst/>
              <a:latin typeface="Calibri" panose="020F0502020204030204" pitchFamily="34" charset="0"/>
              <a:ea typeface="MS Gothic" panose="020B0609070205080204" pitchFamily="49" charset="-128"/>
              <a:cs typeface="Times New Roman" panose="02020603050405020304" pitchFamily="18" charset="0"/>
            </a:endParaRPr>
          </a:p>
          <a:p>
            <a:pPr indent="449580" algn="just">
              <a:spcAft>
                <a:spcPts val="0"/>
              </a:spcAft>
            </a:pPr>
            <a:r>
              <a:rPr lang="fr-FR" sz="2400" dirty="0">
                <a:latin typeface="Calibri" panose="020F0502020204030204" pitchFamily="34" charset="0"/>
                <a:ea typeface="Times New Roman" panose="02020603050405020304" pitchFamily="18" charset="0"/>
              </a:rPr>
              <a:t>Tout d’abord, les taux de dioxyde de carbone et de méthane ont varié conjointement avec une période de 100 000 environ. Récemment, ces taux ont dépassé les valeurs maximales jamais atteintes au cours de la période archivée. Les émissions d’origine anthropique (agriculture, exploitation de gaz et de charbon, feux de forêt, etc…) sont responsables de ces taux car elles représentent le double des émissions naturelles.</a:t>
            </a:r>
            <a:endParaRPr lang="fr-FR" sz="2400" dirty="0">
              <a:effectLst/>
              <a:latin typeface="Times New Roman" panose="02020603050405020304" pitchFamily="18" charset="0"/>
              <a:ea typeface="Times New Roman" panose="02020603050405020304" pitchFamily="18" charset="0"/>
            </a:endParaRPr>
          </a:p>
          <a:p>
            <a:pPr algn="just">
              <a:spcAft>
                <a:spcPts val="0"/>
              </a:spcAft>
            </a:pPr>
            <a:r>
              <a:rPr lang="fr-FR" sz="2400" dirty="0">
                <a:latin typeface="Calibri" panose="020F0502020204030204" pitchFamily="34" charset="0"/>
                <a:ea typeface="Times New Roman" panose="02020603050405020304" pitchFamily="18" charset="0"/>
              </a:rPr>
              <a:t> </a:t>
            </a:r>
            <a:endParaRPr lang="fr-FR" sz="2400" dirty="0">
              <a:effectLst/>
              <a:latin typeface="Times New Roman" panose="02020603050405020304" pitchFamily="18" charset="0"/>
              <a:ea typeface="Times New Roman" panose="02020603050405020304" pitchFamily="18" charset="0"/>
            </a:endParaRPr>
          </a:p>
          <a:p>
            <a:pPr indent="449580" algn="just">
              <a:spcAft>
                <a:spcPts val="0"/>
              </a:spcAft>
            </a:pPr>
            <a:r>
              <a:rPr lang="fr-FR" sz="2400" dirty="0">
                <a:latin typeface="Calibri" panose="020F0502020204030204" pitchFamily="34" charset="0"/>
                <a:ea typeface="Times New Roman" panose="02020603050405020304" pitchFamily="18" charset="0"/>
              </a:rPr>
              <a:t>En outre, des polluants d’origine humaine strictement anthropiques sont détectables dans les glaces de la période industrielle. </a:t>
            </a:r>
            <a:endParaRPr lang="fr-FR" sz="2400" dirty="0">
              <a:effectLst/>
              <a:latin typeface="Times New Roman" panose="02020603050405020304" pitchFamily="18" charset="0"/>
              <a:ea typeface="Times New Roman" panose="02020603050405020304" pitchFamily="18" charset="0"/>
            </a:endParaRPr>
          </a:p>
          <a:p>
            <a:pPr algn="ctr">
              <a:spcAft>
                <a:spcPts val="0"/>
              </a:spcAft>
            </a:pPr>
            <a:r>
              <a:rPr lang="fr-FR" sz="2400" b="1" i="1" dirty="0">
                <a:solidFill>
                  <a:srgbClr val="FF0000"/>
                </a:solidFill>
                <a:latin typeface="Calibri" panose="020F0502020204030204" pitchFamily="34" charset="0"/>
                <a:ea typeface="Times New Roman" panose="02020603050405020304" pitchFamily="18" charset="0"/>
              </a:rPr>
              <a:t>Quelles sont les autres informations apportées par les glaces ?</a:t>
            </a:r>
            <a:endParaRPr lang="fr-FR" sz="2400" dirty="0">
              <a:effectLst/>
              <a:latin typeface="Times New Roman" panose="02020603050405020304" pitchFamily="18" charset="0"/>
              <a:ea typeface="Times New Roman" panose="02020603050405020304" pitchFamily="18" charset="0"/>
            </a:endParaRPr>
          </a:p>
          <a:p>
            <a:pPr algn="just">
              <a:spcAft>
                <a:spcPts val="0"/>
              </a:spcAft>
            </a:pPr>
            <a:r>
              <a:rPr lang="fr-FR" sz="2400" dirty="0">
                <a:latin typeface="Calibri" panose="020F0502020204030204" pitchFamily="34" charset="0"/>
                <a:ea typeface="Times New Roman" panose="02020603050405020304" pitchFamily="18" charset="0"/>
              </a:rPr>
              <a:t> </a:t>
            </a:r>
            <a:endParaRPr lang="fr-FR"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119544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2D4A32D-122B-7743-AE26-B0E5B7A59B1E}"/>
              </a:ext>
            </a:extLst>
          </p:cNvPr>
          <p:cNvSpPr/>
          <p:nvPr/>
        </p:nvSpPr>
        <p:spPr>
          <a:xfrm>
            <a:off x="336885" y="351856"/>
            <a:ext cx="10539663" cy="4616648"/>
          </a:xfrm>
          <a:prstGeom prst="rect">
            <a:avLst/>
          </a:prstGeom>
        </p:spPr>
        <p:txBody>
          <a:bodyPr wrap="square">
            <a:spAutoFit/>
          </a:bodyPr>
          <a:lstStyle/>
          <a:p>
            <a:pPr algn="just">
              <a:spcAft>
                <a:spcPts val="0"/>
              </a:spcAft>
            </a:pPr>
            <a:r>
              <a:rPr lang="fr-FR" sz="2400" b="1" dirty="0">
                <a:solidFill>
                  <a:srgbClr val="00B050"/>
                </a:solidFill>
                <a:ea typeface="Times New Roman" panose="02020603050405020304" pitchFamily="18" charset="0"/>
              </a:rPr>
              <a:t> C</a:t>
            </a:r>
            <a:r>
              <a:rPr lang="fr-FR" sz="2000" dirty="0">
                <a:latin typeface="Times New Roman" panose="02020603050405020304" pitchFamily="18" charset="0"/>
                <a:ea typeface="Times New Roman" panose="02020603050405020304" pitchFamily="18" charset="0"/>
              </a:rPr>
              <a:t>. </a:t>
            </a:r>
            <a:r>
              <a:rPr lang="fr-FR" sz="2000" b="1" dirty="0">
                <a:solidFill>
                  <a:srgbClr val="00B050"/>
                </a:solidFill>
                <a:effectLst/>
                <a:latin typeface="Calibri" panose="020F0502020204030204" pitchFamily="34" charset="0"/>
                <a:ea typeface="MS Gothic" panose="020B0609070205080204" pitchFamily="49" charset="-128"/>
                <a:cs typeface="Times New Roman" panose="02020603050405020304" pitchFamily="18" charset="0"/>
              </a:rPr>
              <a:t>Les isotopes de l’oxygène </a:t>
            </a:r>
            <a:r>
              <a:rPr lang="fr-FR" sz="2000" b="1" baseline="30000" dirty="0">
                <a:solidFill>
                  <a:srgbClr val="00B050"/>
                </a:solidFill>
                <a:effectLst/>
                <a:latin typeface="Calibri" panose="020F0502020204030204" pitchFamily="34" charset="0"/>
                <a:ea typeface="MS Gothic" panose="020B0609070205080204" pitchFamily="49" charset="-128"/>
                <a:cs typeface="Times New Roman" panose="02020603050405020304" pitchFamily="18" charset="0"/>
              </a:rPr>
              <a:t>16</a:t>
            </a:r>
            <a:r>
              <a:rPr lang="fr-FR" sz="2000" b="1" dirty="0">
                <a:solidFill>
                  <a:srgbClr val="00B050"/>
                </a:solidFill>
                <a:effectLst/>
                <a:latin typeface="Calibri" panose="020F0502020204030204" pitchFamily="34" charset="0"/>
                <a:ea typeface="MS Gothic" panose="020B0609070205080204" pitchFamily="49" charset="-128"/>
                <a:cs typeface="Times New Roman" panose="02020603050405020304" pitchFamily="18" charset="0"/>
              </a:rPr>
              <a:t>O et </a:t>
            </a:r>
            <a:r>
              <a:rPr lang="fr-FR" sz="2000" b="1" baseline="30000" dirty="0">
                <a:solidFill>
                  <a:srgbClr val="00B050"/>
                </a:solidFill>
                <a:effectLst/>
                <a:latin typeface="Calibri" panose="020F0502020204030204" pitchFamily="34" charset="0"/>
                <a:ea typeface="MS Gothic" panose="020B0609070205080204" pitchFamily="49" charset="-128"/>
                <a:cs typeface="Times New Roman" panose="02020603050405020304" pitchFamily="18" charset="0"/>
              </a:rPr>
              <a:t>18</a:t>
            </a:r>
            <a:r>
              <a:rPr lang="fr-FR" sz="2000" b="1" dirty="0">
                <a:solidFill>
                  <a:srgbClr val="00B050"/>
                </a:solidFill>
                <a:effectLst/>
                <a:latin typeface="Calibri" panose="020F0502020204030204" pitchFamily="34" charset="0"/>
                <a:ea typeface="MS Gothic" panose="020B0609070205080204" pitchFamily="49" charset="-128"/>
                <a:cs typeface="Times New Roman" panose="02020603050405020304" pitchFamily="18" charset="0"/>
              </a:rPr>
              <a:t>O et leur utilisation dans l’analyse des climats passés</a:t>
            </a:r>
            <a:endParaRPr lang="fr-FR" sz="2400" b="1" dirty="0">
              <a:solidFill>
                <a:srgbClr val="365F91"/>
              </a:solidFill>
              <a:effectLst/>
              <a:latin typeface="Calibri" panose="020F0502020204030204" pitchFamily="34" charset="0"/>
              <a:ea typeface="MS Gothic" panose="020B0609070205080204" pitchFamily="49" charset="-128"/>
              <a:cs typeface="Times New Roman" panose="02020603050405020304" pitchFamily="18" charset="0"/>
            </a:endParaRPr>
          </a:p>
          <a:p>
            <a:pPr indent="228600"/>
            <a:r>
              <a:rPr lang="fr-FR" b="1" dirty="0">
                <a:solidFill>
                  <a:srgbClr val="0070C0"/>
                </a:solidFill>
                <a:latin typeface="Verdana" panose="020B0604030504040204" pitchFamily="34" charset="0"/>
              </a:rPr>
              <a:t>C.1. Le </a:t>
            </a:r>
            <a:r>
              <a:rPr lang="fr-FR" b="1" dirty="0">
                <a:solidFill>
                  <a:srgbClr val="0070C0"/>
                </a:solidFill>
                <a:latin typeface="Calibri" panose="020F0502020204030204" pitchFamily="34" charset="0"/>
              </a:rPr>
              <a:t>∂</a:t>
            </a:r>
            <a:r>
              <a:rPr lang="fr-FR" b="1" baseline="30000" dirty="0">
                <a:solidFill>
                  <a:srgbClr val="0070C0"/>
                </a:solidFill>
                <a:latin typeface="Calibri" panose="020F0502020204030204" pitchFamily="34" charset="0"/>
              </a:rPr>
              <a:t>18</a:t>
            </a:r>
            <a:r>
              <a:rPr lang="fr-FR" b="1" dirty="0">
                <a:solidFill>
                  <a:srgbClr val="0070C0"/>
                </a:solidFill>
                <a:latin typeface="Calibri" panose="020F0502020204030204" pitchFamily="34" charset="0"/>
              </a:rPr>
              <a:t>O , un rapport mesuré dans l’eau et la glace</a:t>
            </a:r>
            <a:endParaRPr lang="fr-FR" b="1" dirty="0">
              <a:solidFill>
                <a:srgbClr val="000000"/>
              </a:solidFill>
              <a:latin typeface="Verdana" panose="020B0604030504040204" pitchFamily="34" charset="0"/>
            </a:endParaRPr>
          </a:p>
          <a:p>
            <a:pPr indent="449580" algn="just">
              <a:spcAft>
                <a:spcPts val="0"/>
              </a:spcAft>
            </a:pPr>
            <a:r>
              <a:rPr lang="fr-FR" dirty="0">
                <a:latin typeface="Calibri" panose="020F0502020204030204" pitchFamily="34" charset="0"/>
                <a:ea typeface="Times New Roman" panose="02020603050405020304" pitchFamily="18" charset="0"/>
              </a:rPr>
              <a:t>Les calottes glaciaires représentent donc une accumulation au même endroit de plusieurs milliers d’années de </a:t>
            </a:r>
            <a:r>
              <a:rPr lang="fr-FR" b="1" u="sng" dirty="0">
                <a:latin typeface="Calibri" panose="020F0502020204030204" pitchFamily="34" charset="0"/>
                <a:ea typeface="Times New Roman" panose="02020603050405020304" pitchFamily="18" charset="0"/>
              </a:rPr>
              <a:t>précipitations neigeuses</a:t>
            </a:r>
            <a:r>
              <a:rPr lang="fr-FR" dirty="0">
                <a:latin typeface="Calibri" panose="020F0502020204030204" pitchFamily="34" charset="0"/>
                <a:ea typeface="Times New Roman" panose="02020603050405020304" pitchFamily="18" charset="0"/>
              </a:rPr>
              <a:t> dont on peut mesurer la teneur en divers éléments chimiques. Certains isotopes* ont, en effet, la propriété de rester stables au cours du temps. C’est le cas des isotopes </a:t>
            </a:r>
            <a:r>
              <a:rPr lang="fr-FR" baseline="30000" dirty="0">
                <a:latin typeface="Calibri" panose="020F0502020204030204" pitchFamily="34" charset="0"/>
                <a:ea typeface="Times New Roman" panose="02020603050405020304" pitchFamily="18" charset="0"/>
              </a:rPr>
              <a:t>16</a:t>
            </a:r>
            <a:r>
              <a:rPr lang="fr-FR" dirty="0">
                <a:latin typeface="Calibri" panose="020F0502020204030204" pitchFamily="34" charset="0"/>
                <a:ea typeface="Times New Roman" panose="02020603050405020304" pitchFamily="18" charset="0"/>
              </a:rPr>
              <a:t>O et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 de l’oxygène. </a:t>
            </a:r>
            <a:r>
              <a:rPr lang="fr-FR" b="1" dirty="0">
                <a:latin typeface="Calibri" panose="020F0502020204030204" pitchFamily="34" charset="0"/>
                <a:ea typeface="Times New Roman" panose="02020603050405020304" pitchFamily="18" charset="0"/>
              </a:rPr>
              <a:t>La glace</a:t>
            </a:r>
            <a:r>
              <a:rPr lang="fr-FR" dirty="0">
                <a:latin typeface="Calibri" panose="020F0502020204030204" pitchFamily="34" charset="0"/>
                <a:ea typeface="Times New Roman" panose="02020603050405020304" pitchFamily="18" charset="0"/>
              </a:rPr>
              <a:t> </a:t>
            </a:r>
            <a:r>
              <a:rPr lang="fr-FR" b="1" dirty="0">
                <a:latin typeface="Calibri" panose="020F0502020204030204" pitchFamily="34" charset="0"/>
                <a:ea typeface="Times New Roman" panose="02020603050405020304" pitchFamily="18" charset="0"/>
              </a:rPr>
              <a:t>se forme donc à partir d’H</a:t>
            </a:r>
            <a:r>
              <a:rPr lang="fr-FR" b="1" baseline="-25000" dirty="0">
                <a:latin typeface="Calibri" panose="020F0502020204030204" pitchFamily="34" charset="0"/>
                <a:ea typeface="Times New Roman" panose="02020603050405020304" pitchFamily="18" charset="0"/>
              </a:rPr>
              <a:t>2</a:t>
            </a:r>
            <a:r>
              <a:rPr lang="fr-FR" b="1" baseline="30000" dirty="0">
                <a:latin typeface="Calibri" panose="020F0502020204030204" pitchFamily="34" charset="0"/>
                <a:ea typeface="Times New Roman" panose="02020603050405020304" pitchFamily="18" charset="0"/>
              </a:rPr>
              <a:t>18</a:t>
            </a:r>
            <a:r>
              <a:rPr lang="fr-FR" b="1" dirty="0">
                <a:latin typeface="Calibri" panose="020F0502020204030204" pitchFamily="34" charset="0"/>
                <a:ea typeface="Times New Roman" panose="02020603050405020304" pitchFamily="18" charset="0"/>
              </a:rPr>
              <a:t>O ou d’H</a:t>
            </a:r>
            <a:r>
              <a:rPr lang="fr-FR" b="1" baseline="-25000" dirty="0">
                <a:latin typeface="Calibri" panose="020F0502020204030204" pitchFamily="34" charset="0"/>
                <a:ea typeface="Times New Roman" panose="02020603050405020304" pitchFamily="18" charset="0"/>
              </a:rPr>
              <a:t>2</a:t>
            </a:r>
            <a:r>
              <a:rPr lang="fr-FR" b="1" baseline="30000" dirty="0">
                <a:latin typeface="Calibri" panose="020F0502020204030204" pitchFamily="34" charset="0"/>
                <a:ea typeface="Times New Roman" panose="02020603050405020304" pitchFamily="18" charset="0"/>
              </a:rPr>
              <a:t>16</a:t>
            </a:r>
            <a:r>
              <a:rPr lang="fr-FR" b="1" dirty="0">
                <a:latin typeface="Calibri" panose="020F0502020204030204" pitchFamily="34" charset="0"/>
                <a:ea typeface="Times New Roman" panose="02020603050405020304" pitchFamily="18" charset="0"/>
              </a:rPr>
              <a:t>O</a:t>
            </a:r>
            <a:r>
              <a:rPr lang="fr-FR" dirty="0">
                <a:latin typeface="Calibri" panose="020F0502020204030204" pitchFamily="34" charset="0"/>
                <a:ea typeface="Times New Roman" panose="02020603050405020304" pitchFamily="18" charset="0"/>
              </a:rPr>
              <a:t>. </a:t>
            </a:r>
            <a:endParaRPr lang="fr-FR" sz="2000" dirty="0">
              <a:effectLst/>
              <a:latin typeface="Times New Roman" panose="02020603050405020304" pitchFamily="18" charset="0"/>
              <a:ea typeface="Times New Roman" panose="02020603050405020304" pitchFamily="18" charset="0"/>
            </a:endParaRPr>
          </a:p>
          <a:p>
            <a:pPr algn="just">
              <a:spcAft>
                <a:spcPts val="0"/>
              </a:spcAft>
            </a:pPr>
            <a:r>
              <a:rPr lang="fr-FR" i="1" dirty="0">
                <a:latin typeface="Calibri" panose="020F0502020204030204" pitchFamily="34" charset="0"/>
                <a:ea typeface="Times New Roman" panose="02020603050405020304" pitchFamily="18" charset="0"/>
              </a:rPr>
              <a:t>* isotope : élément chimique partageant le même nombre de protons, mais ayant un nombre de neutrons différent</a:t>
            </a:r>
            <a:endParaRPr lang="fr-FR" sz="2000" dirty="0">
              <a:effectLst/>
              <a:latin typeface="Times New Roman" panose="02020603050405020304" pitchFamily="18" charset="0"/>
              <a:ea typeface="Times New Roman" panose="02020603050405020304" pitchFamily="18" charset="0"/>
            </a:endParaRPr>
          </a:p>
          <a:p>
            <a:pPr indent="449580" algn="just">
              <a:spcAft>
                <a:spcPts val="0"/>
              </a:spcAft>
            </a:pPr>
            <a:r>
              <a:rPr lang="fr-FR" dirty="0">
                <a:latin typeface="Calibri" panose="020F0502020204030204" pitchFamily="34" charset="0"/>
                <a:ea typeface="Times New Roman" panose="02020603050405020304" pitchFamily="18" charset="0"/>
              </a:rPr>
              <a:t>L’analyse de la quantité des deux isotopes de l’oxygène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 et </a:t>
            </a:r>
            <a:r>
              <a:rPr lang="fr-FR" baseline="30000" dirty="0">
                <a:latin typeface="Calibri" panose="020F0502020204030204" pitchFamily="34" charset="0"/>
                <a:ea typeface="Times New Roman" panose="02020603050405020304" pitchFamily="18" charset="0"/>
              </a:rPr>
              <a:t>16</a:t>
            </a:r>
            <a:r>
              <a:rPr lang="fr-FR" dirty="0">
                <a:latin typeface="Calibri" panose="020F0502020204030204" pitchFamily="34" charset="0"/>
                <a:ea typeface="Times New Roman" panose="02020603050405020304" pitchFamily="18" charset="0"/>
              </a:rPr>
              <a:t>O) se fait par </a:t>
            </a:r>
            <a:r>
              <a:rPr lang="fr-FR" b="1" u="sng" dirty="0">
                <a:latin typeface="Calibri" panose="020F0502020204030204" pitchFamily="34" charset="0"/>
                <a:ea typeface="Times New Roman" panose="02020603050405020304" pitchFamily="18" charset="0"/>
              </a:rPr>
              <a:t>spectrométrie de masse.</a:t>
            </a:r>
            <a:r>
              <a:rPr lang="fr-FR" dirty="0">
                <a:latin typeface="Calibri" panose="020F0502020204030204" pitchFamily="34" charset="0"/>
                <a:ea typeface="Times New Roman" panose="02020603050405020304" pitchFamily="18" charset="0"/>
              </a:rPr>
              <a:t> Dans la nature, l’isotope de masse atomique 18 de l’oxygène </a:t>
            </a:r>
            <a:r>
              <a:rPr lang="fr-FR" b="1" dirty="0">
                <a:latin typeface="Calibri" panose="020F0502020204030204" pitchFamily="34" charset="0"/>
                <a:ea typeface="Times New Roman" panose="02020603050405020304" pitchFamily="18" charset="0"/>
              </a:rPr>
              <a:t>(</a:t>
            </a:r>
            <a:r>
              <a:rPr lang="fr-FR" b="1" baseline="30000" dirty="0">
                <a:latin typeface="Calibri" panose="020F0502020204030204" pitchFamily="34" charset="0"/>
                <a:ea typeface="Times New Roman" panose="02020603050405020304" pitchFamily="18" charset="0"/>
              </a:rPr>
              <a:t>18</a:t>
            </a:r>
            <a:r>
              <a:rPr lang="fr-FR" b="1" dirty="0">
                <a:latin typeface="Calibri" panose="020F0502020204030204" pitchFamily="34" charset="0"/>
                <a:ea typeface="Times New Roman" panose="02020603050405020304" pitchFamily="18" charset="0"/>
              </a:rPr>
              <a:t>O) est bien plus rare</a:t>
            </a:r>
            <a:r>
              <a:rPr lang="fr-FR" dirty="0">
                <a:latin typeface="Calibri" panose="020F0502020204030204" pitchFamily="34" charset="0"/>
                <a:ea typeface="Times New Roman" panose="02020603050405020304" pitchFamily="18" charset="0"/>
              </a:rPr>
              <a:t> que l’isotope de masse atomique 16 (</a:t>
            </a:r>
            <a:r>
              <a:rPr lang="fr-FR" baseline="30000" dirty="0">
                <a:latin typeface="Calibri" panose="020F0502020204030204" pitchFamily="34" charset="0"/>
                <a:ea typeface="Times New Roman" panose="02020603050405020304" pitchFamily="18" charset="0"/>
              </a:rPr>
              <a:t>16</a:t>
            </a:r>
            <a:r>
              <a:rPr lang="fr-FR" dirty="0">
                <a:latin typeface="Calibri" panose="020F0502020204030204" pitchFamily="34" charset="0"/>
                <a:ea typeface="Times New Roman" panose="02020603050405020304" pitchFamily="18" charset="0"/>
              </a:rPr>
              <a:t>O). Dans l’eau de mer actuelle, 99,8% des molécules d’eau sont avec l’isotope </a:t>
            </a:r>
            <a:r>
              <a:rPr lang="fr-FR" baseline="30000" dirty="0">
                <a:latin typeface="Calibri" panose="020F0502020204030204" pitchFamily="34" charset="0"/>
                <a:ea typeface="Times New Roman" panose="02020603050405020304" pitchFamily="18" charset="0"/>
              </a:rPr>
              <a:t>16</a:t>
            </a:r>
            <a:r>
              <a:rPr lang="fr-FR" dirty="0">
                <a:latin typeface="Calibri" panose="020F0502020204030204" pitchFamily="34" charset="0"/>
                <a:ea typeface="Times New Roman" panose="02020603050405020304" pitchFamily="18" charset="0"/>
              </a:rPr>
              <a:t>O et 0,2% avec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 Pour pouvoir comparer deux échantillons de glace, on emploie </a:t>
            </a:r>
            <a:r>
              <a:rPr lang="fr-FR" b="1" dirty="0">
                <a:latin typeface="Calibri" panose="020F0502020204030204" pitchFamily="34" charset="0"/>
                <a:ea typeface="Times New Roman" panose="02020603050405020304" pitchFamily="18" charset="0"/>
              </a:rPr>
              <a:t>un outil mathématique, le ∂</a:t>
            </a:r>
            <a:r>
              <a:rPr lang="fr-FR" b="1" baseline="30000" dirty="0">
                <a:latin typeface="Calibri" panose="020F0502020204030204" pitchFamily="34" charset="0"/>
                <a:ea typeface="Times New Roman" panose="02020603050405020304" pitchFamily="18" charset="0"/>
              </a:rPr>
              <a:t>18</a:t>
            </a:r>
            <a:r>
              <a:rPr lang="fr-FR" b="1" dirty="0">
                <a:latin typeface="Calibri" panose="020F0502020204030204" pitchFamily="34" charset="0"/>
                <a:ea typeface="Times New Roman" panose="02020603050405020304" pitchFamily="18" charset="0"/>
              </a:rPr>
              <a:t>O</a:t>
            </a:r>
            <a:r>
              <a:rPr lang="fr-FR" dirty="0">
                <a:latin typeface="Calibri" panose="020F0502020204030204" pitchFamily="34" charset="0"/>
                <a:ea typeface="Times New Roman" panose="02020603050405020304" pitchFamily="18" charset="0"/>
              </a:rPr>
              <a:t>. </a:t>
            </a:r>
            <a:endParaRPr lang="fr-FR" sz="2000" dirty="0">
              <a:effectLst/>
              <a:latin typeface="Times New Roman" panose="02020603050405020304" pitchFamily="18" charset="0"/>
              <a:ea typeface="Times New Roman" panose="02020603050405020304" pitchFamily="18" charset="0"/>
            </a:endParaRPr>
          </a:p>
          <a:p>
            <a:pPr indent="449580" algn="just">
              <a:spcAft>
                <a:spcPts val="0"/>
              </a:spcAft>
            </a:pPr>
            <a:r>
              <a:rPr lang="fr-FR" dirty="0">
                <a:latin typeface="Calibri" panose="020F0502020204030204" pitchFamily="34" charset="0"/>
                <a:ea typeface="Times New Roman" panose="02020603050405020304" pitchFamily="18" charset="0"/>
              </a:rPr>
              <a:t>On exprime la proportion relative par le rapport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a:t>
            </a:r>
            <a:r>
              <a:rPr lang="fr-FR" baseline="30000" dirty="0">
                <a:latin typeface="Calibri" panose="020F0502020204030204" pitchFamily="34" charset="0"/>
                <a:ea typeface="Times New Roman" panose="02020603050405020304" pitchFamily="18" charset="0"/>
              </a:rPr>
              <a:t>16</a:t>
            </a:r>
            <a:r>
              <a:rPr lang="fr-FR" dirty="0">
                <a:latin typeface="Calibri" panose="020F0502020204030204" pitchFamily="34" charset="0"/>
                <a:ea typeface="Times New Roman" panose="02020603050405020304" pitchFamily="18" charset="0"/>
              </a:rPr>
              <a:t>O en prenant comme référence, celle du rapport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a:t>
            </a:r>
            <a:r>
              <a:rPr lang="fr-FR" baseline="30000" dirty="0">
                <a:latin typeface="Calibri" panose="020F0502020204030204" pitchFamily="34" charset="0"/>
                <a:ea typeface="Times New Roman" panose="02020603050405020304" pitchFamily="18" charset="0"/>
              </a:rPr>
              <a:t>16</a:t>
            </a:r>
            <a:r>
              <a:rPr lang="fr-FR" dirty="0">
                <a:latin typeface="Calibri" panose="020F0502020204030204" pitchFamily="34" charset="0"/>
                <a:ea typeface="Times New Roman" panose="02020603050405020304" pitchFamily="18" charset="0"/>
              </a:rPr>
              <a:t>O de l’eau de l’océan actuel (</a:t>
            </a:r>
            <a:r>
              <a:rPr lang="fr-FR" i="1" dirty="0">
                <a:latin typeface="Calibri" panose="020F0502020204030204" pitchFamily="34" charset="0"/>
                <a:ea typeface="Times New Roman" panose="02020603050405020304" pitchFamily="18" charset="0"/>
              </a:rPr>
              <a:t>SMOW : Standard </a:t>
            </a:r>
            <a:r>
              <a:rPr lang="fr-FR" i="1" dirty="0" err="1">
                <a:latin typeface="Calibri" panose="020F0502020204030204" pitchFamily="34" charset="0"/>
                <a:ea typeface="Times New Roman" panose="02020603050405020304" pitchFamily="18" charset="0"/>
              </a:rPr>
              <a:t>Mean</a:t>
            </a:r>
            <a:r>
              <a:rPr lang="fr-FR" i="1" dirty="0">
                <a:latin typeface="Calibri" panose="020F0502020204030204" pitchFamily="34" charset="0"/>
                <a:ea typeface="Times New Roman" panose="02020603050405020304" pitchFamily="18" charset="0"/>
              </a:rPr>
              <a:t> </a:t>
            </a:r>
            <a:r>
              <a:rPr lang="fr-FR" i="1" dirty="0" err="1">
                <a:latin typeface="Calibri" panose="020F0502020204030204" pitchFamily="34" charset="0"/>
                <a:ea typeface="Times New Roman" panose="02020603050405020304" pitchFamily="18" charset="0"/>
              </a:rPr>
              <a:t>Ocean</a:t>
            </a:r>
            <a:r>
              <a:rPr lang="fr-FR" i="1" dirty="0">
                <a:latin typeface="Calibri" panose="020F0502020204030204" pitchFamily="34" charset="0"/>
                <a:ea typeface="Times New Roman" panose="02020603050405020304" pitchFamily="18" charset="0"/>
              </a:rPr>
              <a:t> Water</a:t>
            </a:r>
            <a:r>
              <a:rPr lang="fr-FR" dirty="0">
                <a:latin typeface="Calibri" panose="020F0502020204030204" pitchFamily="34" charset="0"/>
                <a:ea typeface="Times New Roman" panose="02020603050405020304" pitchFamily="18" charset="0"/>
              </a:rPr>
              <a:t>), qui permet de comparer les compositions isotopiques d’échantillons issus de lieux différents. Le résultat est multiplié par 1000 étant donnée la faible abondance de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a:t>
            </a:r>
            <a:endParaRPr lang="fr-FR" sz="2000" dirty="0">
              <a:effectLst/>
              <a:latin typeface="Times New Roman" panose="02020603050405020304" pitchFamily="18" charset="0"/>
              <a:ea typeface="Times New Roman" panose="02020603050405020304" pitchFamily="18" charset="0"/>
            </a:endParaRPr>
          </a:p>
        </p:txBody>
      </p:sp>
      <p:grpSp>
        <p:nvGrpSpPr>
          <p:cNvPr id="26" name="Group 73">
            <a:extLst>
              <a:ext uri="{FF2B5EF4-FFF2-40B4-BE49-F238E27FC236}">
                <a16:creationId xmlns:a16="http://schemas.microsoft.com/office/drawing/2014/main" id="{2E8BD109-016D-1646-B9A7-209D139E5A77}"/>
              </a:ext>
            </a:extLst>
          </p:cNvPr>
          <p:cNvGrpSpPr>
            <a:grpSpLocks/>
          </p:cNvGrpSpPr>
          <p:nvPr/>
        </p:nvGrpSpPr>
        <p:grpSpPr bwMode="auto">
          <a:xfrm>
            <a:off x="4086726" y="4644189"/>
            <a:ext cx="5755106" cy="1888958"/>
            <a:chOff x="3501" y="11164"/>
            <a:chExt cx="5580" cy="900"/>
          </a:xfrm>
        </p:grpSpPr>
        <p:cxnSp>
          <p:nvCxnSpPr>
            <p:cNvPr id="27" name="Line 74">
              <a:extLst>
                <a:ext uri="{FF2B5EF4-FFF2-40B4-BE49-F238E27FC236}">
                  <a16:creationId xmlns:a16="http://schemas.microsoft.com/office/drawing/2014/main" id="{935EE7C5-8CF9-F641-8781-0713E3CD13D2}"/>
                </a:ext>
              </a:extLst>
            </p:cNvPr>
            <p:cNvCxnSpPr>
              <a:cxnSpLocks/>
            </p:cNvCxnSpPr>
            <p:nvPr/>
          </p:nvCxnSpPr>
          <p:spPr bwMode="auto">
            <a:xfrm>
              <a:off x="4581" y="11633"/>
              <a:ext cx="288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28" name="Text Box 75">
              <a:extLst>
                <a:ext uri="{FF2B5EF4-FFF2-40B4-BE49-F238E27FC236}">
                  <a16:creationId xmlns:a16="http://schemas.microsoft.com/office/drawing/2014/main" id="{495DA740-1511-4C46-BADA-A178621D50FF}"/>
                </a:ext>
              </a:extLst>
            </p:cNvPr>
            <p:cNvSpPr txBox="1">
              <a:spLocks/>
            </p:cNvSpPr>
            <p:nvPr/>
          </p:nvSpPr>
          <p:spPr bwMode="auto">
            <a:xfrm>
              <a:off x="7641" y="11524"/>
              <a:ext cx="1440" cy="54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fr-FR">
                  <a:effectLst/>
                  <a:latin typeface="Times New Roman" panose="02020603050405020304" pitchFamily="18" charset="0"/>
                  <a:ea typeface="Times New Roman" panose="02020603050405020304" pitchFamily="18" charset="0"/>
                </a:rPr>
                <a:t>X 1000</a:t>
              </a:r>
            </a:p>
          </p:txBody>
        </p:sp>
        <p:sp>
          <p:nvSpPr>
            <p:cNvPr id="29" name="Text Box 76">
              <a:extLst>
                <a:ext uri="{FF2B5EF4-FFF2-40B4-BE49-F238E27FC236}">
                  <a16:creationId xmlns:a16="http://schemas.microsoft.com/office/drawing/2014/main" id="{57BC7BBC-5970-AB44-92B6-148E0BE2B2D1}"/>
                </a:ext>
              </a:extLst>
            </p:cNvPr>
            <p:cNvSpPr txBox="1">
              <a:spLocks/>
            </p:cNvSpPr>
            <p:nvPr/>
          </p:nvSpPr>
          <p:spPr bwMode="auto">
            <a:xfrm>
              <a:off x="3501" y="11524"/>
              <a:ext cx="108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fr-FR" sz="1600">
                  <a:effectLst/>
                  <a:latin typeface="Symbol" pitchFamily="2" charset="2"/>
                  <a:ea typeface="Times New Roman" panose="02020603050405020304" pitchFamily="18" charset="0"/>
                </a:rPr>
                <a:t>d</a:t>
              </a:r>
              <a:r>
                <a:rPr lang="fr-FR" sz="1600" baseline="30000">
                  <a:effectLst/>
                  <a:latin typeface="Times New Roman" panose="02020603050405020304" pitchFamily="18" charset="0"/>
                  <a:ea typeface="Times New Roman" panose="02020603050405020304" pitchFamily="18" charset="0"/>
                </a:rPr>
                <a:t>18</a:t>
              </a:r>
              <a:r>
                <a:rPr lang="fr-FR" sz="1600">
                  <a:effectLst/>
                  <a:latin typeface="Times New Roman" panose="02020603050405020304" pitchFamily="18" charset="0"/>
                  <a:ea typeface="Times New Roman" panose="02020603050405020304" pitchFamily="18" charset="0"/>
                </a:rPr>
                <a:t>O =</a:t>
              </a:r>
            </a:p>
          </p:txBody>
        </p:sp>
        <p:sp>
          <p:nvSpPr>
            <p:cNvPr id="30" name="Rectangle 29">
              <a:extLst>
                <a:ext uri="{FF2B5EF4-FFF2-40B4-BE49-F238E27FC236}">
                  <a16:creationId xmlns:a16="http://schemas.microsoft.com/office/drawing/2014/main" id="{C3483015-37C4-AD48-97CC-B47B66E306BC}"/>
                </a:ext>
              </a:extLst>
            </p:cNvPr>
            <p:cNvSpPr>
              <a:spLocks/>
            </p:cNvSpPr>
            <p:nvPr/>
          </p:nvSpPr>
          <p:spPr bwMode="auto">
            <a:xfrm>
              <a:off x="3501" y="11164"/>
              <a:ext cx="5040" cy="9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dirty="0"/>
            </a:p>
          </p:txBody>
        </p:sp>
        <p:sp>
          <p:nvSpPr>
            <p:cNvPr id="31" name="Text Box 78">
              <a:extLst>
                <a:ext uri="{FF2B5EF4-FFF2-40B4-BE49-F238E27FC236}">
                  <a16:creationId xmlns:a16="http://schemas.microsoft.com/office/drawing/2014/main" id="{57E29A43-EEC0-5341-9781-BD04B19415F7}"/>
                </a:ext>
              </a:extLst>
            </p:cNvPr>
            <p:cNvSpPr txBox="1">
              <a:spLocks/>
            </p:cNvSpPr>
            <p:nvPr/>
          </p:nvSpPr>
          <p:spPr bwMode="auto">
            <a:xfrm>
              <a:off x="4041" y="11301"/>
              <a:ext cx="414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gn="ctr">
                <a:spcAft>
                  <a:spcPts val="0"/>
                </a:spcAft>
              </a:pPr>
              <a:r>
                <a:rPr lang="fr-FR" dirty="0">
                  <a:effectLst/>
                  <a:latin typeface="Times New Roman" panose="02020603050405020304" pitchFamily="18" charset="0"/>
                  <a:ea typeface="Times New Roman" panose="02020603050405020304" pitchFamily="18" charset="0"/>
                </a:rPr>
                <a:t>(</a:t>
              </a:r>
              <a:r>
                <a:rPr lang="fr-FR" baseline="30000" dirty="0">
                  <a:effectLst/>
                  <a:latin typeface="Times New Roman" panose="02020603050405020304" pitchFamily="18" charset="0"/>
                  <a:ea typeface="Times New Roman" panose="02020603050405020304" pitchFamily="18" charset="0"/>
                </a:rPr>
                <a:t>18</a:t>
              </a:r>
              <a:r>
                <a:rPr lang="fr-FR" dirty="0">
                  <a:effectLst/>
                  <a:latin typeface="Times New Roman" panose="02020603050405020304" pitchFamily="18" charset="0"/>
                  <a:ea typeface="Times New Roman" panose="02020603050405020304" pitchFamily="18" charset="0"/>
                </a:rPr>
                <a:t>O/</a:t>
              </a:r>
              <a:r>
                <a:rPr lang="fr-FR" baseline="30000" dirty="0">
                  <a:effectLst/>
                  <a:latin typeface="Times New Roman" panose="02020603050405020304" pitchFamily="18" charset="0"/>
                  <a:ea typeface="Times New Roman" panose="02020603050405020304" pitchFamily="18" charset="0"/>
                </a:rPr>
                <a:t>16</a:t>
              </a:r>
              <a:r>
                <a:rPr lang="fr-FR" dirty="0">
                  <a:effectLst/>
                  <a:latin typeface="Times New Roman" panose="02020603050405020304" pitchFamily="18" charset="0"/>
                  <a:ea typeface="Times New Roman" panose="02020603050405020304" pitchFamily="18" charset="0"/>
                </a:rPr>
                <a:t>O)</a:t>
              </a:r>
              <a:r>
                <a:rPr lang="fr-FR" baseline="-25000" dirty="0">
                  <a:effectLst/>
                  <a:latin typeface="Times New Roman" panose="02020603050405020304" pitchFamily="18" charset="0"/>
                  <a:ea typeface="Times New Roman" panose="02020603050405020304" pitchFamily="18" charset="0"/>
                </a:rPr>
                <a:t>échantillon</a:t>
              </a:r>
              <a:r>
                <a:rPr lang="fr-FR" dirty="0">
                  <a:effectLst/>
                  <a:latin typeface="Times New Roman" panose="02020603050405020304" pitchFamily="18" charset="0"/>
                  <a:ea typeface="Times New Roman" panose="02020603050405020304" pitchFamily="18" charset="0"/>
                </a:rPr>
                <a:t> - (</a:t>
              </a:r>
              <a:r>
                <a:rPr lang="fr-FR" baseline="30000" dirty="0">
                  <a:effectLst/>
                  <a:latin typeface="Times New Roman" panose="02020603050405020304" pitchFamily="18" charset="0"/>
                  <a:ea typeface="Times New Roman" panose="02020603050405020304" pitchFamily="18" charset="0"/>
                </a:rPr>
                <a:t>18</a:t>
              </a:r>
              <a:r>
                <a:rPr lang="fr-FR" dirty="0">
                  <a:effectLst/>
                  <a:latin typeface="Times New Roman" panose="02020603050405020304" pitchFamily="18" charset="0"/>
                  <a:ea typeface="Times New Roman" panose="02020603050405020304" pitchFamily="18" charset="0"/>
                </a:rPr>
                <a:t>O/</a:t>
              </a:r>
              <a:r>
                <a:rPr lang="fr-FR" baseline="30000" dirty="0">
                  <a:effectLst/>
                  <a:latin typeface="Times New Roman" panose="02020603050405020304" pitchFamily="18" charset="0"/>
                  <a:ea typeface="Times New Roman" panose="02020603050405020304" pitchFamily="18" charset="0"/>
                </a:rPr>
                <a:t>16</a:t>
              </a:r>
              <a:r>
                <a:rPr lang="fr-FR" dirty="0">
                  <a:effectLst/>
                  <a:latin typeface="Times New Roman" panose="02020603050405020304" pitchFamily="18" charset="0"/>
                  <a:ea typeface="Times New Roman" panose="02020603050405020304" pitchFamily="18" charset="0"/>
                </a:rPr>
                <a:t>O)</a:t>
              </a:r>
              <a:r>
                <a:rPr lang="fr-FR" baseline="-25000" dirty="0">
                  <a:effectLst/>
                  <a:latin typeface="Times New Roman" panose="02020603050405020304" pitchFamily="18" charset="0"/>
                  <a:ea typeface="Times New Roman" panose="02020603050405020304" pitchFamily="18" charset="0"/>
                </a:rPr>
                <a:t>SMOW</a:t>
              </a:r>
              <a:endParaRPr lang="fr-FR" dirty="0">
                <a:effectLst/>
                <a:latin typeface="Times New Roman" panose="02020603050405020304" pitchFamily="18" charset="0"/>
                <a:ea typeface="Times New Roman" panose="02020603050405020304" pitchFamily="18" charset="0"/>
              </a:endParaRPr>
            </a:p>
            <a:p>
              <a:pPr>
                <a:spcAft>
                  <a:spcPts val="0"/>
                </a:spcAft>
              </a:pPr>
              <a:r>
                <a:rPr lang="fr-FR" dirty="0">
                  <a:effectLst/>
                  <a:latin typeface="Times New Roman" panose="02020603050405020304" pitchFamily="18" charset="0"/>
                  <a:ea typeface="Times New Roman" panose="02020603050405020304" pitchFamily="18" charset="0"/>
                </a:rPr>
                <a:t> </a:t>
              </a:r>
            </a:p>
          </p:txBody>
        </p:sp>
        <p:sp>
          <p:nvSpPr>
            <p:cNvPr id="32" name="Text Box 79">
              <a:extLst>
                <a:ext uri="{FF2B5EF4-FFF2-40B4-BE49-F238E27FC236}">
                  <a16:creationId xmlns:a16="http://schemas.microsoft.com/office/drawing/2014/main" id="{6A3A2DB3-BB7A-4C43-A379-44E3D0E44ED8}"/>
                </a:ext>
              </a:extLst>
            </p:cNvPr>
            <p:cNvSpPr txBox="1">
              <a:spLocks/>
            </p:cNvSpPr>
            <p:nvPr/>
          </p:nvSpPr>
          <p:spPr bwMode="auto">
            <a:xfrm>
              <a:off x="5301" y="11704"/>
              <a:ext cx="162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gn="ctr">
                <a:spcAft>
                  <a:spcPts val="0"/>
                </a:spcAft>
              </a:pPr>
              <a:r>
                <a:rPr lang="fr-FR" dirty="0">
                  <a:effectLst/>
                  <a:latin typeface="Times New Roman" panose="02020603050405020304" pitchFamily="18" charset="0"/>
                  <a:ea typeface="Times New Roman" panose="02020603050405020304" pitchFamily="18" charset="0"/>
                </a:rPr>
                <a:t>(</a:t>
              </a:r>
              <a:r>
                <a:rPr lang="fr-FR" baseline="30000" dirty="0">
                  <a:effectLst/>
                  <a:latin typeface="Times New Roman" panose="02020603050405020304" pitchFamily="18" charset="0"/>
                  <a:ea typeface="Times New Roman" panose="02020603050405020304" pitchFamily="18" charset="0"/>
                </a:rPr>
                <a:t>18</a:t>
              </a:r>
              <a:r>
                <a:rPr lang="fr-FR" dirty="0">
                  <a:effectLst/>
                  <a:latin typeface="Times New Roman" panose="02020603050405020304" pitchFamily="18" charset="0"/>
                  <a:ea typeface="Times New Roman" panose="02020603050405020304" pitchFamily="18" charset="0"/>
                </a:rPr>
                <a:t>O/</a:t>
              </a:r>
              <a:r>
                <a:rPr lang="fr-FR" baseline="30000" dirty="0">
                  <a:effectLst/>
                  <a:latin typeface="Times New Roman" panose="02020603050405020304" pitchFamily="18" charset="0"/>
                  <a:ea typeface="Times New Roman" panose="02020603050405020304" pitchFamily="18" charset="0"/>
                </a:rPr>
                <a:t>16</a:t>
              </a:r>
              <a:r>
                <a:rPr lang="fr-FR" dirty="0">
                  <a:effectLst/>
                  <a:latin typeface="Times New Roman" panose="02020603050405020304" pitchFamily="18" charset="0"/>
                  <a:ea typeface="Times New Roman" panose="02020603050405020304" pitchFamily="18" charset="0"/>
                </a:rPr>
                <a:t>O)</a:t>
              </a:r>
              <a:r>
                <a:rPr lang="fr-FR" baseline="-25000" dirty="0">
                  <a:effectLst/>
                  <a:latin typeface="Times New Roman" panose="02020603050405020304" pitchFamily="18" charset="0"/>
                  <a:ea typeface="Times New Roman" panose="02020603050405020304" pitchFamily="18" charset="0"/>
                </a:rPr>
                <a:t>SMOW</a:t>
              </a:r>
              <a:endParaRPr lang="fr-FR" dirty="0">
                <a:effectLst/>
                <a:latin typeface="Times New Roman" panose="02020603050405020304" pitchFamily="18" charset="0"/>
                <a:ea typeface="Times New Roman" panose="02020603050405020304" pitchFamily="18" charset="0"/>
              </a:endParaRPr>
            </a:p>
            <a:p>
              <a:pPr>
                <a:spcAft>
                  <a:spcPts val="0"/>
                </a:spcAft>
              </a:pPr>
              <a:r>
                <a:rPr lang="fr-FR" dirty="0">
                  <a:effectLst/>
                  <a:latin typeface="Times New Roman" panose="02020603050405020304" pitchFamily="18" charset="0"/>
                  <a:ea typeface="Times New Roman" panose="02020603050405020304" pitchFamily="18" charset="0"/>
                </a:rPr>
                <a:t> </a:t>
              </a:r>
            </a:p>
          </p:txBody>
        </p:sp>
      </p:grpSp>
    </p:spTree>
    <p:extLst>
      <p:ext uri="{BB962C8B-B14F-4D97-AF65-F5344CB8AC3E}">
        <p14:creationId xmlns:p14="http://schemas.microsoft.com/office/powerpoint/2010/main" val="11188450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59E467B-74D7-7341-9D90-6D6E5046E5F8}"/>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bright="22000"/>
                    </a14:imgEffect>
                  </a14:imgLayer>
                </a14:imgProps>
              </a:ext>
              <a:ext uri="{28A0092B-C50C-407E-A947-70E740481C1C}">
                <a14:useLocalDpi xmlns:a14="http://schemas.microsoft.com/office/drawing/2010/main"/>
              </a:ext>
            </a:extLst>
          </a:blip>
          <a:srcRect/>
          <a:stretch/>
        </p:blipFill>
        <p:spPr>
          <a:xfrm rot="5400000">
            <a:off x="2366404" y="639559"/>
            <a:ext cx="6220806" cy="5677419"/>
          </a:xfrm>
          <a:prstGeom prst="rect">
            <a:avLst/>
          </a:prstGeom>
        </p:spPr>
      </p:pic>
    </p:spTree>
    <p:extLst>
      <p:ext uri="{BB962C8B-B14F-4D97-AF65-F5344CB8AC3E}">
        <p14:creationId xmlns:p14="http://schemas.microsoft.com/office/powerpoint/2010/main" val="14674460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E38DB43-FB81-C14F-891F-BDC32F04974E}"/>
              </a:ext>
            </a:extLst>
          </p:cNvPr>
          <p:cNvPicPr/>
          <p:nvPr/>
        </p:nvPicPr>
        <p:blipFill rotWithShape="1">
          <a:blip r:embed="rId2" cstate="screen">
            <a:extLst>
              <a:ext uri="{BEBA8EAE-BF5A-486C-A8C5-ECC9F3942E4B}">
                <a14:imgProps xmlns:a14="http://schemas.microsoft.com/office/drawing/2010/main">
                  <a14:imgLayer r:embed="rId3">
                    <a14:imgEffect>
                      <a14:brightnessContrast bright="23000" contrast="13000"/>
                    </a14:imgEffect>
                  </a14:imgLayer>
                </a14:imgProps>
              </a:ext>
              <a:ext uri="{28A0092B-C50C-407E-A947-70E740481C1C}">
                <a14:useLocalDpi xmlns:a14="http://schemas.microsoft.com/office/drawing/2010/main"/>
              </a:ext>
            </a:extLst>
          </a:blip>
          <a:srcRect/>
          <a:stretch/>
        </p:blipFill>
        <p:spPr bwMode="auto">
          <a:xfrm rot="5400000">
            <a:off x="2580606" y="-896521"/>
            <a:ext cx="6340975" cy="897555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354609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B5F2B92-ED30-5E4F-8F63-8621E448DE30}"/>
              </a:ext>
            </a:extLst>
          </p:cNvPr>
          <p:cNvSpPr/>
          <p:nvPr/>
        </p:nvSpPr>
        <p:spPr>
          <a:xfrm>
            <a:off x="433137" y="240955"/>
            <a:ext cx="8566484" cy="2893100"/>
          </a:xfrm>
          <a:prstGeom prst="rect">
            <a:avLst/>
          </a:prstGeom>
        </p:spPr>
        <p:txBody>
          <a:bodyPr wrap="square">
            <a:spAutoFit/>
          </a:bodyPr>
          <a:lstStyle/>
          <a:p>
            <a:pPr indent="449580" algn="just">
              <a:spcAft>
                <a:spcPts val="0"/>
              </a:spcAft>
            </a:pPr>
            <a:r>
              <a:rPr lang="fr-FR" dirty="0">
                <a:latin typeface="Calibri" panose="020F0502020204030204" pitchFamily="34" charset="0"/>
                <a:ea typeface="Times New Roman" panose="02020603050405020304" pitchFamily="18" charset="0"/>
              </a:rPr>
              <a:t>Grâce à des </a:t>
            </a:r>
            <a:r>
              <a:rPr lang="fr-FR" b="1" u="sng" dirty="0">
                <a:latin typeface="Calibri" panose="020F0502020204030204" pitchFamily="34" charset="0"/>
                <a:ea typeface="Times New Roman" panose="02020603050405020304" pitchFamily="18" charset="0"/>
              </a:rPr>
              <a:t>mesures</a:t>
            </a:r>
            <a:r>
              <a:rPr lang="fr-FR" b="1" dirty="0">
                <a:latin typeface="Calibri" panose="020F0502020204030204" pitchFamily="34" charset="0"/>
                <a:ea typeface="Times New Roman" panose="02020603050405020304" pitchFamily="18" charset="0"/>
              </a:rPr>
              <a:t> </a:t>
            </a:r>
            <a:r>
              <a:rPr lang="fr-FR" dirty="0">
                <a:latin typeface="Calibri" panose="020F0502020204030204" pitchFamily="34" charset="0"/>
                <a:ea typeface="Times New Roman" panose="02020603050405020304" pitchFamily="18" charset="0"/>
              </a:rPr>
              <a:t>de la quantité relative en isotopes de l’oxygène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 et </a:t>
            </a:r>
            <a:r>
              <a:rPr lang="fr-FR" baseline="30000" dirty="0">
                <a:latin typeface="Calibri" panose="020F0502020204030204" pitchFamily="34" charset="0"/>
                <a:ea typeface="Times New Roman" panose="02020603050405020304" pitchFamily="18" charset="0"/>
              </a:rPr>
              <a:t>16</a:t>
            </a:r>
            <a:r>
              <a:rPr lang="fr-FR" dirty="0">
                <a:latin typeface="Calibri" panose="020F0502020204030204" pitchFamily="34" charset="0"/>
                <a:ea typeface="Times New Roman" panose="02020603050405020304" pitchFamily="18" charset="0"/>
              </a:rPr>
              <a:t>O) des précipitations actuelles </a:t>
            </a:r>
            <a:r>
              <a:rPr lang="fr-FR" b="1" u="sng" dirty="0">
                <a:latin typeface="Calibri" panose="020F0502020204030204" pitchFamily="34" charset="0"/>
                <a:ea typeface="Times New Roman" panose="02020603050405020304" pitchFamily="18" charset="0"/>
              </a:rPr>
              <a:t>en divers sites de carottage</a:t>
            </a:r>
            <a:r>
              <a:rPr lang="fr-FR" dirty="0">
                <a:latin typeface="Calibri" panose="020F0502020204030204" pitchFamily="34" charset="0"/>
                <a:ea typeface="Times New Roman" panose="02020603050405020304" pitchFamily="18" charset="0"/>
              </a:rPr>
              <a:t>, les scientifiques ont mis en évidence </a:t>
            </a:r>
            <a:r>
              <a:rPr lang="fr-FR" b="1" u="sng" dirty="0">
                <a:latin typeface="Calibri" panose="020F0502020204030204" pitchFamily="34" charset="0"/>
                <a:ea typeface="Times New Roman" panose="02020603050405020304" pitchFamily="18" charset="0"/>
              </a:rPr>
              <a:t>une relation linéaire entre la température et ∂</a:t>
            </a:r>
            <a:r>
              <a:rPr lang="fr-FR" b="1" u="sng" baseline="30000" dirty="0">
                <a:latin typeface="Calibri" panose="020F0502020204030204" pitchFamily="34" charset="0"/>
                <a:ea typeface="Times New Roman" panose="02020603050405020304" pitchFamily="18" charset="0"/>
              </a:rPr>
              <a:t>18</a:t>
            </a:r>
            <a:r>
              <a:rPr lang="fr-FR" b="1" u="sng" dirty="0">
                <a:latin typeface="Calibri" panose="020F0502020204030204" pitchFamily="34" charset="0"/>
                <a:ea typeface="Times New Roman" panose="02020603050405020304" pitchFamily="18" charset="0"/>
              </a:rPr>
              <a:t>O sous toutes les latitudes. </a:t>
            </a:r>
          </a:p>
          <a:p>
            <a:pPr indent="449580" algn="just">
              <a:spcAft>
                <a:spcPts val="0"/>
              </a:spcAft>
            </a:pPr>
            <a:endParaRPr lang="fr-FR" sz="2000" dirty="0">
              <a:effectLst/>
              <a:latin typeface="Times New Roman" panose="02020603050405020304" pitchFamily="18" charset="0"/>
              <a:ea typeface="Times New Roman" panose="02020603050405020304" pitchFamily="18" charset="0"/>
            </a:endParaRPr>
          </a:p>
          <a:p>
            <a:pPr indent="449580"/>
            <a:r>
              <a:rPr lang="fr-FR" b="1" dirty="0">
                <a:solidFill>
                  <a:srgbClr val="0070C0"/>
                </a:solidFill>
                <a:latin typeface="Verdana" panose="020B0604030504040204" pitchFamily="34" charset="0"/>
              </a:rPr>
              <a:t>C.2. Le </a:t>
            </a:r>
            <a:r>
              <a:rPr lang="fr-FR" b="1" dirty="0">
                <a:solidFill>
                  <a:srgbClr val="0070C0"/>
                </a:solidFill>
                <a:latin typeface="Calibri" panose="020F0502020204030204" pitchFamily="34" charset="0"/>
              </a:rPr>
              <a:t>∂</a:t>
            </a:r>
            <a:r>
              <a:rPr lang="fr-FR" b="1" baseline="30000" dirty="0">
                <a:solidFill>
                  <a:srgbClr val="0070C0"/>
                </a:solidFill>
                <a:latin typeface="Calibri" panose="020F0502020204030204" pitchFamily="34" charset="0"/>
              </a:rPr>
              <a:t>18</a:t>
            </a:r>
            <a:r>
              <a:rPr lang="fr-FR" b="1" dirty="0">
                <a:solidFill>
                  <a:srgbClr val="0070C0"/>
                </a:solidFill>
                <a:latin typeface="Calibri" panose="020F0502020204030204" pitchFamily="34" charset="0"/>
              </a:rPr>
              <a:t>O des glaces est d’autant plus faible qu’il fait froid</a:t>
            </a:r>
            <a:endParaRPr lang="fr-FR" b="1" dirty="0">
              <a:solidFill>
                <a:srgbClr val="000000"/>
              </a:solidFill>
              <a:latin typeface="Verdana" panose="020B0604030504040204" pitchFamily="34" charset="0"/>
            </a:endParaRPr>
          </a:p>
          <a:p>
            <a:pPr indent="449580" algn="just">
              <a:spcAft>
                <a:spcPts val="0"/>
              </a:spcAft>
            </a:pPr>
            <a:r>
              <a:rPr lang="fr-FR" b="1" u="sng" dirty="0">
                <a:latin typeface="Calibri" panose="020F0502020204030204" pitchFamily="34" charset="0"/>
                <a:ea typeface="Times New Roman" panose="02020603050405020304" pitchFamily="18" charset="0"/>
              </a:rPr>
              <a:t>Plus il fait froid, plus</a:t>
            </a:r>
            <a:r>
              <a:rPr lang="fr-FR" u="sng" dirty="0">
                <a:latin typeface="Calibri" panose="020F0502020204030204" pitchFamily="34" charset="0"/>
                <a:ea typeface="Times New Roman" panose="02020603050405020304" pitchFamily="18" charset="0"/>
              </a:rPr>
              <a:t> </a:t>
            </a:r>
            <a:r>
              <a:rPr lang="fr-FR" b="1" u="sng" dirty="0">
                <a:latin typeface="Calibri" panose="020F0502020204030204" pitchFamily="34" charset="0"/>
                <a:ea typeface="Times New Roman" panose="02020603050405020304" pitchFamily="18" charset="0"/>
              </a:rPr>
              <a:t>ces précipitations sont appauvries en </a:t>
            </a:r>
            <a:r>
              <a:rPr lang="fr-FR" b="1" u="sng" baseline="30000" dirty="0">
                <a:latin typeface="Calibri" panose="020F0502020204030204" pitchFamily="34" charset="0"/>
                <a:ea typeface="Times New Roman" panose="02020603050405020304" pitchFamily="18" charset="0"/>
              </a:rPr>
              <a:t>18</a:t>
            </a:r>
            <a:r>
              <a:rPr lang="fr-FR" b="1" u="sng" dirty="0">
                <a:latin typeface="Calibri" panose="020F0502020204030204" pitchFamily="34" charset="0"/>
                <a:ea typeface="Times New Roman" panose="02020603050405020304" pitchFamily="18" charset="0"/>
              </a:rPr>
              <a:t>O (ou enrichies en </a:t>
            </a:r>
            <a:r>
              <a:rPr lang="fr-FR" b="1" u="sng" baseline="30000" dirty="0">
                <a:latin typeface="Calibri" panose="020F0502020204030204" pitchFamily="34" charset="0"/>
                <a:ea typeface="Times New Roman" panose="02020603050405020304" pitchFamily="18" charset="0"/>
              </a:rPr>
              <a:t>16</a:t>
            </a:r>
            <a:r>
              <a:rPr lang="fr-FR" b="1" u="sng" dirty="0">
                <a:latin typeface="Calibri" panose="020F0502020204030204" pitchFamily="34" charset="0"/>
                <a:ea typeface="Times New Roman" panose="02020603050405020304" pitchFamily="18" charset="0"/>
              </a:rPr>
              <a:t>O) c’est-à-dire plus le </a:t>
            </a:r>
            <a:r>
              <a:rPr lang="fr-FR" b="1" u="sng" baseline="30000" dirty="0">
                <a:latin typeface="Calibri" panose="020F0502020204030204" pitchFamily="34" charset="0"/>
                <a:ea typeface="Times New Roman" panose="02020603050405020304" pitchFamily="18" charset="0"/>
              </a:rPr>
              <a:t>18</a:t>
            </a:r>
            <a:r>
              <a:rPr lang="fr-FR" b="1" u="sng" dirty="0">
                <a:latin typeface="Calibri" panose="020F0502020204030204" pitchFamily="34" charset="0"/>
                <a:ea typeface="Times New Roman" panose="02020603050405020304" pitchFamily="18" charset="0"/>
              </a:rPr>
              <a:t>O est faible.</a:t>
            </a:r>
            <a:r>
              <a:rPr lang="fr-FR" u="sng" dirty="0">
                <a:latin typeface="Calibri" panose="020F0502020204030204" pitchFamily="34" charset="0"/>
                <a:ea typeface="Times New Roman" panose="02020603050405020304" pitchFamily="18" charset="0"/>
              </a:rPr>
              <a:t> </a:t>
            </a:r>
            <a:endParaRPr lang="fr-FR" sz="2000" dirty="0">
              <a:effectLst/>
              <a:latin typeface="Times New Roman" panose="02020603050405020304" pitchFamily="18" charset="0"/>
              <a:ea typeface="Times New Roman" panose="02020603050405020304" pitchFamily="18" charset="0"/>
            </a:endParaRPr>
          </a:p>
          <a:p>
            <a:pPr indent="449580" algn="just">
              <a:spcAft>
                <a:spcPts val="0"/>
              </a:spcAft>
            </a:pPr>
            <a:r>
              <a:rPr lang="fr-FR" dirty="0">
                <a:latin typeface="Calibri" panose="020F0502020204030204" pitchFamily="34" charset="0"/>
                <a:ea typeface="Times New Roman" panose="02020603050405020304" pitchFamily="18" charset="0"/>
              </a:rPr>
              <a:t>Cette relation linéaire peut être expliquée par le fractionnement de l’oxygène dans le cycle externe de l’eau.</a:t>
            </a:r>
            <a:endParaRPr lang="fr-FR" sz="2000" dirty="0">
              <a:effectLst/>
              <a:latin typeface="Times New Roman" panose="02020603050405020304" pitchFamily="18" charset="0"/>
              <a:ea typeface="Times New Roman" panose="02020603050405020304" pitchFamily="18" charset="0"/>
            </a:endParaRPr>
          </a:p>
          <a:p>
            <a:pPr indent="449580" algn="just">
              <a:spcAft>
                <a:spcPts val="0"/>
              </a:spcAft>
            </a:pPr>
            <a:r>
              <a:rPr lang="fr-FR" dirty="0">
                <a:latin typeface="Calibri" panose="020F0502020204030204" pitchFamily="34" charset="0"/>
                <a:ea typeface="Times New Roman" panose="02020603050405020304" pitchFamily="18" charset="0"/>
              </a:rPr>
              <a:t> </a:t>
            </a:r>
            <a:endParaRPr lang="fr-FR" sz="2000" dirty="0">
              <a:effectLst/>
              <a:latin typeface="Times New Roman" panose="02020603050405020304" pitchFamily="18" charset="0"/>
              <a:ea typeface="Times New Roman" panose="02020603050405020304" pitchFamily="18" charset="0"/>
            </a:endParaRPr>
          </a:p>
        </p:txBody>
      </p:sp>
      <p:pic>
        <p:nvPicPr>
          <p:cNvPr id="3" name="Image 2" descr="Image 5">
            <a:extLst>
              <a:ext uri="{FF2B5EF4-FFF2-40B4-BE49-F238E27FC236}">
                <a16:creationId xmlns:a16="http://schemas.microsoft.com/office/drawing/2014/main" id="{AE19ECA6-1ABA-D44A-8A93-C7F0E59AC27B}"/>
              </a:ext>
            </a:extLst>
          </p:cNvPr>
          <p:cNvPicPr/>
          <p:nvPr/>
        </p:nvPicPr>
        <p:blipFill>
          <a:blip r:embed="rId2" cstate="screen">
            <a:extLst>
              <a:ext uri="{28A0092B-C50C-407E-A947-70E740481C1C}">
                <a14:useLocalDpi xmlns:a14="http://schemas.microsoft.com/office/drawing/2010/main"/>
              </a:ext>
            </a:extLst>
          </a:blip>
          <a:srcRect/>
          <a:stretch>
            <a:fillRect/>
          </a:stretch>
        </p:blipFill>
        <p:spPr bwMode="auto">
          <a:xfrm>
            <a:off x="2469816" y="2956093"/>
            <a:ext cx="5314616" cy="3504866"/>
          </a:xfrm>
          <a:prstGeom prst="rect">
            <a:avLst/>
          </a:prstGeom>
          <a:noFill/>
          <a:ln>
            <a:noFill/>
          </a:ln>
        </p:spPr>
      </p:pic>
    </p:spTree>
    <p:extLst>
      <p:ext uri="{BB962C8B-B14F-4D97-AF65-F5344CB8AC3E}">
        <p14:creationId xmlns:p14="http://schemas.microsoft.com/office/powerpoint/2010/main" val="35160462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34513-87A1-824B-91F4-AA66B4BBF990}"/>
              </a:ext>
            </a:extLst>
          </p:cNvPr>
          <p:cNvSpPr/>
          <p:nvPr/>
        </p:nvSpPr>
        <p:spPr>
          <a:xfrm>
            <a:off x="601579" y="496773"/>
            <a:ext cx="10058400" cy="5909310"/>
          </a:xfrm>
          <a:prstGeom prst="rect">
            <a:avLst/>
          </a:prstGeom>
        </p:spPr>
        <p:txBody>
          <a:bodyPr wrap="square">
            <a:spAutoFit/>
          </a:bodyPr>
          <a:lstStyle/>
          <a:p>
            <a:pPr indent="449580" algn="just">
              <a:spcAft>
                <a:spcPts val="0"/>
              </a:spcAft>
            </a:pPr>
            <a:r>
              <a:rPr lang="fr-FR" b="1" u="sng" dirty="0">
                <a:latin typeface="Calibri" panose="020F0502020204030204" pitchFamily="34" charset="0"/>
                <a:ea typeface="Times New Roman" panose="02020603050405020304" pitchFamily="18" charset="0"/>
              </a:rPr>
              <a:t>L’isotope lourd (</a:t>
            </a:r>
            <a:r>
              <a:rPr lang="fr-FR" b="1" u="sng" baseline="30000" dirty="0">
                <a:latin typeface="Calibri" panose="020F0502020204030204" pitchFamily="34" charset="0"/>
                <a:ea typeface="Times New Roman" panose="02020603050405020304" pitchFamily="18" charset="0"/>
              </a:rPr>
              <a:t>18</a:t>
            </a:r>
            <a:r>
              <a:rPr lang="fr-FR" b="1" u="sng" dirty="0">
                <a:latin typeface="Calibri" panose="020F0502020204030204" pitchFamily="34" charset="0"/>
                <a:ea typeface="Times New Roman" panose="02020603050405020304" pitchFamily="18" charset="0"/>
              </a:rPr>
              <a:t>O) passe préférentiellement dans la phase liquide</a:t>
            </a:r>
            <a:r>
              <a:rPr lang="fr-FR" dirty="0">
                <a:latin typeface="Calibri" panose="020F0502020204030204" pitchFamily="34" charset="0"/>
                <a:ea typeface="Times New Roman" panose="02020603050405020304" pitchFamily="18" charset="0"/>
              </a:rPr>
              <a:t>. </a:t>
            </a:r>
            <a:r>
              <a:rPr lang="fr-FR" b="1" u="sng" dirty="0">
                <a:latin typeface="Calibri" panose="020F0502020204030204" pitchFamily="34" charset="0"/>
                <a:ea typeface="Times New Roman" panose="02020603050405020304" pitchFamily="18" charset="0"/>
              </a:rPr>
              <a:t>Plus la température du lieu de condensation est basse, plus la masse d’air a subi depuis sa formation un processus de condensation poussée.</a:t>
            </a:r>
            <a:r>
              <a:rPr lang="fr-FR" b="1" dirty="0">
                <a:latin typeface="Calibri" panose="020F0502020204030204" pitchFamily="34" charset="0"/>
                <a:ea typeface="Times New Roman" panose="02020603050405020304" pitchFamily="18" charset="0"/>
              </a:rPr>
              <a:t> </a:t>
            </a:r>
            <a:r>
              <a:rPr lang="fr-FR" i="1" dirty="0">
                <a:latin typeface="Calibri" panose="020F0502020204030204" pitchFamily="34" charset="0"/>
                <a:ea typeface="Times New Roman" panose="02020603050405020304" pitchFamily="18" charset="0"/>
              </a:rPr>
              <a:t>La condensation correspond au passage de l’eau à l’état gazeux dans les nuages à l’état liquide dans les nuages</a:t>
            </a:r>
            <a:r>
              <a:rPr lang="fr-FR" dirty="0">
                <a:latin typeface="Calibri" panose="020F0502020204030204" pitchFamily="34" charset="0"/>
                <a:ea typeface="Times New Roman" panose="02020603050405020304" pitchFamily="18" charset="0"/>
              </a:rPr>
              <a:t>. Ainsi la vapeur d’eau issue de l’évaporation au niveau de l’équateur est appauvrie en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 plus lourd. Au fur et à mesure que l’on progresse vers les pôles la température diminue et donc la condensation est de plus en plus poussée. Comme l’</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 a tendance à passer préférentiellement dans les liquides, les nuages sont de plus en plus riches en </a:t>
            </a:r>
            <a:r>
              <a:rPr lang="fr-FR" baseline="30000" dirty="0">
                <a:latin typeface="Calibri" panose="020F0502020204030204" pitchFamily="34" charset="0"/>
                <a:ea typeface="Times New Roman" panose="02020603050405020304" pitchFamily="18" charset="0"/>
              </a:rPr>
              <a:t>16</a:t>
            </a:r>
            <a:r>
              <a:rPr lang="fr-FR" dirty="0">
                <a:latin typeface="Calibri" panose="020F0502020204030204" pitchFamily="34" charset="0"/>
                <a:ea typeface="Times New Roman" panose="02020603050405020304" pitchFamily="18" charset="0"/>
              </a:rPr>
              <a:t>O. Ainsi aux pôles, les précipitations neigeuses seront moins riches en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 (donc aux pôles le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 est faible).</a:t>
            </a:r>
            <a:endParaRPr lang="fr-FR" sz="2000" dirty="0">
              <a:effectLst/>
              <a:latin typeface="Times New Roman" panose="02020603050405020304" pitchFamily="18" charset="0"/>
              <a:ea typeface="Times New Roman" panose="02020603050405020304" pitchFamily="18" charset="0"/>
            </a:endParaRPr>
          </a:p>
          <a:p>
            <a:pPr algn="just">
              <a:spcAft>
                <a:spcPts val="0"/>
              </a:spcAft>
            </a:pPr>
            <a:r>
              <a:rPr lang="fr-FR" dirty="0">
                <a:latin typeface="Calibri" panose="020F0502020204030204" pitchFamily="34" charset="0"/>
                <a:ea typeface="Times New Roman" panose="02020603050405020304" pitchFamily="18" charset="0"/>
              </a:rPr>
              <a:t> </a:t>
            </a:r>
            <a:endParaRPr lang="fr-FR" sz="2000" dirty="0">
              <a:effectLst/>
              <a:latin typeface="Times New Roman" panose="02020603050405020304" pitchFamily="18" charset="0"/>
              <a:ea typeface="Times New Roman" panose="02020603050405020304" pitchFamily="18" charset="0"/>
            </a:endParaRPr>
          </a:p>
          <a:p>
            <a:pPr indent="449580" algn="just">
              <a:spcAft>
                <a:spcPts val="0"/>
              </a:spcAft>
            </a:pPr>
            <a:r>
              <a:rPr lang="fr-FR" dirty="0">
                <a:latin typeface="Calibri" panose="020F0502020204030204" pitchFamily="34" charset="0"/>
                <a:ea typeface="Times New Roman" panose="02020603050405020304" pitchFamily="18" charset="0"/>
              </a:rPr>
              <a:t>En se basant sur le </a:t>
            </a:r>
            <a:r>
              <a:rPr lang="fr-FR" b="1" u="sng" dirty="0">
                <a:latin typeface="Calibri" panose="020F0502020204030204" pitchFamily="34" charset="0"/>
                <a:ea typeface="Times New Roman" panose="02020603050405020304" pitchFamily="18" charset="0"/>
              </a:rPr>
              <a:t>principe d’actualisme</a:t>
            </a:r>
            <a:r>
              <a:rPr lang="fr-FR" dirty="0">
                <a:latin typeface="Calibri" panose="020F0502020204030204" pitchFamily="34" charset="0"/>
                <a:ea typeface="Times New Roman" panose="02020603050405020304" pitchFamily="18" charset="0"/>
              </a:rPr>
              <a:t>, on considère que dans le passé plus il faisait froid, plus la condensation était rapide (comme ce que l’on observe actuellement). Ainsi plus il faisait froid et moins il y avait d’</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 dans les neiges qui tombaient aux pôles et donc plus le rapport </a:t>
            </a:r>
            <a:r>
              <a:rPr lang="fr-FR" baseline="30000" dirty="0">
                <a:latin typeface="Calibri" panose="020F0502020204030204" pitchFamily="34" charset="0"/>
                <a:ea typeface="Times New Roman" panose="02020603050405020304" pitchFamily="18" charset="0"/>
              </a:rPr>
              <a:t>16</a:t>
            </a:r>
            <a:r>
              <a:rPr lang="fr-FR" dirty="0">
                <a:latin typeface="Calibri" panose="020F0502020204030204" pitchFamily="34" charset="0"/>
                <a:ea typeface="Times New Roman" panose="02020603050405020304" pitchFamily="18" charset="0"/>
              </a:rPr>
              <a:t>O/</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 était faible donc plus le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 était faible </a:t>
            </a:r>
            <a:r>
              <a:rPr lang="fr-FR" i="1" dirty="0">
                <a:latin typeface="Calibri" panose="020F0502020204030204" pitchFamily="34" charset="0"/>
                <a:ea typeface="Times New Roman" panose="02020603050405020304" pitchFamily="18" charset="0"/>
              </a:rPr>
              <a:t>(attention cela correspond à une valeur absolue de </a:t>
            </a:r>
            <a:r>
              <a:rPr lang="fr-FR" i="1" baseline="30000" dirty="0">
                <a:latin typeface="Calibri" panose="020F0502020204030204" pitchFamily="34" charset="0"/>
                <a:ea typeface="Times New Roman" panose="02020603050405020304" pitchFamily="18" charset="0"/>
              </a:rPr>
              <a:t>18</a:t>
            </a:r>
            <a:r>
              <a:rPr lang="fr-FR" i="1" dirty="0">
                <a:latin typeface="Calibri" panose="020F0502020204030204" pitchFamily="34" charset="0"/>
                <a:ea typeface="Times New Roman" panose="02020603050405020304" pitchFamily="18" charset="0"/>
              </a:rPr>
              <a:t>O plus grande).</a:t>
            </a:r>
            <a:r>
              <a:rPr lang="fr-FR" dirty="0">
                <a:latin typeface="Calibri" panose="020F0502020204030204" pitchFamily="34" charset="0"/>
                <a:ea typeface="Times New Roman" panose="02020603050405020304" pitchFamily="18" charset="0"/>
              </a:rPr>
              <a:t> </a:t>
            </a:r>
            <a:r>
              <a:rPr lang="fr-FR" b="1" u="sng" dirty="0">
                <a:latin typeface="Calibri" panose="020F0502020204030204" pitchFamily="34" charset="0"/>
                <a:ea typeface="Times New Roman" panose="02020603050405020304" pitchFamily="18" charset="0"/>
              </a:rPr>
              <a:t>Un </a:t>
            </a:r>
            <a:r>
              <a:rPr lang="fr-FR" b="1" dirty="0">
                <a:latin typeface="Calibri" panose="020F0502020204030204" pitchFamily="34" charset="0"/>
                <a:ea typeface="Times New Roman" panose="02020603050405020304" pitchFamily="18" charset="0"/>
              </a:rPr>
              <a:t>∂</a:t>
            </a:r>
            <a:r>
              <a:rPr lang="fr-FR" b="1" u="sng" baseline="30000" dirty="0">
                <a:latin typeface="Calibri" panose="020F0502020204030204" pitchFamily="34" charset="0"/>
                <a:ea typeface="Times New Roman" panose="02020603050405020304" pitchFamily="18" charset="0"/>
              </a:rPr>
              <a:t> 18</a:t>
            </a:r>
            <a:r>
              <a:rPr lang="fr-FR" b="1" u="sng" dirty="0">
                <a:latin typeface="Calibri" panose="020F0502020204030204" pitchFamily="34" charset="0"/>
                <a:ea typeface="Times New Roman" panose="02020603050405020304" pitchFamily="18" charset="0"/>
              </a:rPr>
              <a:t>O fortement négatif dans les calottes glaciaires est donc révélateur d’un climat froid.</a:t>
            </a:r>
            <a:endParaRPr lang="fr-FR" sz="2000" dirty="0">
              <a:effectLst/>
              <a:latin typeface="Times New Roman" panose="02020603050405020304" pitchFamily="18" charset="0"/>
              <a:ea typeface="Times New Roman" panose="02020603050405020304" pitchFamily="18" charset="0"/>
            </a:endParaRPr>
          </a:p>
          <a:p>
            <a:pPr algn="just">
              <a:spcAft>
                <a:spcPts val="0"/>
              </a:spcAft>
            </a:pPr>
            <a:r>
              <a:rPr lang="fr-FR" dirty="0">
                <a:latin typeface="Calibri" panose="020F0502020204030204" pitchFamily="34" charset="0"/>
                <a:ea typeface="Times New Roman" panose="02020603050405020304" pitchFamily="18" charset="0"/>
              </a:rPr>
              <a:t> </a:t>
            </a:r>
            <a:endParaRPr lang="fr-FR" sz="2000" dirty="0">
              <a:effectLst/>
              <a:latin typeface="Times New Roman" panose="02020603050405020304" pitchFamily="18" charset="0"/>
              <a:ea typeface="Times New Roman" panose="02020603050405020304" pitchFamily="18" charset="0"/>
            </a:endParaRPr>
          </a:p>
          <a:p>
            <a:pPr indent="449580" algn="just">
              <a:spcAft>
                <a:spcPts val="0"/>
              </a:spcAft>
            </a:pPr>
            <a:r>
              <a:rPr lang="fr-FR" dirty="0">
                <a:latin typeface="Calibri" panose="020F0502020204030204" pitchFamily="34" charset="0"/>
                <a:ea typeface="Times New Roman" panose="02020603050405020304" pitchFamily="18" charset="0"/>
              </a:rPr>
              <a:t>Comme l’abondance relative en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 dans les molécules d’eau constitutives de la glace est un indicateur de la température de l’atmosphère au moment où s’est formée la précipitation, les archives glaciaires (carottes forées dans la calotte polaire) vont nous renseigner sur les </a:t>
            </a:r>
            <a:r>
              <a:rPr lang="fr-FR" u="sng" dirty="0" err="1">
                <a:latin typeface="Calibri" panose="020F0502020204030204" pitchFamily="34" charset="0"/>
                <a:ea typeface="Times New Roman" panose="02020603050405020304" pitchFamily="18" charset="0"/>
              </a:rPr>
              <a:t>paléotempératures</a:t>
            </a:r>
            <a:r>
              <a:rPr lang="fr-FR" dirty="0">
                <a:latin typeface="Calibri" panose="020F0502020204030204" pitchFamily="34" charset="0"/>
                <a:ea typeface="Times New Roman" panose="02020603050405020304" pitchFamily="18" charset="0"/>
              </a:rPr>
              <a:t> (on remonte jusqu’à 400 000 ans 400 000 BP </a:t>
            </a:r>
            <a:r>
              <a:rPr lang="fr-FR" i="1" dirty="0" err="1">
                <a:latin typeface="Calibri" panose="020F0502020204030204" pitchFamily="34" charset="0"/>
                <a:ea typeface="Times New Roman" panose="02020603050405020304" pitchFamily="18" charset="0"/>
              </a:rPr>
              <a:t>Before</a:t>
            </a:r>
            <a:r>
              <a:rPr lang="fr-FR" i="1" dirty="0">
                <a:latin typeface="Calibri" panose="020F0502020204030204" pitchFamily="34" charset="0"/>
                <a:ea typeface="Times New Roman" panose="02020603050405020304" pitchFamily="18" charset="0"/>
              </a:rPr>
              <a:t> </a:t>
            </a:r>
            <a:r>
              <a:rPr lang="fr-FR" i="1" dirty="0" err="1">
                <a:latin typeface="Calibri" panose="020F0502020204030204" pitchFamily="34" charset="0"/>
                <a:ea typeface="Times New Roman" panose="02020603050405020304" pitchFamily="18" charset="0"/>
              </a:rPr>
              <a:t>Present</a:t>
            </a:r>
            <a:r>
              <a:rPr lang="fr-FR" dirty="0">
                <a:latin typeface="Calibri" panose="020F0502020204030204" pitchFamily="34" charset="0"/>
                <a:ea typeface="Times New Roman" panose="02020603050405020304" pitchFamily="18" charset="0"/>
              </a:rPr>
              <a:t>). Cet outil permet, cependant, de retracer les </a:t>
            </a:r>
            <a:r>
              <a:rPr lang="fr-FR" dirty="0" err="1">
                <a:latin typeface="Calibri" panose="020F0502020204030204" pitchFamily="34" charset="0"/>
                <a:ea typeface="Times New Roman" panose="02020603050405020304" pitchFamily="18" charset="0"/>
              </a:rPr>
              <a:t>paléotempératures</a:t>
            </a:r>
            <a:r>
              <a:rPr lang="fr-FR" dirty="0">
                <a:latin typeface="Calibri" panose="020F0502020204030204" pitchFamily="34" charset="0"/>
                <a:ea typeface="Times New Roman" panose="02020603050405020304" pitchFamily="18" charset="0"/>
              </a:rPr>
              <a:t> </a:t>
            </a:r>
            <a:r>
              <a:rPr lang="fr-FR" b="1" u="sng" dirty="0">
                <a:latin typeface="Calibri" panose="020F0502020204030204" pitchFamily="34" charset="0"/>
                <a:ea typeface="Times New Roman" panose="02020603050405020304" pitchFamily="18" charset="0"/>
              </a:rPr>
              <a:t>uniquement au niveau des pôles</a:t>
            </a:r>
            <a:r>
              <a:rPr lang="fr-FR" dirty="0">
                <a:latin typeface="Calibri" panose="020F0502020204030204" pitchFamily="34" charset="0"/>
                <a:ea typeface="Times New Roman" panose="02020603050405020304" pitchFamily="18" charset="0"/>
              </a:rPr>
              <a:t>.</a:t>
            </a:r>
            <a:endParaRPr lang="fr-FR" sz="2000" dirty="0">
              <a:effectLst/>
              <a:latin typeface="Times New Roman" panose="02020603050405020304" pitchFamily="18" charset="0"/>
              <a:ea typeface="Times New Roman" panose="02020603050405020304" pitchFamily="18" charset="0"/>
            </a:endParaRPr>
          </a:p>
          <a:p>
            <a:pPr algn="ctr">
              <a:spcAft>
                <a:spcPts val="0"/>
              </a:spcAft>
            </a:pPr>
            <a:r>
              <a:rPr lang="fr-FR" b="1" i="1" dirty="0">
                <a:solidFill>
                  <a:srgbClr val="FF0000"/>
                </a:solidFill>
                <a:latin typeface="Calibri" panose="020F0502020204030204" pitchFamily="34" charset="0"/>
                <a:ea typeface="Times New Roman" panose="02020603050405020304" pitchFamily="18" charset="0"/>
              </a:rPr>
              <a:t>Comment retracer le climat en dehors des zones polaires ?</a:t>
            </a:r>
            <a:endParaRPr lang="fr-FR"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92494434"/>
      </p:ext>
    </p:extLst>
  </p:cSld>
  <p:clrMapOvr>
    <a:masterClrMapping/>
  </p:clrMapOvr>
</p:sld>
</file>

<file path=ppt/theme/theme1.xml><?xml version="1.0" encoding="utf-8"?>
<a:theme xmlns:a="http://schemas.openxmlformats.org/drawingml/2006/main" name="Facet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Facette">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te">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{A50C55D7-8C2C-6D4D-8D8D-431FDA19D674}tf10001060</Template>
  <TotalTime>31</TotalTime>
  <Words>380</Words>
  <Application>Microsoft Macintosh PowerPoint</Application>
  <PresentationFormat>Grand écran</PresentationFormat>
  <Paragraphs>55</Paragraphs>
  <Slides>18</Slides>
  <Notes>0</Notes>
  <HiddenSlides>0</HiddenSlides>
  <MMClips>0</MMClips>
  <ScaleCrop>false</ScaleCrop>
  <HeadingPairs>
    <vt:vector size="8" baseType="variant">
      <vt:variant>
        <vt:lpstr>Polices utilisées</vt:lpstr>
      </vt:variant>
      <vt:variant>
        <vt:i4>8</vt:i4>
      </vt:variant>
      <vt:variant>
        <vt:lpstr>Thème</vt:lpstr>
      </vt:variant>
      <vt:variant>
        <vt:i4>1</vt:i4>
      </vt:variant>
      <vt:variant>
        <vt:lpstr>Serveurs OLE incorporés</vt:lpstr>
      </vt:variant>
      <vt:variant>
        <vt:i4>1</vt:i4>
      </vt:variant>
      <vt:variant>
        <vt:lpstr>Titres des diapositives</vt:lpstr>
      </vt:variant>
      <vt:variant>
        <vt:i4>18</vt:i4>
      </vt:variant>
    </vt:vector>
  </HeadingPairs>
  <TitlesOfParts>
    <vt:vector size="28" baseType="lpstr">
      <vt:lpstr>MS Gothic</vt:lpstr>
      <vt:lpstr>Arial</vt:lpstr>
      <vt:lpstr>Calibri</vt:lpstr>
      <vt:lpstr>Symbol</vt:lpstr>
      <vt:lpstr>Times New Roman</vt:lpstr>
      <vt:lpstr>Trebuchet MS</vt:lpstr>
      <vt:lpstr>Verdana</vt:lpstr>
      <vt:lpstr>Wingdings 3</vt:lpstr>
      <vt:lpstr>Facette</vt:lpstr>
      <vt:lpstr>PBrush</vt:lpstr>
      <vt:lpstr>TP 5: Glaciologie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Utilisateur Microsoft Office</dc:creator>
  <cp:lastModifiedBy>Stéphanie Dalaine</cp:lastModifiedBy>
  <cp:revision>13</cp:revision>
  <dcterms:created xsi:type="dcterms:W3CDTF">2018-10-23T09:19:57Z</dcterms:created>
  <dcterms:modified xsi:type="dcterms:W3CDTF">2019-08-28T15:32:19Z</dcterms:modified>
</cp:coreProperties>
</file>